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comments/comment1.xml" ContentType="application/vnd.openxmlformats-officedocument.presentationml.comment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p:presentation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aveSubsetFonts="1">
  <p:sldMasterIdLst>
    <p:sldMasterId id="2147483660"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commentAuthors.xml><?xml version="1.0" encoding="utf-8"?>
<p:cmAuthorLs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mAuthor id="0" name="인권아카이브" initials="인권아카이브" lastIdx="15" clrIdx="0"/>
</p:cmAuthorLst>
</file>

<file path=ppt/presProps.xml><?xml version="1.0" encoding="utf-8"?>
<p:presentationPr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prnPr scaleToFitPaper="1"/>
  <p:showPr showNarration="1">
    <p:present/>
    <p:sldAll/>
    <p:penClr>
      <a:prstClr val="red"/>
    </p:penClr>
    <p:extLst>
      <p:ext uri="{2FDB2607-1784-4EEB-B798-7EB5836EED8A}">
        <p14:showMediaCtrls xmlns:p14="http://schemas.microsoft.com/office/powerpoint/2010/main" val="1"/>
      </p:ext>
    </p:extLst>
  </p:showPr>
  <p:extLst>
    <p:ext uri="ACF4677E-8BD2-47ae-8A1F-98590045965D">
      <hp:hncThemeShow xmlns:hp="http://schemas.haansoft.com/office/presentation/8.0" themeShowType="1" themeSkinType="1" themeTransitionType="1" useThemeTransition="1" byMouseClick="1" attrType="1" dur="2000"/>
    </p:ext>
  </p:extLst>
</p:presentationPr>
</file>

<file path=ppt/tableStyles.xml><?xml version="1.0" encoding="utf-8"?>
<a:tblStyleLst xmlns:r="http://schemas.openxmlformats.org/officeDocument/2006/relationships" xmlns:c="http://schemas.openxmlformats.org/drawingml/2006/chart" xmlns:dgm="http://schemas.openxmlformats.org/drawingml/2006/diagram" xmlns:dsp="http://schemas.microsoft.com/office/drawing/2008/diagram" xmlns:a="http://schemas.openxmlformats.org/drawingml/2006/main" xmlns:pic="http://schemas.openxmlformats.org/drawingml/2006/picture" xmlns:wp="http://schemas.openxmlformats.org/drawingml/2006/wordprocessingDrawing" xmlns:xdr="http://schemas.openxmlformats.org/drawingml/2006/spreadsheetDrawing" def="{5C22544A-7EE6-4342-B048-85BDC9FD1C3A}">
  <a:tblStyle styleId="{CDE67981-C926-4AC7-AA08-ACFD1CD1FBA1}" styleName="Normal Style 4 - Accent 1">
    <a:wholeTbl>
      <a:tcTxStyle>
        <a:fontRef idx="minor">
          <a:scrgbClr r="0" g="0" b="0"/>
        </a:fontRef>
        <a:schemeClr val="dk1"/>
      </a:tcTxStyle>
      <a:tcStyle>
        <a:tcBdr>
          <a:left>
            <a:ln w="40000" cmpd="sng">
              <a:solidFill>
                <a:schemeClr val="accent1"/>
              </a:solidFill>
            </a:ln>
          </a:left>
          <a:right>
            <a:ln w="40000" cmpd="sng">
              <a:solidFill>
                <a:schemeClr val="accent1"/>
              </a:solidFill>
            </a:ln>
          </a:right>
          <a:top>
            <a:ln w="40000" cmpd="sng">
              <a:solidFill>
                <a:schemeClr val="accent1"/>
              </a:solidFill>
            </a:ln>
          </a:top>
          <a:bottom>
            <a:ln w="400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lum val="90000"/>
            </a:schemeClr>
          </a:solidFill>
        </a:fill>
      </a:tcStyle>
    </a:wholeTbl>
    <a:band1H>
      <a:tcTxStyle/>
      <a:tcStyle>
        <a:tcBdr/>
        <a:fill>
          <a:solidFill>
            <a:schemeClr val="accent1">
              <a:tint val="50000"/>
            </a:schemeClr>
          </a:solidFill>
        </a:fill>
      </a:tcStyle>
    </a:band1H>
    <a:band1V>
      <a:tcTxStyle/>
      <a:tcStyle>
        <a:tcBdr/>
        <a:fill>
          <a:solidFill>
            <a:schemeClr val="accent1">
              <a:tint val="5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fontRef idx="minor">
          <a:scrgbClr r="0" g="0" b="0"/>
        </a:fontRef>
        <a:schemeClr val="accent1">
          <a:shade val="80000"/>
        </a:schemeClr>
      </a:tcTxStyle>
      <a:tcStyle>
        <a:tcBdr>
          <a:bottom>
            <a:ln w="35400" cmpd="sng">
              <a:solidFill>
                <a:schemeClr val="accent1">
                  <a:shade val="80000"/>
                </a:schemeClr>
              </a:solidFill>
            </a:ln>
          </a:bottom>
        </a:tcBdr>
        <a:fill>
          <a:solidFill>
            <a:schemeClr val="accent1">
              <a:tint val="20000"/>
            </a:schemeClr>
          </a:solidFill>
        </a:fill>
      </a:tcStyle>
    </a:firstRow>
  </a:tblStyle>
  <a:tblStyle styleId="{1EDF2F87-84AD-4230-966E-E561DF79DAAB}" styleName="Generic Style 1 - Accent 1">
    <a:tblBg>
      <a:fillRef idx="2">
        <a:schemeClr val="accent1"/>
      </a:fillRef>
      <a:effectRef idx="1">
        <a:schemeClr val="accent1"/>
      </a:effectRef>
    </a:tblBg>
    <a:wholeTbl>
      <a:tcTxStyle>
        <a:fontRef idx="minor">
          <a:scrgbClr r="0" g="0" b="0"/>
        </a:fontRef>
        <a:schemeClr val="dk1"/>
      </a:tcTxStyle>
      <a:tcStyle>
        <a:tcBdr>
          <a:left>
            <a:lnRef idx="1">
              <a:schemeClr val="lt1"/>
            </a:lnRef>
          </a:left>
          <a:right>
            <a:lnRef idx="1">
              <a:schemeClr val="lt1"/>
            </a:lnRef>
          </a:right>
          <a:top>
            <a:lnRef idx="1">
              <a:schemeClr val="lt1"/>
            </a:lnRef>
          </a:top>
          <a:bottom>
            <a:lnRef idx="1">
              <a:schemeClr val="lt1"/>
            </a:lnRef>
          </a:bottom>
          <a:insideH>
            <a:lnRef idx="1">
              <a:schemeClr val="lt1"/>
            </a:lnRef>
          </a:insideH>
          <a:insideV>
            <a:lnRef idx="1">
              <a:schemeClr val="lt1"/>
            </a:lnRef>
          </a:insideV>
        </a:tcBdr>
        <a:fill>
          <a:noFill/>
        </a:fill>
      </a:tcStyle>
    </a:wholeTbl>
    <a:band1H>
      <a:tcTxStyle/>
      <a:tcStyle>
        <a:tcBdr/>
        <a:fill>
          <a:solidFill>
            <a:schemeClr val="accent1">
              <a:alpha val="40000"/>
            </a:schemeClr>
          </a:solidFill>
        </a:fill>
      </a:tcStyle>
    </a:band1H>
    <a:band2H>
      <a:tcTxStyle/>
      <a:tcStyle>
        <a:tcBdr/>
      </a:tcStyle>
    </a:band2H>
    <a:band1V>
      <a:tcTxStyle/>
      <a:tcStyle>
        <a:tcBdr>
          <a:top>
            <a:lnRef idx="1">
              <a:schemeClr val="lt1"/>
            </a:lnRef>
          </a:top>
          <a:bottom>
            <a:lnRef idx="1">
              <a:schemeClr val="lt1"/>
            </a:lnRef>
          </a:bottom>
        </a:tcBdr>
        <a:fill>
          <a:solidFill>
            <a:schemeClr val="accent1">
              <a:alpha val="20000"/>
            </a:schemeClr>
          </a:solidFill>
        </a:fill>
      </a:tcStyle>
    </a:band1V>
    <a:band2V>
      <a:tcTxStyle/>
      <a:tcStyle>
        <a:tcBdr/>
      </a:tcStyle>
    </a:band2V>
    <a:lastCol>
      <a:tcTxStyle b="on"/>
      <a:tcStyle>
        <a:tcBdr>
          <a:left>
            <a:lnRef idx="2">
              <a:schemeClr val="lt1"/>
            </a:lnRef>
          </a:left>
          <a:right>
            <a:lnRef idx="1">
              <a:schemeClr val="lt1"/>
            </a:lnRef>
          </a:right>
          <a:top>
            <a:lnRef idx="1">
              <a:schemeClr val="lt1"/>
            </a:lnRef>
          </a:top>
          <a:bottom>
            <a:lnRef idx="1">
              <a:schemeClr val="lt1"/>
            </a:lnRef>
          </a:bottom>
          <a:insideH>
            <a:lnRef idx="1">
              <a:schemeClr val="lt1"/>
            </a:lnRef>
          </a:insideH>
          <a:insideV>
            <a:ln>
              <a:noFill/>
            </a:ln>
          </a:insideV>
        </a:tcBdr>
      </a:tcStyle>
    </a:lastCol>
    <a:firstCol>
      <a:tcTxStyle b="on"/>
      <a:tcStyle>
        <a:tcBdr>
          <a:left>
            <a:lnRef idx="1">
              <a:schemeClr val="lt1"/>
            </a:lnRef>
          </a:left>
          <a:right>
            <a:lnRef idx="2">
              <a:schemeClr val="lt1"/>
            </a:lnRef>
          </a:right>
          <a:top>
            <a:lnRef idx="1">
              <a:schemeClr val="lt1"/>
            </a:lnRef>
          </a:top>
          <a:bottom>
            <a:lnRef idx="1">
              <a:schemeClr val="lt1"/>
            </a:lnRef>
          </a:bottom>
          <a:insideH>
            <a:lnRef idx="1">
              <a:schemeClr val="lt1"/>
            </a:lnRef>
          </a:insideH>
          <a:insideV>
            <a:ln>
              <a:noFill/>
            </a:ln>
          </a:insideV>
        </a:tcBdr>
      </a:tcStyle>
    </a:firstCol>
    <a:lastRow>
      <a:tcTxStyle b="on"/>
      <a:tcStyle>
        <a:tcBdr>
          <a:left>
            <a:lnRef idx="1">
              <a:schemeClr val="lt1"/>
            </a:lnRef>
          </a:left>
          <a:right>
            <a:lnRef idx="1">
              <a:schemeClr val="lt1"/>
            </a:lnRef>
          </a:right>
          <a:top>
            <a:lnRef idx="2">
              <a:schemeClr val="lt1"/>
            </a:lnRef>
          </a:top>
          <a:bottom>
            <a:lnRef idx="2">
              <a:schemeClr val="l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3">
              <a:schemeClr val="lt1"/>
            </a:lnRef>
          </a:bottom>
          <a:insideH>
            <a:ln>
              <a:noFill/>
            </a:ln>
          </a:insideH>
          <a:insideV>
            <a:ln>
              <a:noFill/>
            </a:ln>
          </a:insideV>
        </a:tcBdr>
        <a:fill>
          <a:gradFill rotWithShape="1">
            <a:gsLst>
              <a:gs pos="0">
                <a:schemeClr val="accent1">
                  <a:shade val="61000"/>
                  <a:satMod val="130000"/>
                </a:schemeClr>
              </a:gs>
              <a:gs pos="50000">
                <a:schemeClr val="accent1">
                  <a:shade val="93000"/>
                  <a:satMod val="130000"/>
                </a:schemeClr>
              </a:gs>
              <a:gs pos="100000">
                <a:schemeClr val="accent1">
                  <a:shade val="99000"/>
                  <a:satMod val="135000"/>
                </a:schemeClr>
              </a:gs>
            </a:gsLst>
            <a:lin ang="16200000" scaled="0"/>
          </a:gradFill>
        </a:fill>
      </a:tcStyle>
    </a:firstRow>
  </a:tblStyle>
  <a:tblStyle styleId="{27122BE6-D220-400A-8156-72DE76DAD46A}" styleName="Generic Style 1 - Accent 2">
    <a:tblBg>
      <a:fillRef idx="2">
        <a:schemeClr val="accent2"/>
      </a:fillRef>
      <a:effectRef idx="1">
        <a:schemeClr val="accent2"/>
      </a:effectRef>
    </a:tblBg>
    <a:wholeTbl>
      <a:tcTxStyle>
        <a:fontRef idx="minor">
          <a:scrgbClr r="0" g="0" b="0"/>
        </a:fontRef>
        <a:schemeClr val="dk1"/>
      </a:tcTxStyle>
      <a:tcStyle>
        <a:tcBdr>
          <a:left>
            <a:lnRef idx="1">
              <a:schemeClr val="lt1"/>
            </a:lnRef>
          </a:left>
          <a:right>
            <a:lnRef idx="1">
              <a:schemeClr val="lt1"/>
            </a:lnRef>
          </a:right>
          <a:top>
            <a:lnRef idx="1">
              <a:schemeClr val="lt1"/>
            </a:lnRef>
          </a:top>
          <a:bottom>
            <a:lnRef idx="1">
              <a:schemeClr val="lt1"/>
            </a:lnRef>
          </a:bottom>
          <a:insideH>
            <a:lnRef idx="1">
              <a:schemeClr val="lt1"/>
            </a:lnRef>
          </a:insideH>
          <a:insideV>
            <a:lnRef idx="1">
              <a:schemeClr val="lt1"/>
            </a:lnRef>
          </a:insideV>
        </a:tcBdr>
        <a:fill>
          <a:noFill/>
        </a:fill>
      </a:tcStyle>
    </a:wholeTbl>
    <a:band1H>
      <a:tcTxStyle/>
      <a:tcStyle>
        <a:tcBdr/>
        <a:fill>
          <a:solidFill>
            <a:schemeClr val="accent2">
              <a:alpha val="70000"/>
            </a:schemeClr>
          </a:solidFill>
        </a:fill>
      </a:tcStyle>
    </a:band1H>
    <a:band2H>
      <a:tcTxStyle/>
      <a:tcStyle>
        <a:tcBdr/>
      </a:tcStyle>
    </a:band2H>
    <a:band1V>
      <a:tcTxStyle/>
      <a:tcStyle>
        <a:tcBdr>
          <a:top>
            <a:lnRef idx="1">
              <a:schemeClr val="lt1"/>
            </a:lnRef>
          </a:top>
          <a:bottom>
            <a:lnRef idx="1">
              <a:schemeClr val="lt1"/>
            </a:lnRef>
          </a:bottom>
        </a:tcBdr>
        <a:fill>
          <a:solidFill>
            <a:schemeClr val="accent2">
              <a:alpha val="20000"/>
            </a:schemeClr>
          </a:solidFill>
        </a:fill>
      </a:tcStyle>
    </a:band1V>
    <a:band2V>
      <a:tcTxStyle/>
      <a:tcStyle>
        <a:tcBdr/>
      </a:tcStyle>
    </a:band2V>
    <a:lastCol>
      <a:tcTxStyle b="on"/>
      <a:tcStyle>
        <a:tcBdr>
          <a:left>
            <a:lnRef idx="2">
              <a:schemeClr val="lt1"/>
            </a:lnRef>
          </a:left>
          <a:right>
            <a:lnRef idx="1">
              <a:schemeClr val="lt1"/>
            </a:lnRef>
          </a:right>
          <a:top>
            <a:lnRef idx="1">
              <a:schemeClr val="lt1"/>
            </a:lnRef>
          </a:top>
          <a:bottom>
            <a:lnRef idx="1">
              <a:schemeClr val="lt1"/>
            </a:lnRef>
          </a:bottom>
          <a:insideH>
            <a:lnRef idx="1">
              <a:schemeClr val="lt1"/>
            </a:lnRef>
          </a:insideH>
          <a:insideV>
            <a:ln>
              <a:noFill/>
            </a:ln>
          </a:insideV>
        </a:tcBdr>
      </a:tcStyle>
    </a:lastCol>
    <a:firstCol>
      <a:tcTxStyle b="on"/>
      <a:tcStyle>
        <a:tcBdr>
          <a:left>
            <a:lnRef idx="1">
              <a:schemeClr val="lt1"/>
            </a:lnRef>
          </a:left>
          <a:right>
            <a:lnRef idx="2">
              <a:schemeClr val="lt1"/>
            </a:lnRef>
          </a:right>
          <a:top>
            <a:lnRef idx="1">
              <a:schemeClr val="lt1"/>
            </a:lnRef>
          </a:top>
          <a:bottom>
            <a:lnRef idx="1">
              <a:schemeClr val="lt1"/>
            </a:lnRef>
          </a:bottom>
          <a:insideH>
            <a:lnRef idx="1">
              <a:schemeClr val="lt1"/>
            </a:lnRef>
          </a:insideH>
          <a:insideV>
            <a:ln>
              <a:noFill/>
            </a:ln>
          </a:insideV>
        </a:tcBdr>
      </a:tcStyle>
    </a:firstCol>
    <a:lastRow>
      <a:tcTxStyle b="on"/>
      <a:tcStyle>
        <a:tcBdr>
          <a:left>
            <a:lnRef idx="1">
              <a:schemeClr val="lt1"/>
            </a:lnRef>
          </a:left>
          <a:right>
            <a:lnRef idx="1">
              <a:schemeClr val="lt1"/>
            </a:lnRef>
          </a:right>
          <a:top>
            <a:lnRef idx="2">
              <a:schemeClr val="lt1"/>
            </a:lnRef>
          </a:top>
          <a:bottom>
            <a:lnRef idx="2">
              <a:schemeClr val="l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3">
              <a:schemeClr val="lt1"/>
            </a:lnRef>
          </a:bottom>
          <a:insideH>
            <a:ln>
              <a:noFill/>
            </a:ln>
          </a:insideH>
          <a:insideV>
            <a:ln>
              <a:noFill/>
            </a:ln>
          </a:insideV>
        </a:tcBdr>
        <a:fill>
          <a:gradFill rotWithShape="1">
            <a:gsLst>
              <a:gs pos="0">
                <a:schemeClr val="accent2">
                  <a:shade val="61000"/>
                  <a:satMod val="130000"/>
                </a:schemeClr>
              </a:gs>
              <a:gs pos="50000">
                <a:schemeClr val="accent2">
                  <a:shade val="93000"/>
                  <a:satMod val="130000"/>
                </a:schemeClr>
              </a:gs>
              <a:gs pos="100000">
                <a:schemeClr val="accent2">
                  <a:shade val="99000"/>
                  <a:satMod val="135000"/>
                </a:schemeClr>
              </a:gs>
            </a:gsLst>
            <a:lin ang="16200000" scaled="0"/>
          </a:gradFill>
        </a:fill>
      </a:tcStyle>
    </a:firstRow>
  </a:tblStyle>
</a:tblStyleLst>
</file>

<file path=ppt/viewProps.xml><?xml version="1.0" encoding="utf-8"?>
<p:viewPr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lastView="sldThumbnailView">
  <p:normalViewPr>
    <p:restoredLeft sz="11678"/>
    <p:restoredTop sz="95729"/>
  </p:normalViewPr>
  <p:slideViewPr>
    <p:cSldViewPr snapToGrid="0">
      <p:cViewPr>
        <p:scale>
          <a:sx n="80" d="100"/>
          <a:sy n="80" d="100"/>
        </p:scale>
        <p:origin x="1836" y="846"/>
      </p:cViewPr>
      <p:guideLst>
        <p:guide orient="horz" pos="2152"/>
        <p:guide orient="horz" pos="96"/>
        <p:guide orient="horz" pos="3164"/>
        <p:guide pos="3839"/>
        <p:guide pos="1148"/>
        <p:guide pos="6449"/>
        <p:guide pos="5406"/>
      </p:guideLst>
    </p:cSldViewPr>
  </p:slideViewPr>
  <p:outlineViewPr>
    <p:cViewPr>
      <p:scale>
        <a:sx n="32" d="100"/>
        <a:sy n="32" d="100"/>
      </p:scale>
      <p:origin x="0" y="0"/>
    </p:cViewPr>
  </p:outlin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commentAuthors" Target="commentAuthors.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heme" Target="theme/theme1.xml"  /><Relationship Id="rId16" Type="http://schemas.openxmlformats.org/officeDocument/2006/relationships/tableStyles" Target="tableStyles.xml"  /><Relationship Id="rId2" Type="http://schemas.openxmlformats.org/officeDocument/2006/relationships/notesMaster" Target="notesMasters/notesMaster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comments/comment1.xml><?xml version="1.0" encoding="utf-8"?>
<p:cmLs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m authorId="0" dt="2021-09-30T08:11:58.460" idx="3">
    <p:pos x="2212" y="1304"/>
    <p:text>대체텍스트 시작
서울지 중구 쪽방촌 체험 웹포스터이다. 포스터 하단에 작은 방들이 붙어있는 그림이 있고 상단에는 쪽방촌 체험 안내 글이 있다.
대체텍스트 끝
포스터 글 시작
서울시 중구 쪽방촌
38개 건물에 900여개의 쪽방 위치
거주자 800여명
대부분의 경우 수급자나 65세 이상 홀몸 고령자
대학생 쪽방 체험 신청자 모집
2박 3일간 실제 생활하면서 쪽방 주민들의 갖가지 어려움과 고충을 공감해보는 프로그
</p:text>
  </p:cm>
  <p:cm authorId="0" dt="2021-09-30T08:09:42.017" idx="4">
    <p:pos x="4416" y="1279"/>
    <p:text>[대체텍스트 시작]
KT의 마음을 담다 광고 화면이다. 화면 가운데 농인이 수어를 하고 잇다. 이 광고는  KT에서 농인에게 AI로 목소리를 만들어서 가족에게 들려주는 내용을 담고 있다.
[대체텍스트 끝]</p:text>
  </p:cm>
  <p:cm authorId="0" dt="2021-09-30T08:54:28.169" idx="6">
    <p:pos x="7191" y="1304"/>
    <p:text>[대체텍스트 시작]
성폭력 범죄에 대해 피해자를 부각하는 2차 가해 금지 캠페인 포스터이다. 노란색 배경의 직사각형에 빨간색 테두리가 있고 중앙에 글이 있다. 
[대체텍스트 끝]
[웹포스터 글 시작]
경고장
우리는 피해자가 궁금하지 않습니다
피해자를 추측하는 모든 사진 동영상 유포=2차 가해
지금 당신이 멈춰야 합니다.
[웹포스터 글 끝]</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idx="0"/>
          </p:nvPr>
        </p:nvSpPr>
        <p:spPr>
          <a:xfrm>
            <a:off x="0" y="0"/>
            <a:ext cx="2971800" cy="458788"/>
          </a:xfrm>
          <a:prstGeom prst="rect">
            <a:avLst/>
          </a:prstGeom>
        </p:spPr>
        <p:txBody>
          <a:bodyPr vert="horz" lIns="91440" tIns="45720" rIns="91440" bIns="45720"/>
          <a:lstStyle>
            <a:lvl1pPr algn="l">
              <a:defRPr sz="1200"/>
            </a:lvl1pPr>
          </a:lstStyle>
          <a:p>
            <a:pPr lvl="0">
              <a:defRPr/>
            </a:pPr>
            <a:r>
              <a:rPr lang="ko-KR" altLang="en-US"/>
              <a:t/>
            </a:r>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vl1pPr>
          </a:lstStyle>
          <a:p>
            <a:pPr lvl="0">
              <a:defRPr/>
            </a:pPr>
            <a:fld id="{A64CEEEF-D05B-457C-81C4-A35724B522A5}" type="datetime1">
              <a:rPr lang="ko-KR" altLang="en-US"/>
              <a:pPr lvl="0">
                <a:defRPr/>
              </a:pPr>
              <a:t>2022-02-10</a:t>
            </a:fld>
            <a:endParaRPr lang="ko-KR" altLang="en-US"/>
          </a:p>
        </p:txBody>
      </p:sp>
      <p:sp>
        <p:nvSpPr>
          <p:cNvPr id="4" name="슬라이드 이미지 개체 틀 3"/>
          <p:cNvSpPr>
            <a:spLocks noGrp="1" noRot="1" noChangeAspect="1" noTextEdi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pPr lvl="0">
              <a:defRPr/>
            </a:pPr>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a:defRPr/>
            </a:pPr>
            <a:r>
              <a:rPr lang="ko-KR" altLang="en-US"/>
              <a:t>마스터 텍스트 스타일을 편집합니다</a:t>
            </a:r>
            <a:endParaRPr lang="ko-KR" altLang="en-US"/>
          </a:p>
          <a:p>
            <a:pPr lvl="1">
              <a:defRPr/>
            </a:pPr>
            <a:r>
              <a:rPr lang="ko-KR" altLang="en-US"/>
              <a:t>둘째 수준</a:t>
            </a:r>
            <a:endParaRPr lang="ko-KR" altLang="en-US"/>
          </a:p>
          <a:p>
            <a:pPr lvl="2">
              <a:defRPr/>
            </a:pPr>
            <a:r>
              <a:rPr lang="ko-KR" altLang="en-US"/>
              <a:t>셋째 수준</a:t>
            </a:r>
            <a:endParaRPr lang="ko-KR" altLang="en-US"/>
          </a:p>
          <a:p>
            <a:pPr lvl="3">
              <a:defRPr/>
            </a:pPr>
            <a:r>
              <a:rPr lang="ko-KR" altLang="en-US"/>
              <a:t>넷째 수준</a:t>
            </a:r>
            <a:endParaRPr lang="ko-KR" altLang="en-US"/>
          </a:p>
          <a:p>
            <a:pPr lvl="4">
              <a:defRPr/>
            </a:pPr>
            <a:r>
              <a:rPr lang="ko-KR" altLang="en-US"/>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vl1pPr>
          </a:lstStyle>
          <a:p>
            <a:pPr lvl="0">
              <a:defRPr/>
            </a:pPr>
            <a:r>
              <a:rPr lang="ko-KR" altLang="en-US"/>
              <a:t/>
            </a:r>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vl1pPr>
          </a:lstStyle>
          <a:p>
            <a:pPr lvl="0">
              <a:defRPr/>
            </a:pPr>
            <a:fld id="{9C95E789-07BB-4D3F-B20A-7E7B5DDD37DF}" type="slidenum">
              <a:rPr lang="ko-KR" altLang="en-US"/>
              <a:pPr lvl="0">
                <a:defRPr/>
              </a:pPr>
              <a:t>‹#›</a:t>
            </a:fld>
            <a:endParaRPr lang="ko-KR"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FA9F87B6-F3E1-4851-84AF-5401401E85BB}" type="datetimeFigureOut">
              <a:rPr lang="ko-KR" altLang="en-US" smtClean="0"/>
              <a:t>2018-01-10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94F4849-5A77-48C2-B877-3D253EF6CA12}" type="slidenum">
              <a:rPr lang="ko-KR" altLang="en-US" smtClean="0"/>
              <a:t>‹#›</a:t>
            </a:fld>
            <a:endParaRPr lang="ko-KR" altLang="en-US"/>
          </a:p>
        </p:txBody>
      </p:sp>
    </p:spTree>
    <p:extLst>
      <p:ext uri="{BB962C8B-B14F-4D97-AF65-F5344CB8AC3E}">
        <p14:creationId xmlns:p14="http://schemas.microsoft.com/office/powerpoint/2010/main" val="3662344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A9F87B6-F3E1-4851-84AF-5401401E85BB}" type="datetimeFigureOut">
              <a:rPr lang="ko-KR" altLang="en-US" smtClean="0"/>
              <a:t>2018-01-10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94F4849-5A77-48C2-B877-3D253EF6CA12}" type="slidenum">
              <a:rPr lang="ko-KR" altLang="en-US" smtClean="0"/>
              <a:t>‹#›</a:t>
            </a:fld>
            <a:endParaRPr lang="ko-KR" altLang="en-US"/>
          </a:p>
        </p:txBody>
      </p:sp>
    </p:spTree>
    <p:extLst>
      <p:ext uri="{BB962C8B-B14F-4D97-AF65-F5344CB8AC3E}">
        <p14:creationId xmlns:p14="http://schemas.microsoft.com/office/powerpoint/2010/main" val="963661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FA9F87B6-F3E1-4851-84AF-5401401E85BB}" type="datetimeFigureOut">
              <a:rPr lang="ko-KR" altLang="en-US" smtClean="0"/>
              <a:t>2018-01-10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94F4849-5A77-48C2-B877-3D253EF6CA12}" type="slidenum">
              <a:rPr lang="ko-KR" altLang="en-US" smtClean="0"/>
              <a:t>‹#›</a:t>
            </a:fld>
            <a:endParaRPr lang="ko-KR" altLang="en-US"/>
          </a:p>
        </p:txBody>
      </p:sp>
    </p:spTree>
    <p:extLst>
      <p:ext uri="{BB962C8B-B14F-4D97-AF65-F5344CB8AC3E}">
        <p14:creationId xmlns:p14="http://schemas.microsoft.com/office/powerpoint/2010/main" val="303871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FA9F87B6-F3E1-4851-84AF-5401401E85BB}" type="datetimeFigureOut">
              <a:rPr lang="ko-KR" altLang="en-US" smtClean="0"/>
              <a:t>2018-01-10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294F4849-5A77-48C2-B877-3D253EF6CA12}" type="slidenum">
              <a:rPr lang="ko-KR" altLang="en-US" smtClean="0"/>
              <a:t>‹#›</a:t>
            </a:fld>
            <a:endParaRPr lang="ko-KR" altLang="en-US"/>
          </a:p>
        </p:txBody>
      </p:sp>
    </p:spTree>
    <p:extLst>
      <p:ext uri="{BB962C8B-B14F-4D97-AF65-F5344CB8AC3E}">
        <p14:creationId xmlns:p14="http://schemas.microsoft.com/office/powerpoint/2010/main" val="3589130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FA9F87B6-F3E1-4851-84AF-5401401E85BB}" type="datetimeFigureOut">
              <a:rPr lang="ko-KR" altLang="en-US" smtClean="0"/>
              <a:t>2018-01-10</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294F4849-5A77-48C2-B877-3D253EF6CA12}" type="slidenum">
              <a:rPr lang="ko-KR" altLang="en-US" smtClean="0"/>
              <a:t>‹#›</a:t>
            </a:fld>
            <a:endParaRPr lang="ko-KR" altLang="en-US"/>
          </a:p>
        </p:txBody>
      </p:sp>
    </p:spTree>
    <p:extLst>
      <p:ext uri="{BB962C8B-B14F-4D97-AF65-F5344CB8AC3E}">
        <p14:creationId xmlns:p14="http://schemas.microsoft.com/office/powerpoint/2010/main" val="2523877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FA9F87B6-F3E1-4851-84AF-5401401E85BB}" type="datetimeFigureOut">
              <a:rPr lang="ko-KR" altLang="en-US" smtClean="0"/>
              <a:t>2018-01-10</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294F4849-5A77-48C2-B877-3D253EF6CA12}" type="slidenum">
              <a:rPr lang="ko-KR" altLang="en-US" smtClean="0"/>
              <a:t>‹#›</a:t>
            </a:fld>
            <a:endParaRPr lang="ko-KR" altLang="en-US"/>
          </a:p>
        </p:txBody>
      </p:sp>
    </p:spTree>
    <p:extLst>
      <p:ext uri="{BB962C8B-B14F-4D97-AF65-F5344CB8AC3E}">
        <p14:creationId xmlns:p14="http://schemas.microsoft.com/office/powerpoint/2010/main" val="1593514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A9F87B6-F3E1-4851-84AF-5401401E85BB}" type="datetimeFigureOut">
              <a:rPr lang="ko-KR" altLang="en-US" smtClean="0"/>
              <a:t>2018-01-10</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294F4849-5A77-48C2-B877-3D253EF6CA12}" type="slidenum">
              <a:rPr lang="ko-KR" altLang="en-US" smtClean="0"/>
              <a:t>‹#›</a:t>
            </a:fld>
            <a:endParaRPr lang="ko-KR" altLang="en-US"/>
          </a:p>
        </p:txBody>
      </p:sp>
    </p:spTree>
    <p:extLst>
      <p:ext uri="{BB962C8B-B14F-4D97-AF65-F5344CB8AC3E}">
        <p14:creationId xmlns:p14="http://schemas.microsoft.com/office/powerpoint/2010/main" val="2112085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A9F87B6-F3E1-4851-84AF-5401401E85BB}" type="datetimeFigureOut">
              <a:rPr lang="ko-KR" altLang="en-US" smtClean="0"/>
              <a:t>2018-01-10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294F4849-5A77-48C2-B877-3D253EF6CA12}" type="slidenum">
              <a:rPr lang="ko-KR" altLang="en-US" smtClean="0"/>
              <a:t>‹#›</a:t>
            </a:fld>
            <a:endParaRPr lang="ko-KR" altLang="en-US"/>
          </a:p>
        </p:txBody>
      </p:sp>
    </p:spTree>
    <p:extLst>
      <p:ext uri="{BB962C8B-B14F-4D97-AF65-F5344CB8AC3E}">
        <p14:creationId xmlns:p14="http://schemas.microsoft.com/office/powerpoint/2010/main" val="2714065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A9F87B6-F3E1-4851-84AF-5401401E85BB}" type="datetimeFigureOut">
              <a:rPr lang="ko-KR" altLang="en-US" smtClean="0"/>
              <a:t>2018-01-10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294F4849-5A77-48C2-B877-3D253EF6CA12}" type="slidenum">
              <a:rPr lang="ko-KR" altLang="en-US" smtClean="0"/>
              <a:t>‹#›</a:t>
            </a:fld>
            <a:endParaRPr lang="ko-KR" altLang="en-US"/>
          </a:p>
        </p:txBody>
      </p:sp>
    </p:spTree>
    <p:extLst>
      <p:ext uri="{BB962C8B-B14F-4D97-AF65-F5344CB8AC3E}">
        <p14:creationId xmlns:p14="http://schemas.microsoft.com/office/powerpoint/2010/main" val="403033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A9F87B6-F3E1-4851-84AF-5401401E85BB}" type="datetimeFigureOut">
              <a:rPr lang="ko-KR" altLang="en-US" smtClean="0"/>
              <a:t>2018-01-10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94F4849-5A77-48C2-B877-3D253EF6CA12}" type="slidenum">
              <a:rPr lang="ko-KR" altLang="en-US" smtClean="0"/>
              <a:t>‹#›</a:t>
            </a:fld>
            <a:endParaRPr lang="ko-KR" altLang="en-US"/>
          </a:p>
        </p:txBody>
      </p:sp>
    </p:spTree>
    <p:extLst>
      <p:ext uri="{BB962C8B-B14F-4D97-AF65-F5344CB8AC3E}">
        <p14:creationId xmlns:p14="http://schemas.microsoft.com/office/powerpoint/2010/main" val="3688395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A9F87B6-F3E1-4851-84AF-5401401E85BB}" type="datetimeFigureOut">
              <a:rPr lang="ko-KR" altLang="en-US" smtClean="0"/>
              <a:t>2018-01-10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94F4849-5A77-48C2-B877-3D253EF6CA12}" type="slidenum">
              <a:rPr lang="ko-KR" altLang="en-US" smtClean="0"/>
              <a:t>‹#›</a:t>
            </a:fld>
            <a:endParaRPr lang="ko-KR" altLang="en-US"/>
          </a:p>
        </p:txBody>
      </p:sp>
    </p:spTree>
    <p:extLst>
      <p:ext uri="{BB962C8B-B14F-4D97-AF65-F5344CB8AC3E}">
        <p14:creationId xmlns:p14="http://schemas.microsoft.com/office/powerpoint/2010/main" val="65498574"/>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9F87B6-F3E1-4851-84AF-5401401E85BB}" type="datetimeFigureOut">
              <a:rPr lang="ko-KR" altLang="en-US" smtClean="0"/>
              <a:t>2018-01-10</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4F4849-5A77-48C2-B877-3D253EF6CA12}" type="slidenum">
              <a:rPr lang="ko-KR" altLang="en-US" smtClean="0"/>
              <a:t>‹#›</a:t>
            </a:fld>
            <a:endParaRPr lang="ko-KR" altLang="en-US"/>
          </a:p>
        </p:txBody>
      </p:sp>
    </p:spTree>
    <p:extLst>
      <p:ext uri="{BB962C8B-B14F-4D97-AF65-F5344CB8AC3E}">
        <p14:creationId xmlns:p14="http://schemas.microsoft.com/office/powerpoint/2010/main" val="721379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hyperlink" Target="https://readmore.do/8jUc" TargetMode="External" /><Relationship Id="rId3" Type="http://schemas.openxmlformats.org/officeDocument/2006/relationships/hyperlink" Target="https://readmore.do/TpKU2020" TargetMode="Externa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hyperlink" Target="https://brunch.co.kr/@musemeow/14" TargetMode="External" /><Relationship Id="rId3" Type="http://schemas.openxmlformats.org/officeDocument/2006/relationships/hyperlink" Target="https://brunch.co.kr/@musemeow/17" TargetMode="External" /><Relationship Id="rId4" Type="http://schemas.openxmlformats.org/officeDocument/2006/relationships/hyperlink" Target="https://m.blog.naver.com/nhrck/222308416093" TargetMode="External" /><Relationship Id="rId5" Type="http://schemas.openxmlformats.org/officeDocument/2006/relationships/hyperlink" Target="https://support.google.com/docs/answer/6199477?hl=ko" TargetMode="Externa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comments" Target="../comments/comment1.xml"  /><Relationship Id="rId3" Type="http://schemas.openxmlformats.org/officeDocument/2006/relationships/hyperlink" Target="https://www.beminor.com/news/articleView.html?idxno=21916" TargetMode="External" /><Relationship Id="rId4" Type="http://schemas.openxmlformats.org/officeDocument/2006/relationships/hyperlink" Target="https:\\www.humanrights.go.kr\site\program\board\%20basicboard\view?currentpage=189&amp;menuid=001004002001&amp;pagesize=10&amp;boardtypeid=24&amp;boardid=602461" TargetMode="External" /><Relationship Id="rId5" Type="http://schemas.openxmlformats.org/officeDocument/2006/relationships/hyperlink" Target="http://womenlink.or.kr/archives/3798" TargetMode="External" /><Relationship Id="rId6" Type="http://schemas.openxmlformats.org/officeDocument/2006/relationships/image" Target="../media/image2.jpeg"  /><Relationship Id="rId7" Type="http://schemas.openxmlformats.org/officeDocument/2006/relationships/image" Target="../media/image3.jpeg"  /><Relationship Id="rId8" Type="http://schemas.openxmlformats.org/officeDocument/2006/relationships/image" Target="../media/image4.jpe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hyperlink" Target="http://freeuse.or.kr/" TargetMode="External" /><Relationship Id="rId3" Type="http://schemas.openxmlformats.org/officeDocument/2006/relationships/hyperlink" Target="http://freeuse.or.kr/htm/" TargetMode="Externa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hyperlink" Target="https://www.kinds.or.kr" TargetMode="External" /><Relationship Id="rId11" Type="http://schemas.openxmlformats.org/officeDocument/2006/relationships/hyperlink" Target="https://act.jinbo.net/wp/" TargetMode="External" /><Relationship Id="rId2" Type="http://schemas.openxmlformats.org/officeDocument/2006/relationships/hyperlink" Target="https://www.ohchr.org/EN/pages/home.aspx" TargetMode="External" /><Relationship Id="rId3" Type="http://schemas.openxmlformats.org/officeDocument/2006/relationships/hyperlink" Target="http://humanrights.go.kr" TargetMode="External" /><Relationship Id="rId4" Type="http://schemas.openxmlformats.org/officeDocument/2006/relationships/hyperlink" Target="https://kossda.snu.ac.kr" TargetMode="External" /><Relationship Id="rId5" Type="http://schemas.openxmlformats.org/officeDocument/2006/relationships/hyperlink" Target="https://www.kihasa.re.kr" TargetMode="External" /><Relationship Id="rId6" Type="http://schemas.openxmlformats.org/officeDocument/2006/relationships/hyperlink" Target="http://repository.kihasa.re.kr)" TargetMode="External" /><Relationship Id="rId7" Type="http://schemas.openxmlformats.org/officeDocument/2006/relationships/hyperlink" Target="https://data.kihasa.re.kr)" TargetMode="External" /><Relationship Id="rId8" Type="http://schemas.openxmlformats.org/officeDocument/2006/relationships/hyperlink" Target="http://www.nypi.re.kr" TargetMode="External" /><Relationship Id="rId9" Type="http://schemas.openxmlformats.org/officeDocument/2006/relationships/hyperlink" Target="http://www.kci.go.kr/" TargetMode="Externa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cxnSp>
        <p:nvCxnSpPr>
          <p:cNvPr id="6" name="직선 연결선 5"/>
          <p:cNvCxnSpPr/>
          <p:nvPr/>
        </p:nvCxnSpPr>
        <p:spPr>
          <a:xfrm>
            <a:off x="734321" y="6233373"/>
            <a:ext cx="10682979" cy="0"/>
          </a:xfrm>
          <a:prstGeom prst="line">
            <a:avLst/>
          </a:prstGeom>
          <a:ln w="28575"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734321" y="619973"/>
            <a:ext cx="10682979" cy="0"/>
          </a:xfrm>
          <a:prstGeom prst="line">
            <a:avLst/>
          </a:prstGeom>
          <a:ln w="57150"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585248" y="2974617"/>
            <a:ext cx="4882091" cy="1766928"/>
          </a:xfrm>
          <a:prstGeom prst="rect">
            <a:avLst/>
          </a:prstGeom>
          <a:noFill/>
        </p:spPr>
        <p:txBody>
          <a:bodyPr wrap="square">
            <a:spAutoFit/>
          </a:bodyPr>
          <a:lstStyle/>
          <a:p>
            <a:pPr lvl="0">
              <a:defRPr/>
            </a:pPr>
            <a:r>
              <a:rPr lang="ko-KR" altLang="en-US" sz="4000">
                <a:latin typeface="나눔스퀘어 Bold"/>
                <a:ea typeface="나눔스퀘어 Bold"/>
              </a:rPr>
              <a:t>인권 데이터 만들기</a:t>
            </a:r>
            <a:endParaRPr lang="ko-KR" altLang="en-US" sz="4000">
              <a:latin typeface="나눔스퀘어 Bold"/>
              <a:ea typeface="나눔스퀘어 Bold"/>
            </a:endParaRPr>
          </a:p>
          <a:p>
            <a:pPr lvl="0">
              <a:defRPr/>
            </a:pPr>
            <a:endParaRPr lang="en-US" altLang="ko-KR" sz="3000">
              <a:latin typeface="나눔스퀘어 Bold"/>
              <a:ea typeface="나눔스퀘어 Bold"/>
            </a:endParaRPr>
          </a:p>
          <a:p>
            <a:pPr lvl="0">
              <a:defRPr/>
            </a:pPr>
            <a:endParaRPr lang="ko-KR" altLang="en-US" sz="4000">
              <a:latin typeface="나눔스퀘어 Bold"/>
              <a:ea typeface="나눔스퀘어 Bold"/>
            </a:endParaRPr>
          </a:p>
        </p:txBody>
      </p:sp>
      <p:grpSp>
        <p:nvGrpSpPr>
          <p:cNvPr id="20" name="그룹 19"/>
          <p:cNvGrpSpPr/>
          <p:nvPr/>
        </p:nvGrpSpPr>
        <p:grpSpPr>
          <a:xfrm rot="0">
            <a:off x="9575006" y="3429000"/>
            <a:ext cx="508160" cy="501674"/>
            <a:chOff x="8107363" y="3433136"/>
            <a:chExt cx="1146224" cy="1131592"/>
          </a:xfrm>
        </p:grpSpPr>
        <p:sp>
          <p:nvSpPr>
            <p:cNvPr id="17" name="타원 16"/>
            <p:cNvSpPr/>
            <p:nvPr/>
          </p:nvSpPr>
          <p:spPr>
            <a:xfrm>
              <a:off x="8121995" y="3433137"/>
              <a:ext cx="1131593" cy="1131592"/>
            </a:xfrm>
            <a:prstGeom prst="ellipse">
              <a:avLst/>
            </a:prstGeom>
            <a:solidFill>
              <a:srgbClr val="84ba1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19" name="모서리가 둥근 직사각형 18"/>
            <p:cNvSpPr/>
            <p:nvPr/>
          </p:nvSpPr>
          <p:spPr>
            <a:xfrm>
              <a:off x="8107363" y="3433136"/>
              <a:ext cx="539852" cy="522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grpSp>
      <p:pic>
        <p:nvPicPr>
          <p:cNvPr id="26" name=""/>
          <p:cNvPicPr>
            <a:picLocks noChangeAspect="1"/>
          </p:cNvPicPr>
          <p:nvPr/>
        </p:nvPicPr>
        <p:blipFill rotWithShape="1">
          <a:blip r:embed="rId2"/>
          <a:stretch>
            <a:fillRect/>
          </a:stretch>
        </p:blipFill>
        <p:spPr>
          <a:xfrm>
            <a:off x="2875485" y="2530658"/>
            <a:ext cx="2922643" cy="1796683"/>
          </a:xfrm>
          <a:prstGeom prst="rect">
            <a:avLst/>
          </a:prstGeom>
        </p:spPr>
      </p:pic>
      <p:sp>
        <p:nvSpPr>
          <p:cNvPr id="32" name="TextBox 35"/>
          <p:cNvSpPr txBox="1"/>
          <p:nvPr/>
        </p:nvSpPr>
        <p:spPr>
          <a:xfrm>
            <a:off x="7927977" y="4660899"/>
            <a:ext cx="3526789" cy="823596"/>
          </a:xfrm>
          <a:prstGeom prst="rect">
            <a:avLst/>
          </a:prstGeom>
          <a:noFill/>
        </p:spPr>
        <p:txBody>
          <a:bodyPr wrap="square">
            <a:spAutoFit/>
          </a:bodyPr>
          <a:lstStyle/>
          <a:p>
            <a:pPr lvl="0">
              <a:defRPr/>
            </a:pPr>
            <a:r>
              <a:rPr lang="ko-KR" altLang="en-US" sz="1600">
                <a:latin typeface="나눔스퀘어 Bold"/>
                <a:ea typeface="나눔스퀘어 Bold"/>
              </a:rPr>
              <a:t>인권아카이브 훈창</a:t>
            </a:r>
            <a:br>
              <a:rPr lang="ko-KR" altLang="en-US" sz="1600">
                <a:latin typeface="나눔스퀘어 Bold"/>
                <a:ea typeface="나눔스퀘어 Bold"/>
              </a:rPr>
            </a:br>
            <a:r>
              <a:rPr lang="en-US" altLang="ko-KR" sz="1600">
                <a:latin typeface="나눔스퀘어 Bold"/>
                <a:ea typeface="나눔스퀘어 Bold"/>
              </a:rPr>
              <a:t>http://www.hrarchive.or.kr</a:t>
            </a:r>
            <a:endParaRPr lang="en-US" altLang="ko-KR" sz="1600">
              <a:latin typeface="나눔스퀘어 Bold"/>
              <a:ea typeface="나눔스퀘어 Bold"/>
            </a:endParaRPr>
          </a:p>
          <a:p>
            <a:pPr lvl="0">
              <a:defRPr/>
            </a:pPr>
            <a:r>
              <a:rPr lang="ko-KR" altLang="en-US" sz="1600">
                <a:latin typeface="나눔스퀘어 Bold"/>
                <a:ea typeface="나눔스퀘어 Bold"/>
              </a:rPr>
              <a:t>문의</a:t>
            </a:r>
            <a:r>
              <a:rPr lang="en-US" altLang="ko-KR" sz="1600">
                <a:latin typeface="나눔스퀘어 Bold"/>
                <a:ea typeface="나눔스퀘어 Bold"/>
              </a:rPr>
              <a:t>:</a:t>
            </a:r>
            <a:r>
              <a:rPr lang="ko-KR" altLang="en-US" sz="1600">
                <a:latin typeface="나눔스퀘어 Bold"/>
                <a:ea typeface="나눔스퀘어 Bold"/>
              </a:rPr>
              <a:t> </a:t>
            </a:r>
            <a:r>
              <a:rPr lang="en-US" altLang="ko-KR" sz="1600">
                <a:latin typeface="나눔스퀘어 Bold"/>
                <a:ea typeface="나눔스퀘어 Bold"/>
              </a:rPr>
              <a:t>hrarchive2021@gmail.com</a:t>
            </a:r>
            <a:endParaRPr lang="en-US" altLang="ko-KR" sz="1600">
              <a:latin typeface="나눔스퀘어 Bold"/>
              <a:ea typeface="나눔스퀘어 Bold"/>
            </a:endParaRPr>
          </a:p>
        </p:txBody>
      </p:sp>
      <p:sp>
        <p:nvSpPr>
          <p:cNvPr id="33" name="TextBox 35"/>
          <p:cNvSpPr txBox="1"/>
          <p:nvPr/>
        </p:nvSpPr>
        <p:spPr>
          <a:xfrm>
            <a:off x="663574" y="139699"/>
            <a:ext cx="5676266" cy="334646"/>
          </a:xfrm>
          <a:prstGeom prst="rect">
            <a:avLst/>
          </a:prstGeom>
          <a:noFill/>
        </p:spPr>
        <p:txBody>
          <a:bodyPr wrap="square">
            <a:spAutoFit/>
          </a:bodyPr>
          <a:lstStyle/>
          <a:p>
            <a:pPr lvl="0">
              <a:defRPr/>
            </a:pPr>
            <a:r>
              <a:rPr lang="en-US" altLang="ko-KR" sz="1600">
                <a:latin typeface="나눔스퀘어 Bold"/>
                <a:ea typeface="나눔스퀘어 Bold"/>
              </a:rPr>
              <a:t>&lt;2021</a:t>
            </a:r>
            <a:r>
              <a:rPr lang="ko-KR" altLang="en-US" sz="1600">
                <a:latin typeface="나눔스퀘어 Bold"/>
                <a:ea typeface="나눔스퀘어 Bold"/>
              </a:rPr>
              <a:t> 데이터 액티비즘 스쿨 </a:t>
            </a:r>
            <a:r>
              <a:rPr lang="en-US" altLang="ko-KR" sz="1600">
                <a:latin typeface="나눔스퀘어 Bold"/>
                <a:ea typeface="나눔스퀘어 Bold"/>
              </a:rPr>
              <a:t>:</a:t>
            </a:r>
            <a:r>
              <a:rPr lang="ko-KR" altLang="en-US" sz="1600">
                <a:latin typeface="나눔스퀘어 Bold"/>
                <a:ea typeface="나눔스퀘어 Bold"/>
              </a:rPr>
              <a:t> 활동의 기술 </a:t>
            </a:r>
            <a:r>
              <a:rPr lang="en-US" altLang="ko-KR" sz="1600">
                <a:latin typeface="나눔스퀘어 Bold"/>
                <a:ea typeface="나눔스퀘어 Bold"/>
              </a:rPr>
              <a:t>&gt;</a:t>
            </a:r>
            <a:r>
              <a:rPr lang="ko-KR" altLang="en-US" sz="1600">
                <a:latin typeface="나눔스퀘어 Bold"/>
                <a:ea typeface="나눔스퀘어 Bold"/>
              </a:rPr>
              <a:t> </a:t>
            </a:r>
            <a:endParaRPr lang="ko-KR" altLang="en-US" sz="1600">
              <a:latin typeface="나눔스퀘어 Bold"/>
              <a:ea typeface="나눔스퀘어 Bold"/>
            </a:endParaRPr>
          </a:p>
        </p:txBody>
      </p:sp>
      <p:sp>
        <p:nvSpPr>
          <p:cNvPr id="34" name="TextBox 35"/>
          <p:cNvSpPr txBox="1"/>
          <p:nvPr/>
        </p:nvSpPr>
        <p:spPr>
          <a:xfrm>
            <a:off x="9270998" y="6281944"/>
            <a:ext cx="2109154" cy="821801"/>
          </a:xfrm>
          <a:prstGeom prst="rect">
            <a:avLst/>
          </a:prstGeom>
          <a:noFill/>
        </p:spPr>
        <p:txBody>
          <a:bodyPr wrap="square">
            <a:spAutoFit/>
          </a:bodyPr>
          <a:lstStyle/>
          <a:p>
            <a:pPr lvl="0">
              <a:defRPr/>
            </a:pPr>
            <a:r>
              <a:rPr lang="ko-KR" altLang="en-US" sz="1600">
                <a:latin typeface="나눔스퀘어 Bold"/>
                <a:ea typeface="나눔스퀘어 Bold"/>
              </a:rPr>
              <a:t>인권 데이터 만들기</a:t>
            </a:r>
            <a:endParaRPr lang="ko-KR" altLang="en-US" sz="1600">
              <a:latin typeface="나눔스퀘어 Bold"/>
              <a:ea typeface="나눔스퀘어 Bold"/>
            </a:endParaRPr>
          </a:p>
          <a:p>
            <a:pPr lvl="0">
              <a:defRPr/>
            </a:pPr>
            <a:endParaRPr lang="ko-KR" altLang="en-US" sz="1600">
              <a:latin typeface="나눔스퀘어 Bold"/>
              <a:ea typeface="나눔스퀘어 Bold"/>
            </a:endParaRPr>
          </a:p>
          <a:p>
            <a:pPr lvl="0">
              <a:defRPr/>
            </a:pPr>
            <a:endParaRPr lang="ko-KR" altLang="en-US" sz="1600">
              <a:latin typeface="나눔스퀘어 Bold"/>
              <a:ea typeface="나눔스퀘어 Bold"/>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cxnSp>
        <p:nvCxnSpPr>
          <p:cNvPr id="6" name="직선 연결선 5"/>
          <p:cNvCxnSpPr/>
          <p:nvPr/>
        </p:nvCxnSpPr>
        <p:spPr>
          <a:xfrm>
            <a:off x="734321" y="6233373"/>
            <a:ext cx="10682979" cy="0"/>
          </a:xfrm>
          <a:prstGeom prst="line">
            <a:avLst/>
          </a:prstGeom>
          <a:ln w="28575"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734321" y="619973"/>
            <a:ext cx="10682979" cy="0"/>
          </a:xfrm>
          <a:prstGeom prst="line">
            <a:avLst/>
          </a:prstGeom>
          <a:ln w="57150"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sp>
        <p:nvSpPr>
          <p:cNvPr id="34" name="TextBox 35"/>
          <p:cNvSpPr txBox="1"/>
          <p:nvPr/>
        </p:nvSpPr>
        <p:spPr>
          <a:xfrm>
            <a:off x="9270998" y="6281944"/>
            <a:ext cx="2109154" cy="821801"/>
          </a:xfrm>
          <a:prstGeom prst="rect">
            <a:avLst/>
          </a:prstGeom>
          <a:noFill/>
        </p:spPr>
        <p:txBody>
          <a:bodyPr wrap="square">
            <a:spAutoFit/>
          </a:bodyPr>
          <a:lstStyle/>
          <a:p>
            <a:pPr lvl="0">
              <a:defRPr/>
            </a:pPr>
            <a:r>
              <a:rPr lang="ko-KR" altLang="en-US" sz="1600">
                <a:latin typeface="나눔스퀘어 Bold"/>
                <a:ea typeface="나눔스퀘어 Bold"/>
              </a:rPr>
              <a:t>인권 데이터 만들기</a:t>
            </a:r>
            <a:endParaRPr lang="ko-KR" altLang="en-US" sz="1600">
              <a:latin typeface="나눔스퀘어 Bold"/>
              <a:ea typeface="나눔스퀘어 Bold"/>
            </a:endParaRPr>
          </a:p>
          <a:p>
            <a:pPr lvl="0">
              <a:defRPr/>
            </a:pPr>
            <a:endParaRPr lang="ko-KR" altLang="en-US" sz="1600">
              <a:latin typeface="나눔스퀘어 Bold"/>
              <a:ea typeface="나눔스퀘어 Bold"/>
            </a:endParaRPr>
          </a:p>
          <a:p>
            <a:pPr lvl="0">
              <a:defRPr/>
            </a:pPr>
            <a:endParaRPr lang="ko-KR" altLang="en-US" sz="1600">
              <a:latin typeface="나눔스퀘어 Bold"/>
              <a:ea typeface="나눔스퀘어 Bold"/>
            </a:endParaRPr>
          </a:p>
        </p:txBody>
      </p:sp>
      <p:sp>
        <p:nvSpPr>
          <p:cNvPr id="35" name="TextBox 35"/>
          <p:cNvSpPr txBox="1"/>
          <p:nvPr/>
        </p:nvSpPr>
        <p:spPr>
          <a:xfrm>
            <a:off x="663574" y="215899"/>
            <a:ext cx="7263766" cy="334646"/>
          </a:xfrm>
          <a:prstGeom prst="rect">
            <a:avLst/>
          </a:prstGeom>
          <a:noFill/>
        </p:spPr>
        <p:txBody>
          <a:bodyPr wrap="square">
            <a:spAutoFit/>
          </a:bodyPr>
          <a:lstStyle/>
          <a:p>
            <a:pPr lvl="0">
              <a:defRPr/>
            </a:pPr>
            <a:r>
              <a:rPr lang="en-US" altLang="ko-KR" sz="1600">
                <a:latin typeface="나눔스퀘어 Bold"/>
                <a:ea typeface="나눔스퀘어 Bold"/>
              </a:rPr>
              <a:t>0.</a:t>
            </a:r>
            <a:r>
              <a:rPr lang="ko-KR" altLang="en-US" sz="1600">
                <a:latin typeface="나눔스퀘어 Bold"/>
                <a:ea typeface="나눔스퀘어 Bold"/>
              </a:rPr>
              <a:t> 강의 순서</a:t>
            </a:r>
            <a:endParaRPr lang="ko-KR" altLang="en-US" sz="1600">
              <a:latin typeface="나눔스퀘어 Bold"/>
              <a:ea typeface="나눔스퀘어 Bold"/>
            </a:endParaRPr>
          </a:p>
        </p:txBody>
      </p:sp>
      <p:sp>
        <p:nvSpPr>
          <p:cNvPr id="36" name=""/>
          <p:cNvSpPr txBox="1"/>
          <p:nvPr/>
        </p:nvSpPr>
        <p:spPr>
          <a:xfrm>
            <a:off x="2327669" y="1607342"/>
            <a:ext cx="6953252" cy="3648553"/>
          </a:xfrm>
          <a:prstGeom prst="rect">
            <a:avLst/>
          </a:prstGeom>
        </p:spPr>
        <p:style>
          <a:lnRef idx="2">
            <a:schemeClr val="accent1">
              <a:shade val="20000"/>
            </a:schemeClr>
          </a:lnRef>
          <a:fillRef idx="1">
            <a:schemeClr val="accent1"/>
          </a:fillRef>
          <a:effectRef idx="0">
            <a:schemeClr val="accent1"/>
          </a:effectRef>
          <a:fontRef idx="minor">
            <a:schemeClr val="lt1"/>
          </a:fontRef>
        </p:style>
        <p:txBody>
          <a:bodyPr vert="horz" wrap="square" lIns="91440" tIns="45720" rIns="91440" bIns="45720" anchor="t">
            <a:spAutoFit/>
          </a:bodyPr>
          <a:p>
            <a:pPr marL="356997" indent="-356997">
              <a:spcBef>
                <a:spcPts val="2000"/>
              </a:spcBef>
              <a:buFont typeface="Arial"/>
              <a:buChar char="•"/>
              <a:defRPr/>
            </a:pPr>
            <a:r>
              <a:rPr lang="ko-KR" altLang="en-US" sz="2500">
                <a:solidFill>
                  <a:schemeClr val="lt1"/>
                </a:solidFill>
                <a:latin typeface="나눔고딕"/>
                <a:ea typeface="나눔고딕"/>
              </a:rPr>
              <a:t>평등한 데이터 만들기</a:t>
            </a:r>
            <a:endParaRPr lang="ko-KR" altLang="en-US" sz="2500">
              <a:solidFill>
                <a:schemeClr val="lt1"/>
              </a:solidFill>
              <a:latin typeface="나눔고딕"/>
              <a:ea typeface="나눔고딕"/>
            </a:endParaRPr>
          </a:p>
          <a:p>
            <a:pPr marL="356997" indent="-356997">
              <a:spcBef>
                <a:spcPts val="2000"/>
              </a:spcBef>
              <a:buFont typeface="Arial"/>
              <a:buChar char="•"/>
              <a:defRPr/>
            </a:pPr>
            <a:r>
              <a:rPr lang="en-US" altLang="ko-KR" sz="2500">
                <a:solidFill>
                  <a:schemeClr val="lt1"/>
                </a:solidFill>
                <a:latin typeface="나눔고딕"/>
                <a:ea typeface="나눔고딕"/>
              </a:rPr>
              <a:t>‘</a:t>
            </a:r>
            <a:r>
              <a:rPr lang="ko-KR" altLang="en-US" sz="2500">
                <a:solidFill>
                  <a:schemeClr val="lt1"/>
                </a:solidFill>
                <a:latin typeface="나눔고딕"/>
                <a:ea typeface="나눔고딕"/>
              </a:rPr>
              <a:t>인권</a:t>
            </a:r>
            <a:r>
              <a:rPr lang="en-US" altLang="ko-KR" sz="2500">
                <a:solidFill>
                  <a:schemeClr val="lt1"/>
                </a:solidFill>
                <a:latin typeface="나눔고딕"/>
                <a:ea typeface="나눔고딕"/>
              </a:rPr>
              <a:t>’</a:t>
            </a:r>
            <a:r>
              <a:rPr lang="ko-KR" altLang="en-US" sz="2500">
                <a:solidFill>
                  <a:schemeClr val="lt1"/>
                </a:solidFill>
                <a:latin typeface="나눔고딕"/>
                <a:ea typeface="나눔고딕"/>
              </a:rPr>
              <a:t>의 원칙을 지키며 데이터 만들기</a:t>
            </a:r>
            <a:endParaRPr lang="ko-KR" altLang="en-US" sz="2500">
              <a:solidFill>
                <a:schemeClr val="lt1"/>
              </a:solidFill>
              <a:latin typeface="나눔고딕"/>
              <a:ea typeface="나눔고딕"/>
            </a:endParaRPr>
          </a:p>
          <a:p>
            <a:pPr marL="356997" indent="-356997">
              <a:spcBef>
                <a:spcPts val="2000"/>
              </a:spcBef>
              <a:buFont typeface="Arial"/>
              <a:buChar char="•"/>
              <a:defRPr/>
            </a:pPr>
            <a:r>
              <a:rPr lang="ko-KR" altLang="en-US" sz="2500">
                <a:solidFill>
                  <a:schemeClr val="lt1"/>
                </a:solidFill>
                <a:latin typeface="나눔고딕"/>
                <a:ea typeface="나눔고딕"/>
              </a:rPr>
              <a:t>정보공유 라이센스</a:t>
            </a:r>
            <a:endParaRPr lang="ko-KR" altLang="en-US" sz="2500">
              <a:solidFill>
                <a:schemeClr val="lt1"/>
              </a:solidFill>
              <a:latin typeface="나눔고딕"/>
              <a:ea typeface="나눔고딕"/>
            </a:endParaRPr>
          </a:p>
          <a:p>
            <a:pPr marL="356997" indent="-356997">
              <a:spcBef>
                <a:spcPts val="2000"/>
              </a:spcBef>
              <a:buFont typeface="Arial"/>
              <a:buChar char="•"/>
              <a:defRPr/>
            </a:pPr>
            <a:r>
              <a:rPr lang="ko-KR" altLang="en-US" sz="2500">
                <a:solidFill>
                  <a:schemeClr val="lt1"/>
                </a:solidFill>
                <a:latin typeface="나눔고딕"/>
                <a:ea typeface="나눔고딕"/>
              </a:rPr>
              <a:t>인권 관련 데이터 사이트 소개</a:t>
            </a:r>
            <a:endParaRPr lang="ko-KR" altLang="en-US" sz="2500">
              <a:solidFill>
                <a:schemeClr val="lt1"/>
              </a:solidFill>
              <a:latin typeface="나눔고딕"/>
              <a:ea typeface="나눔고딕"/>
            </a:endParaRPr>
          </a:p>
          <a:p>
            <a:pPr marL="356997" indent="-356997">
              <a:spcBef>
                <a:spcPts val="2000"/>
              </a:spcBef>
              <a:buFont typeface="Arial"/>
              <a:buChar char="•"/>
              <a:defRPr/>
            </a:pPr>
            <a:r>
              <a:rPr lang="ko-KR" altLang="en-US" sz="2500">
                <a:solidFill>
                  <a:schemeClr val="lt1"/>
                </a:solidFill>
                <a:latin typeface="나눔고딕"/>
                <a:ea typeface="나눔고딕"/>
              </a:rPr>
              <a:t>노동</a:t>
            </a:r>
            <a:r>
              <a:rPr lang="en-US" altLang="ko-KR" sz="2500">
                <a:solidFill>
                  <a:schemeClr val="lt1"/>
                </a:solidFill>
                <a:latin typeface="나눔고딕"/>
                <a:ea typeface="나눔고딕"/>
              </a:rPr>
              <a:t>,</a:t>
            </a:r>
            <a:r>
              <a:rPr lang="ko-KR" altLang="en-US" sz="2500">
                <a:solidFill>
                  <a:schemeClr val="lt1"/>
                </a:solidFill>
                <a:latin typeface="나눔고딕"/>
                <a:ea typeface="나눔고딕"/>
              </a:rPr>
              <a:t> 시민사회</a:t>
            </a:r>
            <a:r>
              <a:rPr lang="en-US" altLang="ko-KR" sz="2500">
                <a:solidFill>
                  <a:schemeClr val="lt1"/>
                </a:solidFill>
                <a:latin typeface="나눔고딕"/>
                <a:ea typeface="나눔고딕"/>
              </a:rPr>
              <a:t>,</a:t>
            </a:r>
            <a:r>
              <a:rPr lang="ko-KR" altLang="en-US" sz="2500">
                <a:solidFill>
                  <a:schemeClr val="lt1"/>
                </a:solidFill>
                <a:latin typeface="나눔고딕"/>
                <a:ea typeface="나눔고딕"/>
              </a:rPr>
              <a:t> 인권</a:t>
            </a:r>
            <a:r>
              <a:rPr lang="en-US" altLang="ko-KR" sz="2500">
                <a:solidFill>
                  <a:schemeClr val="lt1"/>
                </a:solidFill>
                <a:latin typeface="나눔고딕"/>
                <a:ea typeface="나눔고딕"/>
              </a:rPr>
              <a:t>,</a:t>
            </a:r>
            <a:r>
              <a:rPr lang="ko-KR" altLang="en-US" sz="2500">
                <a:solidFill>
                  <a:schemeClr val="lt1"/>
                </a:solidFill>
                <a:latin typeface="나눔고딕"/>
                <a:ea typeface="나눔고딕"/>
              </a:rPr>
              <a:t> 환경 아카이브 소개</a:t>
            </a:r>
            <a:endParaRPr lang="ko-KR" altLang="en-US" sz="2500">
              <a:solidFill>
                <a:schemeClr val="lt1"/>
              </a:solidFill>
              <a:latin typeface="나눔고딕"/>
              <a:ea typeface="나눔고딕"/>
            </a:endParaRPr>
          </a:p>
          <a:p>
            <a:pPr marL="356997" indent="-356997">
              <a:spcBef>
                <a:spcPts val="2000"/>
              </a:spcBef>
              <a:buFont typeface="Arial"/>
              <a:buChar char="•"/>
              <a:defRPr/>
            </a:pPr>
            <a:r>
              <a:rPr lang="ko-KR" altLang="en-US" sz="2500">
                <a:solidFill>
                  <a:schemeClr val="lt1"/>
                </a:solidFill>
                <a:latin typeface="나눔고딕"/>
                <a:ea typeface="나눔고딕"/>
              </a:rPr>
              <a:t>질의 응답</a:t>
            </a:r>
            <a:endParaRPr lang="ko-KR" altLang="en-US" sz="2500">
              <a:solidFill>
                <a:schemeClr val="lt1"/>
              </a:solidFill>
              <a:latin typeface="나눔고딕"/>
              <a:ea typeface="나눔고딕"/>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cxnSp>
        <p:nvCxnSpPr>
          <p:cNvPr id="6" name="직선 연결선 5"/>
          <p:cNvCxnSpPr/>
          <p:nvPr/>
        </p:nvCxnSpPr>
        <p:spPr>
          <a:xfrm>
            <a:off x="734321" y="6233373"/>
            <a:ext cx="10682979" cy="0"/>
          </a:xfrm>
          <a:prstGeom prst="line">
            <a:avLst/>
          </a:prstGeom>
          <a:ln w="28575"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734321" y="619973"/>
            <a:ext cx="10682979" cy="0"/>
          </a:xfrm>
          <a:prstGeom prst="line">
            <a:avLst/>
          </a:prstGeom>
          <a:ln w="57150"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sp>
        <p:nvSpPr>
          <p:cNvPr id="37" name=""/>
          <p:cNvSpPr txBox="1"/>
          <p:nvPr/>
        </p:nvSpPr>
        <p:spPr>
          <a:xfrm>
            <a:off x="506015" y="1273968"/>
            <a:ext cx="11191875" cy="362427"/>
          </a:xfrm>
          <a:prstGeom prst="rect">
            <a:avLst/>
          </a:prstGeom>
        </p:spPr>
        <p:txBody>
          <a:bodyPr wrap="square">
            <a:spAutoFit/>
          </a:bodyPr>
          <a:p>
            <a:pPr>
              <a:defRPr/>
            </a:pPr>
            <a:endParaRPr lang="en-US" altLang="ko-KR">
              <a:latin typeface="나눔고딕"/>
              <a:ea typeface="나눔고딕"/>
            </a:endParaRPr>
          </a:p>
        </p:txBody>
      </p:sp>
      <p:sp>
        <p:nvSpPr>
          <p:cNvPr id="42" name=""/>
          <p:cNvSpPr txBox="1"/>
          <p:nvPr/>
        </p:nvSpPr>
        <p:spPr>
          <a:xfrm>
            <a:off x="749596" y="1320690"/>
            <a:ext cx="4893966" cy="3211305"/>
          </a:xfrm>
          <a:prstGeom prst="rect">
            <a:avLst/>
          </a:prstGeom>
          <a:solidFill>
            <a:schemeClr val="bg1">
              <a:lumMod val="80000"/>
            </a:schemeClr>
          </a:solidFill>
          <a:ln w="9525" cap="flat" cmpd="sng">
            <a:solidFill>
              <a:schemeClr val="accent1"/>
            </a:solidFill>
            <a:prstDash val="solid"/>
            <a:round/>
          </a:ln>
        </p:spPr>
        <p:txBody>
          <a:bodyPr vert="horz" wrap="square" lIns="91440" tIns="45720" rIns="91440" bIns="45720" anchor="t">
            <a:spAutoFit/>
          </a:bodyPr>
          <a:lstStyle/>
          <a:p>
            <a:pPr marL="0" lvl="1">
              <a:lnSpc>
                <a:spcPct val="160000"/>
              </a:lnSpc>
              <a:defRPr/>
            </a:pPr>
            <a:r>
              <a:rPr xmlns:mc="http://schemas.openxmlformats.org/markup-compatibility/2006" xmlns:hp="http://schemas.haansoft.com/office/presentation/8.0" lang="ko-KR" altLang="ko-KR" sz="1300" b="0" i="0" u="none" strike="noStrike" mc:Ignorable="hp" hp:hslEmbossed="0">
                <a:latin typeface="나눔고딕"/>
                <a:ea typeface="나눔고딕"/>
              </a:rPr>
              <a:t>• 도서관 장애인서비스는 지체장애인이나 지적장애인과 같이 특정 장애를 지닌 사람들을 위한 서비스라기보다는 도서관 이용 그 자체에 장애가 있는 사람들을 위한 서비스를 말한다. 도서관 이용에 장애가 있는 이용자층을 일컫는 유사한 용어로 독서장애인이라는 개념이 사용되기도 한다. 독서장애인은 시각장애, 지체장애, 지적장애, 발달장애, 인지 장애, 학습장애 등의 이유로 인해 인쇄물을 효과적으로 읽을 수 없는 사람을 의미한다.</a:t>
            </a:r>
            <a:endParaRPr xmlns:mc="http://schemas.openxmlformats.org/markup-compatibility/2006" xmlns:hp="http://schemas.haansoft.com/office/presentation/8.0" lang="ko-KR" altLang="ko-KR" sz="1300" b="0" i="0" u="none" strike="noStrike" mc:Ignorable="hp" hp:hslEmbossed="0">
              <a:latin typeface="나눔고딕"/>
              <a:ea typeface="나눔고딕"/>
            </a:endParaRPr>
          </a:p>
          <a:p>
            <a:pPr marL="0" lvl="1">
              <a:lnSpc>
                <a:spcPct val="160000"/>
              </a:lnSpc>
              <a:defRPr/>
            </a:pPr>
            <a:r>
              <a:rPr xmlns:mc="http://schemas.openxmlformats.org/markup-compatibility/2006" xmlns:hp="http://schemas.haansoft.com/office/presentation/8.0" lang="ko-KR" altLang="ko-KR" sz="1300" b="0" i="0" u="none" strike="noStrike" mc:Ignorable="hp" hp:hslEmbossed="0">
                <a:latin typeface="나눔고딕"/>
                <a:ea typeface="나눔고딕"/>
              </a:rPr>
              <a:t>• 도서관을 이용하는 과정에서의 장애는 아래와 같이 물리적 장애, 자료적 장애, 커뮤니케이션의 장애로 구분하여 생각할 수 있다.</a:t>
            </a:r>
            <a:endParaRPr xmlns:mc="http://schemas.openxmlformats.org/markup-compatibility/2006" xmlns:hp="http://schemas.haansoft.com/office/presentation/8.0" lang="ko-KR" altLang="ko-KR" sz="1300" b="0" i="0" u="none" strike="noStrike" mc:Ignorable="hp" hp:hslEmbossed="0">
              <a:latin typeface="나눔고딕"/>
              <a:ea typeface="나눔고딕"/>
            </a:endParaRPr>
          </a:p>
          <a:p>
            <a:pPr marL="0" lvl="1">
              <a:lnSpc>
                <a:spcPct val="160000"/>
              </a:lnSpc>
              <a:defRPr/>
            </a:pPr>
            <a:r>
              <a:rPr xmlns:mc="http://schemas.openxmlformats.org/markup-compatibility/2006" xmlns:hp="http://schemas.haansoft.com/office/presentation/8.0" lang="en-US" altLang="ko-KR" sz="1100" b="0" i="0" u="none" strike="noStrike" mc:Ignorable="hp" hp:hslEmbossed="0">
                <a:latin typeface="나눔고딕"/>
                <a:ea typeface="나눔고딕"/>
              </a:rPr>
              <a:t>-[</a:t>
            </a:r>
            <a:r>
              <a:rPr xmlns:mc="http://schemas.openxmlformats.org/markup-compatibility/2006" xmlns:hp="http://schemas.haansoft.com/office/presentation/8.0" lang="ko-KR" altLang="en-US" sz="1100" b="0" i="0" u="none" strike="noStrike" mc:Ignorable="hp" hp:hslEmbossed="0">
                <a:latin typeface="나눔고딕"/>
                <a:ea typeface="나눔고딕"/>
              </a:rPr>
              <a:t>도서관 장애인서비스 매뉴얼</a:t>
            </a:r>
            <a:r>
              <a:rPr xmlns:mc="http://schemas.openxmlformats.org/markup-compatibility/2006" xmlns:hp="http://schemas.haansoft.com/office/presentation/8.0" lang="en-US" altLang="ko-KR" sz="1100" b="0" i="0" u="none" strike="noStrike" mc:Ignorable="hp" hp:hslEmbossed="0">
                <a:latin typeface="나눔고딕"/>
                <a:ea typeface="나눔고딕"/>
              </a:rPr>
              <a:t>]</a:t>
            </a:r>
            <a:r>
              <a:rPr xmlns:mc="http://schemas.openxmlformats.org/markup-compatibility/2006" xmlns:hp="http://schemas.haansoft.com/office/presentation/8.0" lang="ko-KR" altLang="en-US" sz="1100" b="0" i="0" u="none" strike="noStrike" mc:Ignorable="hp" hp:hslEmbossed="0">
                <a:latin typeface="나눔고딕"/>
                <a:ea typeface="나눔고딕"/>
              </a:rPr>
              <a:t> </a:t>
            </a:r>
            <a:r>
              <a:rPr xmlns:mc="http://schemas.openxmlformats.org/markup-compatibility/2006" xmlns:hp="http://schemas.haansoft.com/office/presentation/8.0" lang="en-US" altLang="ko-KR" sz="1100" b="0" i="0" u="none" strike="noStrike" mc:Ignorable="hp" hp:hslEmbossed="0">
                <a:latin typeface="나눔고딕"/>
                <a:ea typeface="나눔고딕"/>
              </a:rPr>
              <a:t>2017,</a:t>
            </a:r>
            <a:r>
              <a:rPr xmlns:mc="http://schemas.openxmlformats.org/markup-compatibility/2006" xmlns:hp="http://schemas.haansoft.com/office/presentation/8.0" lang="ko-KR" altLang="en-US" sz="1100" b="0" i="0" u="none" strike="noStrike" mc:Ignorable="hp" hp:hslEmbossed="0">
                <a:latin typeface="나눔고딕"/>
                <a:ea typeface="나눔고딕"/>
              </a:rPr>
              <a:t> 국립중앙도서관 국립장애인 도서관</a:t>
            </a:r>
            <a:r>
              <a:rPr xmlns:mc="http://schemas.openxmlformats.org/markup-compatibility/2006" xmlns:hp="http://schemas.haansoft.com/office/presentation/8.0" lang="en-US" altLang="ko-KR" sz="1100" b="0" i="0" u="none" strike="noStrike" mc:Ignorable="hp" hp:hslEmbossed="0">
                <a:latin typeface="나눔고딕"/>
                <a:ea typeface="나눔고딕"/>
              </a:rPr>
              <a:t>-</a:t>
            </a:r>
            <a:r>
              <a:rPr xmlns:mc="http://schemas.openxmlformats.org/markup-compatibility/2006" xmlns:hp="http://schemas.haansoft.com/office/presentation/8.0" lang="ko-KR" altLang="en-US" sz="1100" b="0" i="0" u="none" strike="noStrike" mc:Ignorable="hp" hp:hslEmbossed="0">
                <a:latin typeface="나눔고딕"/>
                <a:ea typeface="나눔고딕"/>
              </a:rPr>
              <a:t> </a:t>
            </a:r>
            <a:endParaRPr xmlns:mc="http://schemas.openxmlformats.org/markup-compatibility/2006" xmlns:hp="http://schemas.haansoft.com/office/presentation/8.0" lang="ko-KR" altLang="en-US" sz="1300" b="0" i="0" u="none" strike="noStrike" mc:Ignorable="hp" hp:hslEmbossed="0">
              <a:latin typeface="나눔고딕"/>
              <a:ea typeface="나눔고딕"/>
            </a:endParaRPr>
          </a:p>
        </p:txBody>
      </p:sp>
      <p:sp>
        <p:nvSpPr>
          <p:cNvPr id="43" name=""/>
          <p:cNvSpPr txBox="1"/>
          <p:nvPr/>
        </p:nvSpPr>
        <p:spPr>
          <a:xfrm>
            <a:off x="6096000" y="1306402"/>
            <a:ext cx="4893966" cy="3520868"/>
          </a:xfrm>
          <a:prstGeom prst="rect">
            <a:avLst/>
          </a:prstGeom>
          <a:ln/>
        </p:spPr>
        <p:style>
          <a:lnRef idx="2">
            <a:schemeClr val="accent1">
              <a:shade val="20000"/>
            </a:schemeClr>
          </a:lnRef>
          <a:fillRef idx="1">
            <a:schemeClr val="accent1"/>
          </a:fillRef>
          <a:effectRef idx="0">
            <a:schemeClr val="accent1"/>
          </a:effectRef>
          <a:fontRef idx="minor">
            <a:schemeClr val="lt1"/>
          </a:fontRef>
        </p:style>
        <p:txBody>
          <a:bodyPr vert="horz" wrap="square" lIns="91440" tIns="45720" rIns="91440" bIns="45720" anchor="t">
            <a:spAutoFit/>
          </a:bodyPr>
          <a:lstStyle/>
          <a:p>
            <a:pPr marL="0" lvl="1">
              <a:lnSpc>
                <a:spcPct val="160000"/>
              </a:lnSpc>
              <a:defRPr/>
            </a:pPr>
            <a:r>
              <a:rPr xmlns:mc="http://schemas.openxmlformats.org/markup-compatibility/2006" xmlns:hp="http://schemas.haansoft.com/office/presentation/8.0" lang="ko-KR" altLang="ko-KR" sz="1300" b="0" i="0" u="none" strike="noStrike" mc:Ignorable="hp" hp:hslEmbossed="0">
                <a:latin typeface="나눔고딕"/>
                <a:ea typeface="나눔고딕"/>
              </a:rPr>
              <a:t>“접근성을 고려하지 않은 스마트폰 앱이나 키오스크는 시각장애인이나 노인들에게 큰 장벽이 되고 있어요. 유튜브 같은 자막 없는 영상 매체들이 유행하기 시작하던 무렵에는 좀 당황스러웠어요. 유튜브가 막 성장하던 초창기에는 어떤 시대적 흐름에서 내가 소외되고 있구나 하는 생각도 들었어요. 나라는 개인, 특히 장애를 가진 개인은 기술과의 관계에서 굉장히 수동적일 수밖에 없다는 무력감을 느꼈거든요. 그것이 나에게 좋든 나쁘든 그 변화의 영향을 일방적으로 받아들여야 한다는 점에서요.</a:t>
            </a:r>
            <a:r>
              <a:rPr xmlns:mc="http://schemas.openxmlformats.org/markup-compatibility/2006" xmlns:hp="http://schemas.haansoft.com/office/presentation/8.0" lang="ko-KR" altLang="en-US" sz="1300" b="0" i="0" u="none" strike="noStrike" mc:Ignorable="hp" hp:hslEmbossed="0">
                <a:latin typeface="나눔고딕"/>
                <a:ea typeface="나눔고딕"/>
              </a:rPr>
              <a:t> </a:t>
            </a:r>
            <a:endParaRPr xmlns:mc="http://schemas.openxmlformats.org/markup-compatibility/2006" xmlns:hp="http://schemas.haansoft.com/office/presentation/8.0" lang="ko-KR" altLang="en-US" sz="1300" b="0" i="0" u="none" strike="noStrike" mc:Ignorable="hp" hp:hslEmbossed="0">
              <a:latin typeface="나눔고딕"/>
              <a:ea typeface="나눔고딕"/>
            </a:endParaRPr>
          </a:p>
          <a:p>
            <a:pPr marL="0" lvl="1">
              <a:lnSpc>
                <a:spcPct val="160000"/>
              </a:lnSpc>
              <a:defRPr/>
            </a:pPr>
            <a:endParaRPr xmlns:mc="http://schemas.openxmlformats.org/markup-compatibility/2006" xmlns:hp="http://schemas.haansoft.com/office/presentation/8.0" lang="ko-KR" altLang="ko-KR" sz="1300" b="0" i="0" u="none" strike="noStrike" mc:Ignorable="hp" hp:hslEmbossed="0">
              <a:latin typeface="나눔고딕"/>
              <a:ea typeface="나눔고딕"/>
            </a:endParaRPr>
          </a:p>
          <a:p>
            <a:pPr marL="0" lvl="1">
              <a:lnSpc>
                <a:spcPct val="160000"/>
              </a:lnSpc>
              <a:defRPr/>
            </a:pPr>
            <a:endParaRPr xmlns:mc="http://schemas.openxmlformats.org/markup-compatibility/2006" xmlns:hp="http://schemas.haansoft.com/office/presentation/8.0" lang="ko-KR" altLang="ko-KR" sz="1300" b="0" i="0" u="none" strike="noStrike" mc:Ignorable="hp" hp:hslEmbossed="0">
              <a:latin typeface="나눔고딕"/>
              <a:ea typeface="나눔고딕"/>
            </a:endParaRPr>
          </a:p>
          <a:p>
            <a:pPr marL="0" lvl="1">
              <a:lnSpc>
                <a:spcPct val="160000"/>
              </a:lnSpc>
              <a:defRPr/>
            </a:pPr>
            <a:r>
              <a:rPr xmlns:mc="http://schemas.openxmlformats.org/markup-compatibility/2006" xmlns:hp="http://schemas.haansoft.com/office/presentation/8.0" lang="ko-KR" altLang="ko-KR" sz="1100" b="0" i="0" u="none" strike="noStrike" mc:Ignorable="hp" hp:hslEmbossed="0">
                <a:latin typeface="나눔고딕"/>
                <a:ea typeface="나눔고딕"/>
              </a:rPr>
              <a:t>-&lt;사이보그가 되다&gt; 김초엽, 김원영-, </a:t>
            </a:r>
            <a:endParaRPr xmlns:mc="http://schemas.openxmlformats.org/markup-compatibility/2006" xmlns:hp="http://schemas.haansoft.com/office/presentation/8.0" lang="ko-KR" altLang="ko-KR" sz="1100" b="0" i="0" u="none" strike="noStrike" mc:Ignorable="hp" hp:hslEmbossed="0">
              <a:latin typeface="나눔고딕"/>
              <a:ea typeface="나눔고딕"/>
            </a:endParaRPr>
          </a:p>
        </p:txBody>
      </p:sp>
      <p:sp>
        <p:nvSpPr>
          <p:cNvPr id="44" name=""/>
          <p:cNvSpPr/>
          <p:nvPr/>
        </p:nvSpPr>
        <p:spPr>
          <a:xfrm>
            <a:off x="791765" y="5286374"/>
            <a:ext cx="952499" cy="226218"/>
          </a:xfrm>
          <a:prstGeom prst="rightArrow">
            <a:avLst>
              <a:gd name="adj1" fmla="val 50000"/>
              <a:gd name="adj2" fmla="val 50000"/>
            </a:avLst>
          </a:prstGeom>
        </p:spPr>
        <p:style>
          <a:lnRef idx="2">
            <a:schemeClr val="accent3">
              <a:shade val="20000"/>
            </a:schemeClr>
          </a:lnRef>
          <a:fillRef idx="1">
            <a:schemeClr val="accent3"/>
          </a:fillRef>
          <a:effectRef idx="0">
            <a:schemeClr val="accent3"/>
          </a:effectRef>
          <a:fontRef idx="minor">
            <a:schemeClr val="lt1"/>
          </a:fontRef>
        </p:style>
        <p:txBody>
          <a:bodyPr anchor="ctr"/>
          <a:p>
            <a:pPr algn="ctr">
              <a:defRPr/>
            </a:pPr>
            <a:r>
              <a:rPr lang="ko-KR" altLang="en-US" sz="1100">
                <a:solidFill>
                  <a:schemeClr val="tx1"/>
                </a:solidFill>
                <a:latin typeface="나눔고딕"/>
                <a:ea typeface="나눔고딕"/>
              </a:rPr>
              <a:t>화살표</a:t>
            </a:r>
            <a:endParaRPr lang="ko-KR" altLang="en-US" sz="1100">
              <a:solidFill>
                <a:schemeClr val="tx1"/>
              </a:solidFill>
              <a:latin typeface="나눔고딕"/>
              <a:ea typeface="나눔고딕"/>
            </a:endParaRPr>
          </a:p>
          <a:p>
            <a:pPr algn="ctr">
              <a:defRPr/>
            </a:pPr>
            <a:endParaRPr lang="ko-KR" altLang="en-US" sz="1100">
              <a:solidFill>
                <a:schemeClr val="tx1"/>
              </a:solidFill>
              <a:latin typeface="나눔고딕"/>
              <a:ea typeface="나눔고딕"/>
            </a:endParaRPr>
          </a:p>
        </p:txBody>
      </p:sp>
      <p:sp>
        <p:nvSpPr>
          <p:cNvPr id="45" name=""/>
          <p:cNvSpPr txBox="1"/>
          <p:nvPr/>
        </p:nvSpPr>
        <p:spPr>
          <a:xfrm>
            <a:off x="2041921" y="5274468"/>
            <a:ext cx="8572499" cy="367189"/>
          </a:xfrm>
          <a:prstGeom prst="rect">
            <a:avLst/>
          </a:prstGeom>
        </p:spPr>
        <p:txBody>
          <a:bodyPr wrap="square">
            <a:spAutoFit/>
          </a:bodyPr>
          <a:p>
            <a:pPr>
              <a:defRPr/>
            </a:pPr>
            <a:r>
              <a:rPr lang="ko-KR" altLang="en-US">
                <a:latin typeface="나눔고딕"/>
                <a:ea typeface="나눔고딕"/>
              </a:rPr>
              <a:t>데이터 제작 과정에서 </a:t>
            </a:r>
            <a:r>
              <a:rPr lang="en-US" altLang="ko-KR">
                <a:latin typeface="나눔고딕"/>
                <a:ea typeface="나눔고딕"/>
              </a:rPr>
              <a:t>‘</a:t>
            </a:r>
            <a:r>
              <a:rPr lang="ko-KR" altLang="en-US">
                <a:latin typeface="나눔고딕"/>
                <a:ea typeface="나눔고딕"/>
              </a:rPr>
              <a:t>장애인 접근성</a:t>
            </a:r>
            <a:r>
              <a:rPr lang="en-US" altLang="ko-KR">
                <a:latin typeface="나눔고딕"/>
                <a:ea typeface="나눔고딕"/>
              </a:rPr>
              <a:t>’</a:t>
            </a:r>
            <a:r>
              <a:rPr lang="ko-KR" altLang="en-US">
                <a:latin typeface="나눔고딕"/>
                <a:ea typeface="나눔고딕"/>
              </a:rPr>
              <a:t>을 중심에 놓고 데이터를 제작</a:t>
            </a:r>
            <a:endParaRPr lang="ko-KR" altLang="en-US">
              <a:latin typeface="나눔고딕"/>
              <a:ea typeface="나눔고딕"/>
            </a:endParaRPr>
          </a:p>
        </p:txBody>
      </p:sp>
      <p:sp>
        <p:nvSpPr>
          <p:cNvPr id="46" name="TextBox 35"/>
          <p:cNvSpPr txBox="1"/>
          <p:nvPr/>
        </p:nvSpPr>
        <p:spPr>
          <a:xfrm>
            <a:off x="663574" y="215899"/>
            <a:ext cx="7263766" cy="334646"/>
          </a:xfrm>
          <a:prstGeom prst="rect">
            <a:avLst/>
          </a:prstGeom>
          <a:noFill/>
        </p:spPr>
        <p:txBody>
          <a:bodyPr wrap="square">
            <a:spAutoFit/>
          </a:bodyPr>
          <a:lstStyle/>
          <a:p>
            <a:pPr lvl="0">
              <a:defRPr/>
            </a:pPr>
            <a:r>
              <a:rPr lang="en-US" altLang="ko-KR" sz="1600">
                <a:latin typeface="나눔스퀘어 Bold"/>
                <a:ea typeface="나눔스퀘어 Bold"/>
              </a:rPr>
              <a:t>1.</a:t>
            </a:r>
            <a:r>
              <a:rPr lang="ko-KR" altLang="en-US" sz="1600">
                <a:latin typeface="나눔스퀘어 Bold"/>
                <a:ea typeface="나눔스퀘어 Bold"/>
              </a:rPr>
              <a:t> 평등한 데이터 만들기 </a:t>
            </a:r>
            <a:r>
              <a:rPr lang="en-US" altLang="ko-KR" sz="1600">
                <a:latin typeface="나눔스퀘어 Bold"/>
                <a:ea typeface="나눔스퀘어 Bold"/>
              </a:rPr>
              <a:t>-</a:t>
            </a:r>
            <a:r>
              <a:rPr lang="ko-KR" altLang="en-US" sz="1600">
                <a:latin typeface="나눔스퀘어 Bold"/>
                <a:ea typeface="나눔스퀘어 Bold"/>
              </a:rPr>
              <a:t>평등한 데이터란</a:t>
            </a:r>
            <a:r>
              <a:rPr lang="en-US" altLang="ko-KR" sz="1600">
                <a:latin typeface="나눔스퀘어 Bold"/>
                <a:ea typeface="나눔스퀘어 Bold"/>
              </a:rPr>
              <a:t>?-</a:t>
            </a:r>
            <a:endParaRPr lang="en-US" altLang="ko-KR" sz="1600">
              <a:latin typeface="나눔스퀘어 Bold"/>
              <a:ea typeface="나눔스퀘어 Bold"/>
            </a:endParaRPr>
          </a:p>
        </p:txBody>
      </p:sp>
      <p:sp>
        <p:nvSpPr>
          <p:cNvPr id="47" name="TextBox 35"/>
          <p:cNvSpPr txBox="1"/>
          <p:nvPr/>
        </p:nvSpPr>
        <p:spPr>
          <a:xfrm>
            <a:off x="9270998" y="6281944"/>
            <a:ext cx="2109154" cy="821801"/>
          </a:xfrm>
          <a:prstGeom prst="rect">
            <a:avLst/>
          </a:prstGeom>
          <a:noFill/>
        </p:spPr>
        <p:txBody>
          <a:bodyPr wrap="square">
            <a:spAutoFit/>
          </a:bodyPr>
          <a:lstStyle/>
          <a:p>
            <a:pPr lvl="0">
              <a:defRPr/>
            </a:pPr>
            <a:r>
              <a:rPr lang="ko-KR" altLang="en-US" sz="1600">
                <a:latin typeface="나눔스퀘어 Bold"/>
                <a:ea typeface="나눔스퀘어 Bold"/>
              </a:rPr>
              <a:t>인권 데이터 만들기</a:t>
            </a:r>
            <a:endParaRPr lang="ko-KR" altLang="en-US" sz="1600">
              <a:latin typeface="나눔스퀘어 Bold"/>
              <a:ea typeface="나눔스퀘어 Bold"/>
            </a:endParaRPr>
          </a:p>
          <a:p>
            <a:pPr lvl="0">
              <a:defRPr/>
            </a:pPr>
            <a:endParaRPr lang="ko-KR" altLang="en-US" sz="1600">
              <a:latin typeface="나눔스퀘어 Bold"/>
              <a:ea typeface="나눔스퀘어 Bold"/>
            </a:endParaRPr>
          </a:p>
          <a:p>
            <a:pPr lvl="0">
              <a:defRPr/>
            </a:pPr>
            <a:endParaRPr lang="ko-KR" altLang="en-US" sz="1600">
              <a:latin typeface="나눔스퀘어 Bold"/>
              <a:ea typeface="나눔스퀘어 Bold"/>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cxnSp>
        <p:nvCxnSpPr>
          <p:cNvPr id="6" name="직선 연결선 5"/>
          <p:cNvCxnSpPr/>
          <p:nvPr/>
        </p:nvCxnSpPr>
        <p:spPr>
          <a:xfrm>
            <a:off x="734321" y="6233373"/>
            <a:ext cx="10682979" cy="0"/>
          </a:xfrm>
          <a:prstGeom prst="line">
            <a:avLst/>
          </a:prstGeom>
          <a:ln w="28575"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734321" y="619973"/>
            <a:ext cx="10682979" cy="0"/>
          </a:xfrm>
          <a:prstGeom prst="line">
            <a:avLst/>
          </a:prstGeom>
          <a:ln w="57150"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sp>
        <p:nvSpPr>
          <p:cNvPr id="34" name="TextBox 35"/>
          <p:cNvSpPr txBox="1"/>
          <p:nvPr/>
        </p:nvSpPr>
        <p:spPr>
          <a:xfrm>
            <a:off x="9270998" y="6281944"/>
            <a:ext cx="2109154" cy="821801"/>
          </a:xfrm>
          <a:prstGeom prst="rect">
            <a:avLst/>
          </a:prstGeom>
          <a:noFill/>
        </p:spPr>
        <p:txBody>
          <a:bodyPr wrap="square">
            <a:spAutoFit/>
          </a:bodyPr>
          <a:lstStyle/>
          <a:p>
            <a:pPr lvl="0">
              <a:defRPr/>
            </a:pPr>
            <a:r>
              <a:rPr lang="ko-KR" altLang="en-US" sz="1600">
                <a:latin typeface="나눔스퀘어 Bold"/>
                <a:ea typeface="나눔스퀘어 Bold"/>
              </a:rPr>
              <a:t>인권 데이터 만들기</a:t>
            </a:r>
            <a:endParaRPr lang="ko-KR" altLang="en-US" sz="1600">
              <a:latin typeface="나눔스퀘어 Bold"/>
              <a:ea typeface="나눔스퀘어 Bold"/>
            </a:endParaRPr>
          </a:p>
          <a:p>
            <a:pPr lvl="0">
              <a:defRPr/>
            </a:pPr>
            <a:endParaRPr lang="ko-KR" altLang="en-US" sz="1600">
              <a:latin typeface="나눔스퀘어 Bold"/>
              <a:ea typeface="나눔스퀘어 Bold"/>
            </a:endParaRPr>
          </a:p>
          <a:p>
            <a:pPr lvl="0">
              <a:defRPr/>
            </a:pPr>
            <a:endParaRPr lang="ko-KR" altLang="en-US" sz="1600">
              <a:latin typeface="나눔스퀘어 Bold"/>
              <a:ea typeface="나눔스퀘어 Bold"/>
            </a:endParaRPr>
          </a:p>
        </p:txBody>
      </p:sp>
      <p:sp>
        <p:nvSpPr>
          <p:cNvPr id="35" name="TextBox 35"/>
          <p:cNvSpPr txBox="1"/>
          <p:nvPr/>
        </p:nvSpPr>
        <p:spPr>
          <a:xfrm>
            <a:off x="663574" y="215899"/>
            <a:ext cx="7263766" cy="334646"/>
          </a:xfrm>
          <a:prstGeom prst="rect">
            <a:avLst/>
          </a:prstGeom>
          <a:noFill/>
        </p:spPr>
        <p:txBody>
          <a:bodyPr wrap="square">
            <a:spAutoFit/>
          </a:bodyPr>
          <a:lstStyle/>
          <a:p>
            <a:pPr lvl="0">
              <a:defRPr/>
            </a:pPr>
            <a:r>
              <a:rPr lang="en-US" altLang="ko-KR" sz="1600">
                <a:latin typeface="나눔스퀘어 Bold"/>
                <a:ea typeface="나눔스퀘어 Bold"/>
              </a:rPr>
              <a:t>1.</a:t>
            </a:r>
            <a:r>
              <a:rPr lang="ko-KR" altLang="en-US" sz="1600">
                <a:latin typeface="나눔스퀘어 Bold"/>
                <a:ea typeface="나눔스퀘어 Bold"/>
              </a:rPr>
              <a:t> 평등한 데이터 만들기 </a:t>
            </a:r>
            <a:r>
              <a:rPr lang="en-US" altLang="ko-KR" sz="1600">
                <a:latin typeface="나눔스퀘어 Bold"/>
                <a:ea typeface="나눔스퀘어 Bold"/>
              </a:rPr>
              <a:t>-</a:t>
            </a:r>
            <a:r>
              <a:rPr lang="ko-KR" altLang="en-US" sz="1600">
                <a:latin typeface="나눔스퀘어 Bold"/>
                <a:ea typeface="나눔스퀘어 Bold"/>
              </a:rPr>
              <a:t>평등한 데이터란</a:t>
            </a:r>
            <a:r>
              <a:rPr lang="en-US" altLang="ko-KR" sz="1600">
                <a:latin typeface="나눔스퀘어 Bold"/>
                <a:ea typeface="나눔스퀘어 Bold"/>
              </a:rPr>
              <a:t>?-</a:t>
            </a:r>
            <a:endParaRPr lang="en-US" altLang="ko-KR" sz="1600">
              <a:latin typeface="나눔스퀘어 Bold"/>
              <a:ea typeface="나눔스퀘어 Bold"/>
            </a:endParaRPr>
          </a:p>
        </p:txBody>
      </p:sp>
      <p:sp>
        <p:nvSpPr>
          <p:cNvPr id="37" name=""/>
          <p:cNvSpPr txBox="1"/>
          <p:nvPr/>
        </p:nvSpPr>
        <p:spPr>
          <a:xfrm>
            <a:off x="803671" y="1273968"/>
            <a:ext cx="10894219" cy="362427"/>
          </a:xfrm>
          <a:prstGeom prst="rect">
            <a:avLst/>
          </a:prstGeom>
        </p:spPr>
        <p:txBody>
          <a:bodyPr wrap="square">
            <a:spAutoFit/>
          </a:bodyPr>
          <a:p>
            <a:pPr>
              <a:defRPr/>
            </a:pPr>
            <a:endParaRPr lang="en-US" altLang="ko-KR"/>
          </a:p>
        </p:txBody>
      </p:sp>
      <p:sp>
        <p:nvSpPr>
          <p:cNvPr id="43" name=""/>
          <p:cNvSpPr txBox="1"/>
          <p:nvPr/>
        </p:nvSpPr>
        <p:spPr>
          <a:xfrm>
            <a:off x="851296" y="1119185"/>
            <a:ext cx="9858378" cy="2346010"/>
          </a:xfrm>
          <a:prstGeom prst="rect">
            <a:avLst/>
          </a:prstGeom>
        </p:spPr>
        <p:style>
          <a:lnRef idx="2">
            <a:schemeClr val="accent3">
              <a:shade val="20000"/>
            </a:schemeClr>
          </a:lnRef>
          <a:fillRef idx="1">
            <a:schemeClr val="accent3"/>
          </a:fillRef>
          <a:effectRef idx="0">
            <a:schemeClr val="accent3"/>
          </a:effectRef>
          <a:fontRef idx="minor">
            <a:schemeClr val="lt1"/>
          </a:fontRef>
        </p:style>
        <p:txBody>
          <a:bodyPr wrap="square">
            <a:spAutoFit/>
          </a:bodyPr>
          <a:p>
            <a:pPr>
              <a:defRPr/>
            </a:pPr>
            <a:r>
              <a:rPr lang="ko-KR" altLang="en-US" sz="2200">
                <a:solidFill>
                  <a:schemeClr val="tx1"/>
                </a:solidFill>
                <a:latin typeface="나눔고딕"/>
                <a:ea typeface="나눔고딕"/>
              </a:rPr>
              <a:t>평등하지 않은 데이터 </a:t>
            </a:r>
            <a:endParaRPr lang="ko-KR" altLang="en-US" sz="2200">
              <a:solidFill>
                <a:schemeClr val="tx1"/>
              </a:solidFill>
              <a:latin typeface="나눔고딕"/>
              <a:ea typeface="나눔고딕"/>
            </a:endParaRPr>
          </a:p>
          <a:p>
            <a:pPr>
              <a:defRPr/>
            </a:pPr>
            <a:endParaRPr lang="ko-KR" altLang="en-US">
              <a:solidFill>
                <a:schemeClr val="tx1"/>
              </a:solidFill>
              <a:latin typeface="나눔고딕"/>
              <a:ea typeface="나눔고딕"/>
            </a:endParaRPr>
          </a:p>
          <a:p>
            <a:pPr>
              <a:defRPr/>
            </a:pPr>
            <a:r>
              <a:rPr lang="en-US" altLang="ko-KR">
                <a:solidFill>
                  <a:schemeClr val="tx1"/>
                </a:solidFill>
                <a:latin typeface="나눔고딕"/>
                <a:ea typeface="나눔고딕"/>
              </a:rPr>
              <a:t>1. </a:t>
            </a:r>
            <a:r>
              <a:rPr lang="ko-KR" altLang="en-US">
                <a:solidFill>
                  <a:schemeClr val="tx1"/>
                </a:solidFill>
                <a:latin typeface="나눔고딕"/>
                <a:ea typeface="나눔고딕"/>
              </a:rPr>
              <a:t>서울</a:t>
            </a:r>
            <a:r>
              <a:rPr lang="en-US" altLang="ko-KR">
                <a:solidFill>
                  <a:schemeClr val="tx1"/>
                </a:solidFill>
                <a:latin typeface="나눔고딕"/>
                <a:ea typeface="나눔고딕"/>
              </a:rPr>
              <a:t>NPO</a:t>
            </a:r>
            <a:r>
              <a:rPr lang="ko-KR" altLang="en-US">
                <a:solidFill>
                  <a:schemeClr val="tx1"/>
                </a:solidFill>
                <a:latin typeface="나눔고딕"/>
                <a:ea typeface="나눔고딕"/>
              </a:rPr>
              <a:t>지원센터 </a:t>
            </a:r>
            <a:r>
              <a:rPr lang="en-US" altLang="ko-KR">
                <a:solidFill>
                  <a:schemeClr val="tx1"/>
                </a:solidFill>
                <a:latin typeface="나눔고딕"/>
                <a:ea typeface="나눔고딕"/>
              </a:rPr>
              <a:t>[</a:t>
            </a:r>
            <a:r>
              <a:rPr lang="ko-KR" altLang="en-US">
                <a:solidFill>
                  <a:schemeClr val="tx1"/>
                </a:solidFill>
                <a:latin typeface="나눔고딕"/>
                <a:ea typeface="나눔고딕"/>
              </a:rPr>
              <a:t>활동사례</a:t>
            </a:r>
            <a:r>
              <a:rPr lang="en-US" altLang="ko-KR">
                <a:solidFill>
                  <a:schemeClr val="tx1"/>
                </a:solidFill>
                <a:latin typeface="나눔고딕"/>
                <a:ea typeface="나눔고딕"/>
              </a:rPr>
              <a:t>]</a:t>
            </a:r>
            <a:r>
              <a:rPr lang="ko-KR" altLang="en-US">
                <a:solidFill>
                  <a:schemeClr val="tx1"/>
                </a:solidFill>
                <a:latin typeface="나눔고딕"/>
                <a:ea typeface="나눔고딕"/>
              </a:rPr>
              <a:t> 장애인 여행 지원 </a:t>
            </a:r>
            <a:r>
              <a:rPr lang="en-US" altLang="ko-KR">
                <a:solidFill>
                  <a:schemeClr val="tx1"/>
                </a:solidFill>
                <a:latin typeface="나눔고딕"/>
                <a:ea typeface="나눔고딕"/>
              </a:rPr>
              <a:t>‘</a:t>
            </a:r>
            <a:r>
              <a:rPr lang="ko-KR" altLang="en-US">
                <a:solidFill>
                  <a:schemeClr val="tx1"/>
                </a:solidFill>
                <a:latin typeface="나눔고딕"/>
                <a:ea typeface="나눔고딕"/>
              </a:rPr>
              <a:t>초록여행</a:t>
            </a:r>
            <a:r>
              <a:rPr lang="en-US" altLang="ko-KR">
                <a:solidFill>
                  <a:schemeClr val="tx1"/>
                </a:solidFill>
                <a:latin typeface="나눔고딕"/>
                <a:ea typeface="나눔고딕"/>
              </a:rPr>
              <a:t>’</a:t>
            </a:r>
            <a:endParaRPr lang="en-US" altLang="ko-KR">
              <a:solidFill>
                <a:schemeClr val="tx1"/>
              </a:solidFill>
              <a:latin typeface="나눔고딕"/>
              <a:ea typeface="나눔고딕"/>
            </a:endParaRPr>
          </a:p>
          <a:p>
            <a:pPr>
              <a:defRPr/>
            </a:pPr>
            <a:r>
              <a:rPr lang="en-US" altLang="en-US">
                <a:solidFill>
                  <a:schemeClr val="tx1"/>
                </a:solidFill>
                <a:latin typeface="나눔고딕"/>
                <a:ea typeface="나눔고딕"/>
                <a:hlinkClick r:id="rId2"/>
              </a:rPr>
              <a:t>https://readmore.do/8jUc</a:t>
            </a:r>
            <a:endParaRPr lang="en-US" altLang="en-US">
              <a:solidFill>
                <a:schemeClr val="tx1"/>
              </a:solidFill>
              <a:latin typeface="나눔고딕"/>
              <a:ea typeface="나눔고딕"/>
            </a:endParaRPr>
          </a:p>
          <a:p>
            <a:pPr>
              <a:defRPr/>
            </a:pPr>
            <a:endParaRPr lang="en-US" altLang="en-US">
              <a:solidFill>
                <a:schemeClr val="tx1"/>
              </a:solidFill>
              <a:latin typeface="나눔고딕"/>
              <a:ea typeface="나눔고딕"/>
            </a:endParaRPr>
          </a:p>
          <a:p>
            <a:pPr>
              <a:defRPr/>
            </a:pPr>
            <a:r>
              <a:rPr lang="en-US" altLang="ko-KR">
                <a:solidFill>
                  <a:schemeClr val="tx1"/>
                </a:solidFill>
                <a:latin typeface="나눔고딕"/>
                <a:ea typeface="나눔고딕"/>
              </a:rPr>
              <a:t>:</a:t>
            </a:r>
            <a:r>
              <a:rPr lang="ko-KR" altLang="en-US">
                <a:solidFill>
                  <a:schemeClr val="tx1"/>
                </a:solidFill>
                <a:latin typeface="나눔고딕"/>
                <a:ea typeface="나눔고딕"/>
              </a:rPr>
              <a:t> 데이터를 제작하는 과정에서 </a:t>
            </a:r>
            <a:r>
              <a:rPr lang="en-US" altLang="ko-KR">
                <a:solidFill>
                  <a:schemeClr val="tx1"/>
                </a:solidFill>
                <a:latin typeface="나눔고딕"/>
                <a:ea typeface="나눔고딕"/>
              </a:rPr>
              <a:t>“</a:t>
            </a:r>
            <a:r>
              <a:rPr lang="ko-KR" altLang="en-US">
                <a:solidFill>
                  <a:schemeClr val="tx1"/>
                </a:solidFill>
                <a:latin typeface="나눔고딕"/>
                <a:ea typeface="나눔고딕"/>
              </a:rPr>
              <a:t>차량이용방법</a:t>
            </a:r>
            <a:r>
              <a:rPr lang="en-US" altLang="ko-KR">
                <a:solidFill>
                  <a:schemeClr val="tx1"/>
                </a:solidFill>
                <a:latin typeface="나눔고딕"/>
                <a:ea typeface="나눔고딕"/>
              </a:rPr>
              <a:t>”</a:t>
            </a:r>
            <a:r>
              <a:rPr lang="ko-KR" altLang="en-US">
                <a:solidFill>
                  <a:schemeClr val="tx1"/>
                </a:solidFill>
                <a:latin typeface="나눔고딕"/>
                <a:ea typeface="나눔고딕"/>
              </a:rPr>
              <a:t> </a:t>
            </a:r>
            <a:r>
              <a:rPr lang="en-US" altLang="ko-KR">
                <a:solidFill>
                  <a:schemeClr val="tx1"/>
                </a:solidFill>
                <a:latin typeface="나눔고딕"/>
                <a:ea typeface="나눔고딕"/>
              </a:rPr>
              <a:t>“</a:t>
            </a:r>
            <a:r>
              <a:rPr lang="ko-KR" altLang="en-US">
                <a:solidFill>
                  <a:schemeClr val="tx1"/>
                </a:solidFill>
                <a:latin typeface="나눔고딕"/>
                <a:ea typeface="나눔고딕"/>
              </a:rPr>
              <a:t>대여절차</a:t>
            </a:r>
            <a:r>
              <a:rPr lang="en-US" altLang="ko-KR">
                <a:solidFill>
                  <a:schemeClr val="tx1"/>
                </a:solidFill>
                <a:latin typeface="나눔고딕"/>
                <a:ea typeface="나눔고딕"/>
              </a:rPr>
              <a:t>”</a:t>
            </a:r>
            <a:r>
              <a:rPr lang="ko-KR" altLang="en-US">
                <a:solidFill>
                  <a:schemeClr val="tx1"/>
                </a:solidFill>
                <a:latin typeface="나눔고딕"/>
                <a:ea typeface="나눔고딕"/>
              </a:rPr>
              <a:t>를 사진과 카드뉴스로 제작</a:t>
            </a:r>
            <a:r>
              <a:rPr lang="en-US" altLang="ko-KR">
                <a:solidFill>
                  <a:schemeClr val="tx1"/>
                </a:solidFill>
                <a:latin typeface="나눔고딕"/>
                <a:ea typeface="나눔고딕"/>
              </a:rPr>
              <a:t>.</a:t>
            </a:r>
            <a:r>
              <a:rPr lang="ko-KR" altLang="en-US">
                <a:solidFill>
                  <a:schemeClr val="tx1"/>
                </a:solidFill>
                <a:latin typeface="나눔고딕"/>
                <a:ea typeface="나눔고딕"/>
              </a:rPr>
              <a:t> 하지만 이에 대한 대체텍스트와 화면해설이 존재하지 않음</a:t>
            </a:r>
            <a:r>
              <a:rPr lang="en-US" altLang="ko-KR">
                <a:solidFill>
                  <a:schemeClr val="tx1"/>
                </a:solidFill>
                <a:latin typeface="나눔고딕"/>
                <a:ea typeface="나눔고딕"/>
              </a:rPr>
              <a:t>.</a:t>
            </a:r>
            <a:r>
              <a:rPr lang="ko-KR" altLang="en-US">
                <a:solidFill>
                  <a:schemeClr val="tx1"/>
                </a:solidFill>
                <a:latin typeface="나눔고딕"/>
                <a:ea typeface="나눔고딕"/>
              </a:rPr>
              <a:t> 사진</a:t>
            </a:r>
            <a:r>
              <a:rPr lang="en-US" altLang="ko-KR">
                <a:solidFill>
                  <a:schemeClr val="tx1"/>
                </a:solidFill>
                <a:latin typeface="나눔고딕"/>
                <a:ea typeface="나눔고딕"/>
              </a:rPr>
              <a:t>,</a:t>
            </a:r>
            <a:r>
              <a:rPr lang="ko-KR" altLang="en-US">
                <a:solidFill>
                  <a:schemeClr val="tx1"/>
                </a:solidFill>
                <a:latin typeface="나눔고딕"/>
                <a:ea typeface="나눔고딕"/>
              </a:rPr>
              <a:t> 그림</a:t>
            </a:r>
            <a:r>
              <a:rPr lang="en-US" altLang="ko-KR">
                <a:solidFill>
                  <a:schemeClr val="tx1"/>
                </a:solidFill>
                <a:latin typeface="나눔고딕"/>
                <a:ea typeface="나눔고딕"/>
              </a:rPr>
              <a:t>,</a:t>
            </a:r>
            <a:r>
              <a:rPr lang="ko-KR" altLang="en-US">
                <a:solidFill>
                  <a:schemeClr val="tx1"/>
                </a:solidFill>
                <a:latin typeface="나눔고딕"/>
                <a:ea typeface="나눔고딕"/>
              </a:rPr>
              <a:t> 포스터 등은 음성출력프로그램이 인식을 하지 못해 시각장애인은 해당 부분에 대한 정보에서 소외됨</a:t>
            </a:r>
            <a:r>
              <a:rPr lang="en-US" altLang="ko-KR">
                <a:solidFill>
                  <a:schemeClr val="tx1"/>
                </a:solidFill>
                <a:latin typeface="나눔고딕"/>
                <a:ea typeface="나눔고딕"/>
              </a:rPr>
              <a:t>.</a:t>
            </a:r>
            <a:r>
              <a:rPr lang="ko-KR" altLang="en-US">
                <a:solidFill>
                  <a:schemeClr val="tx1"/>
                </a:solidFill>
                <a:latin typeface="나눔고딕"/>
                <a:ea typeface="나눔고딕"/>
              </a:rPr>
              <a:t>  </a:t>
            </a:r>
            <a:endParaRPr lang="ko-KR" altLang="en-US">
              <a:solidFill>
                <a:schemeClr val="tx1"/>
              </a:solidFill>
              <a:latin typeface="나눔고딕"/>
              <a:ea typeface="나눔고딕"/>
            </a:endParaRPr>
          </a:p>
        </p:txBody>
      </p:sp>
      <p:sp>
        <p:nvSpPr>
          <p:cNvPr id="45" name=""/>
          <p:cNvSpPr txBox="1"/>
          <p:nvPr/>
        </p:nvSpPr>
        <p:spPr>
          <a:xfrm>
            <a:off x="848913" y="3631402"/>
            <a:ext cx="9858377" cy="2348392"/>
          </a:xfrm>
          <a:prstGeom prst="rect">
            <a:avLst/>
          </a:prstGeom>
        </p:spPr>
        <p:style>
          <a:lnRef idx="2">
            <a:schemeClr val="accent3">
              <a:shade val="20000"/>
            </a:schemeClr>
          </a:lnRef>
          <a:fillRef idx="1">
            <a:schemeClr val="accent3"/>
          </a:fillRef>
          <a:effectRef idx="0">
            <a:schemeClr val="accent3"/>
          </a:effectRef>
          <a:fontRef idx="minor">
            <a:schemeClr val="lt1"/>
          </a:fontRef>
        </p:style>
        <p:txBody>
          <a:bodyPr wrap="square">
            <a:spAutoFit/>
          </a:bodyPr>
          <a:lstStyle/>
          <a:p>
            <a:pPr>
              <a:defRPr/>
            </a:pPr>
            <a:r>
              <a:rPr lang="ko-KR" altLang="en-US" sz="2200">
                <a:solidFill>
                  <a:schemeClr val="tx1"/>
                </a:solidFill>
                <a:latin typeface="나눔고딕"/>
                <a:ea typeface="나눔고딕"/>
              </a:rPr>
              <a:t>평등하지 않은 데이터 </a:t>
            </a:r>
            <a:endParaRPr lang="ko-KR" altLang="en-US" sz="2200">
              <a:solidFill>
                <a:schemeClr val="tx1"/>
              </a:solidFill>
              <a:latin typeface="나눔고딕"/>
              <a:ea typeface="나눔고딕"/>
            </a:endParaRPr>
          </a:p>
          <a:p>
            <a:pPr>
              <a:defRPr/>
            </a:pPr>
            <a:endParaRPr lang="ko-KR" altLang="en-US">
              <a:solidFill>
                <a:schemeClr val="tx1"/>
              </a:solidFill>
              <a:latin typeface="나눔고딕"/>
              <a:ea typeface="나눔고딕"/>
            </a:endParaRPr>
          </a:p>
          <a:p>
            <a:pPr>
              <a:defRPr/>
            </a:pPr>
            <a:r>
              <a:rPr lang="en-US" altLang="ko-KR">
                <a:solidFill>
                  <a:schemeClr val="tx1"/>
                </a:solidFill>
                <a:latin typeface="나눔고딕"/>
                <a:ea typeface="나눔고딕"/>
              </a:rPr>
              <a:t>2.</a:t>
            </a:r>
            <a:r>
              <a:rPr lang="ko-KR" altLang="en-US">
                <a:solidFill>
                  <a:schemeClr val="tx1"/>
                </a:solidFill>
                <a:latin typeface="나눔고딕"/>
                <a:ea typeface="나눔고딕"/>
              </a:rPr>
              <a:t> 법무부 </a:t>
            </a:r>
            <a:r>
              <a:rPr lang="en-US" altLang="ko-KR">
                <a:solidFill>
                  <a:schemeClr val="tx1"/>
                </a:solidFill>
                <a:latin typeface="나눔고딕"/>
                <a:ea typeface="나눔고딕"/>
              </a:rPr>
              <a:t>2020</a:t>
            </a:r>
            <a:r>
              <a:rPr lang="ko-KR" altLang="en-US">
                <a:solidFill>
                  <a:schemeClr val="tx1"/>
                </a:solidFill>
                <a:latin typeface="나눔고딕"/>
                <a:ea typeface="나눔고딕"/>
              </a:rPr>
              <a:t> 성범죄 통계</a:t>
            </a:r>
            <a:endParaRPr lang="ko-KR" altLang="en-US">
              <a:solidFill>
                <a:schemeClr val="tx1"/>
              </a:solidFill>
              <a:latin typeface="나눔고딕"/>
              <a:ea typeface="나눔고딕"/>
            </a:endParaRPr>
          </a:p>
          <a:p>
            <a:pPr>
              <a:defRPr/>
            </a:pPr>
            <a:r>
              <a:rPr lang="en-US" altLang="en-US">
                <a:solidFill>
                  <a:schemeClr val="tx1"/>
                </a:solidFill>
                <a:latin typeface="나눔고딕"/>
                <a:ea typeface="나눔고딕"/>
                <a:hlinkClick r:id="rId3"/>
              </a:rPr>
              <a:t>https://readmore.do/TpKU</a:t>
            </a:r>
            <a:r>
              <a:rPr lang="en-US" altLang="ko-KR">
                <a:solidFill>
                  <a:schemeClr val="tx1"/>
                </a:solidFill>
                <a:latin typeface="나눔고딕"/>
                <a:ea typeface="나눔고딕"/>
                <a:hlinkClick r:id="rId3"/>
              </a:rPr>
              <a:t>2020</a:t>
            </a:r>
            <a:endParaRPr lang="en-US" altLang="ko-KR">
              <a:solidFill>
                <a:schemeClr val="tx1"/>
              </a:solidFill>
              <a:latin typeface="나눔고딕"/>
              <a:ea typeface="나눔고딕"/>
            </a:endParaRPr>
          </a:p>
          <a:p>
            <a:pPr>
              <a:defRPr/>
            </a:pPr>
            <a:endParaRPr lang="en-US" altLang="ko-KR">
              <a:solidFill>
                <a:schemeClr val="tx1"/>
              </a:solidFill>
              <a:latin typeface="나눔고딕"/>
              <a:ea typeface="나눔고딕"/>
            </a:endParaRPr>
          </a:p>
          <a:p>
            <a:pPr>
              <a:defRPr/>
            </a:pPr>
            <a:r>
              <a:rPr lang="en-US" altLang="ko-KR">
                <a:solidFill>
                  <a:schemeClr val="tx1"/>
                </a:solidFill>
                <a:latin typeface="나눔고딕"/>
                <a:ea typeface="나눔고딕"/>
              </a:rPr>
              <a:t>:</a:t>
            </a:r>
            <a:r>
              <a:rPr lang="ko-KR" altLang="en-US">
                <a:solidFill>
                  <a:schemeClr val="tx1"/>
                </a:solidFill>
                <a:latin typeface="나눔고딕"/>
                <a:ea typeface="나눔고딕"/>
              </a:rPr>
              <a:t> </a:t>
            </a:r>
            <a:r>
              <a:rPr lang="en-US" altLang="ko-KR">
                <a:solidFill>
                  <a:schemeClr val="tx1"/>
                </a:solidFill>
                <a:latin typeface="나눔고딕"/>
                <a:ea typeface="나눔고딕"/>
              </a:rPr>
              <a:t>PDF</a:t>
            </a:r>
            <a:r>
              <a:rPr lang="ko-KR" altLang="en-US">
                <a:solidFill>
                  <a:schemeClr val="tx1"/>
                </a:solidFill>
                <a:latin typeface="나눔고딕"/>
                <a:ea typeface="나눔고딕"/>
              </a:rPr>
              <a:t>파일을 저장하는 방법은 텍스트 형식으로 저장하는 방법과 사진 형식으로 저장하는 방법이 있음</a:t>
            </a:r>
            <a:r>
              <a:rPr lang="en-US" altLang="ko-KR">
                <a:solidFill>
                  <a:schemeClr val="tx1"/>
                </a:solidFill>
                <a:latin typeface="나눔고딕"/>
                <a:ea typeface="나눔고딕"/>
              </a:rPr>
              <a:t>. </a:t>
            </a:r>
            <a:r>
              <a:rPr lang="ko-KR" altLang="en-US">
                <a:solidFill>
                  <a:schemeClr val="tx1"/>
                </a:solidFill>
                <a:latin typeface="나눔고딕"/>
                <a:ea typeface="나눔고딕"/>
              </a:rPr>
              <a:t>대체로 텍스트 형식으로 저장하나 사용한 폰트에 대한 저작권 문제가 불거지는 경우 이를 사진 형식으로 제작하기도 함</a:t>
            </a:r>
            <a:r>
              <a:rPr lang="en-US" altLang="ko-KR">
                <a:solidFill>
                  <a:schemeClr val="tx1"/>
                </a:solidFill>
                <a:latin typeface="나눔고딕"/>
                <a:ea typeface="나눔고딕"/>
              </a:rPr>
              <a:t>.</a:t>
            </a:r>
            <a:r>
              <a:rPr lang="ko-KR" altLang="en-US">
                <a:solidFill>
                  <a:schemeClr val="tx1"/>
                </a:solidFill>
                <a:latin typeface="나눔고딕"/>
                <a:ea typeface="나눔고딕"/>
              </a:rPr>
              <a:t> 이 경우 음성출력프로그램이 인식하지 못함</a:t>
            </a:r>
            <a:r>
              <a:rPr lang="en-US" altLang="ko-KR">
                <a:solidFill>
                  <a:schemeClr val="tx1"/>
                </a:solidFill>
                <a:latin typeface="나눔고딕"/>
                <a:ea typeface="나눔고딕"/>
              </a:rPr>
              <a:t>.</a:t>
            </a:r>
            <a:r>
              <a:rPr lang="ko-KR" altLang="en-US">
                <a:solidFill>
                  <a:schemeClr val="tx1"/>
                </a:solidFill>
                <a:latin typeface="나눔고딕"/>
                <a:ea typeface="나눔고딕"/>
              </a:rPr>
              <a:t>  </a:t>
            </a:r>
            <a:endParaRPr lang="ko-KR" altLang="en-US">
              <a:solidFill>
                <a:schemeClr val="tx1"/>
              </a:solidFill>
              <a:latin typeface="나눔고딕"/>
              <a:ea typeface="나눔고딕"/>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cxnSp>
        <p:nvCxnSpPr>
          <p:cNvPr id="6" name="직선 연결선 5"/>
          <p:cNvCxnSpPr/>
          <p:nvPr/>
        </p:nvCxnSpPr>
        <p:spPr>
          <a:xfrm>
            <a:off x="734321" y="6233373"/>
            <a:ext cx="10682979" cy="0"/>
          </a:xfrm>
          <a:prstGeom prst="line">
            <a:avLst/>
          </a:prstGeom>
          <a:ln w="28575"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734321" y="619973"/>
            <a:ext cx="10682979" cy="0"/>
          </a:xfrm>
          <a:prstGeom prst="line">
            <a:avLst/>
          </a:prstGeom>
          <a:ln w="57150"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sp>
        <p:nvSpPr>
          <p:cNvPr id="34" name="TextBox 35"/>
          <p:cNvSpPr txBox="1"/>
          <p:nvPr/>
        </p:nvSpPr>
        <p:spPr>
          <a:xfrm>
            <a:off x="9270998" y="6281944"/>
            <a:ext cx="2109154" cy="821801"/>
          </a:xfrm>
          <a:prstGeom prst="rect">
            <a:avLst/>
          </a:prstGeom>
          <a:noFill/>
        </p:spPr>
        <p:txBody>
          <a:bodyPr wrap="square">
            <a:spAutoFit/>
          </a:bodyPr>
          <a:lstStyle/>
          <a:p>
            <a:pPr lvl="0">
              <a:defRPr/>
            </a:pPr>
            <a:r>
              <a:rPr lang="ko-KR" altLang="en-US" sz="1600">
                <a:latin typeface="나눔스퀘어 Bold"/>
                <a:ea typeface="나눔스퀘어 Bold"/>
              </a:rPr>
              <a:t>인권 데이터 만들기</a:t>
            </a:r>
            <a:endParaRPr lang="ko-KR" altLang="en-US" sz="1600">
              <a:latin typeface="나눔스퀘어 Bold"/>
              <a:ea typeface="나눔스퀘어 Bold"/>
            </a:endParaRPr>
          </a:p>
          <a:p>
            <a:pPr lvl="0">
              <a:defRPr/>
            </a:pPr>
            <a:endParaRPr lang="ko-KR" altLang="en-US" sz="1600">
              <a:latin typeface="나눔스퀘어 Bold"/>
              <a:ea typeface="나눔스퀘어 Bold"/>
            </a:endParaRPr>
          </a:p>
          <a:p>
            <a:pPr lvl="0">
              <a:defRPr/>
            </a:pPr>
            <a:endParaRPr lang="ko-KR" altLang="en-US" sz="1600">
              <a:latin typeface="나눔스퀘어 Bold"/>
              <a:ea typeface="나눔스퀘어 Bold"/>
            </a:endParaRPr>
          </a:p>
        </p:txBody>
      </p:sp>
      <p:sp>
        <p:nvSpPr>
          <p:cNvPr id="35" name="TextBox 35"/>
          <p:cNvSpPr txBox="1"/>
          <p:nvPr/>
        </p:nvSpPr>
        <p:spPr>
          <a:xfrm>
            <a:off x="663574" y="215899"/>
            <a:ext cx="7263766" cy="334646"/>
          </a:xfrm>
          <a:prstGeom prst="rect">
            <a:avLst/>
          </a:prstGeom>
          <a:noFill/>
        </p:spPr>
        <p:txBody>
          <a:bodyPr wrap="square">
            <a:spAutoFit/>
          </a:bodyPr>
          <a:lstStyle/>
          <a:p>
            <a:pPr lvl="0">
              <a:defRPr/>
            </a:pPr>
            <a:r>
              <a:rPr lang="en-US" altLang="ko-KR" sz="1600">
                <a:latin typeface="나눔스퀘어 Bold"/>
                <a:ea typeface="나눔스퀘어 Bold"/>
              </a:rPr>
              <a:t>1.</a:t>
            </a:r>
            <a:r>
              <a:rPr lang="ko-KR" altLang="en-US" sz="1600">
                <a:latin typeface="나눔스퀘어 Bold"/>
                <a:ea typeface="나눔스퀘어 Bold"/>
              </a:rPr>
              <a:t> 평등한 데이터 만들기 </a:t>
            </a:r>
            <a:r>
              <a:rPr lang="en-US" altLang="ko-KR" sz="1600">
                <a:latin typeface="나눔스퀘어 Bold"/>
                <a:ea typeface="나눔스퀘어 Bold"/>
              </a:rPr>
              <a:t>-</a:t>
            </a:r>
            <a:r>
              <a:rPr lang="ko-KR" altLang="en-US" sz="1600">
                <a:latin typeface="나눔스퀘어 Bold"/>
                <a:ea typeface="나눔스퀘어 Bold"/>
              </a:rPr>
              <a:t>대체텍스트</a:t>
            </a:r>
            <a:r>
              <a:rPr lang="en-US" altLang="ko-KR" sz="1600">
                <a:latin typeface="나눔스퀘어 Bold"/>
                <a:ea typeface="나눔스퀘어 Bold"/>
              </a:rPr>
              <a:t>-</a:t>
            </a:r>
            <a:endParaRPr lang="en-US" altLang="ko-KR" sz="1600">
              <a:latin typeface="나눔스퀘어 Bold"/>
              <a:ea typeface="나눔스퀘어 Bold"/>
            </a:endParaRPr>
          </a:p>
        </p:txBody>
      </p:sp>
      <p:sp>
        <p:nvSpPr>
          <p:cNvPr id="37" name=""/>
          <p:cNvSpPr txBox="1"/>
          <p:nvPr/>
        </p:nvSpPr>
        <p:spPr>
          <a:xfrm>
            <a:off x="803671" y="1273968"/>
            <a:ext cx="10894219" cy="362427"/>
          </a:xfrm>
          <a:prstGeom prst="rect">
            <a:avLst/>
          </a:prstGeom>
        </p:spPr>
        <p:txBody>
          <a:bodyPr wrap="square">
            <a:spAutoFit/>
          </a:bodyPr>
          <a:p>
            <a:pPr>
              <a:defRPr/>
            </a:pPr>
            <a:endParaRPr lang="en-US" altLang="ko-KR"/>
          </a:p>
        </p:txBody>
      </p:sp>
      <p:sp>
        <p:nvSpPr>
          <p:cNvPr id="45" name=""/>
          <p:cNvSpPr txBox="1"/>
          <p:nvPr/>
        </p:nvSpPr>
        <p:spPr>
          <a:xfrm>
            <a:off x="801288" y="4202901"/>
            <a:ext cx="9894095" cy="1919769"/>
          </a:xfrm>
          <a:prstGeom prst="rect">
            <a:avLst/>
          </a:prstGeom>
        </p:spPr>
        <p:style>
          <a:lnRef idx="2">
            <a:schemeClr val="accent1">
              <a:shade val="20000"/>
            </a:schemeClr>
          </a:lnRef>
          <a:fillRef idx="1">
            <a:schemeClr val="accent1"/>
          </a:fillRef>
          <a:effectRef idx="0">
            <a:schemeClr val="accent1"/>
          </a:effectRef>
          <a:fontRef idx="minor">
            <a:schemeClr val="lt1"/>
          </a:fontRef>
        </p:style>
        <p:txBody>
          <a:bodyPr wrap="square">
            <a:spAutoFit/>
          </a:bodyPr>
          <a:lstStyle/>
          <a:p>
            <a:pPr>
              <a:defRPr/>
            </a:pPr>
            <a:r>
              <a:rPr lang="ko-KR" altLang="en-US" sz="1500">
                <a:solidFill>
                  <a:schemeClr val="bg1"/>
                </a:solidFill>
                <a:latin typeface="나눔고딕"/>
                <a:ea typeface="나눔고딕"/>
              </a:rPr>
              <a:t>참고</a:t>
            </a:r>
            <a:endParaRPr lang="ko-KR" altLang="en-US" sz="1500">
              <a:solidFill>
                <a:schemeClr val="bg1"/>
              </a:solidFill>
              <a:latin typeface="나눔고딕"/>
              <a:ea typeface="나눔고딕"/>
            </a:endParaRPr>
          </a:p>
          <a:p>
            <a:pPr>
              <a:defRPr/>
            </a:pPr>
            <a:r>
              <a:rPr lang="ko-KR" altLang="en-US" sz="1500">
                <a:solidFill>
                  <a:schemeClr val="bg1"/>
                </a:solidFill>
                <a:latin typeface="나눔고딕"/>
                <a:ea typeface="나눔고딕"/>
              </a:rPr>
              <a:t>강작가의 화면해설일기</a:t>
            </a:r>
            <a:endParaRPr lang="ko-KR" altLang="en-US" sz="1500">
              <a:solidFill>
                <a:schemeClr val="bg1"/>
              </a:solidFill>
              <a:latin typeface="나눔고딕"/>
              <a:ea typeface="나눔고딕"/>
            </a:endParaRPr>
          </a:p>
          <a:p>
            <a:pPr>
              <a:defRPr/>
            </a:pPr>
            <a:r>
              <a:rPr lang="en-US" altLang="en-US" sz="1500">
                <a:solidFill>
                  <a:schemeClr val="bg1"/>
                </a:solidFill>
                <a:latin typeface="나눔고딕"/>
                <a:ea typeface="나눔고딕"/>
                <a:hlinkClick r:id="rId2"/>
              </a:rPr>
              <a:t>https://brunch.co.kr/@musemeow/14</a:t>
            </a:r>
            <a:endParaRPr lang="en-US" altLang="en-US" sz="1500">
              <a:solidFill>
                <a:schemeClr val="bg1"/>
              </a:solidFill>
              <a:latin typeface="나눔고딕"/>
              <a:ea typeface="나눔고딕"/>
            </a:endParaRPr>
          </a:p>
          <a:p>
            <a:pPr>
              <a:defRPr/>
            </a:pPr>
            <a:r>
              <a:rPr lang="en-US" altLang="en-US" sz="1500">
                <a:solidFill>
                  <a:schemeClr val="bg1"/>
                </a:solidFill>
                <a:latin typeface="나눔고딕"/>
                <a:ea typeface="나눔고딕"/>
                <a:hlinkClick r:id="rId3"/>
              </a:rPr>
              <a:t>https://brunch.co.kr/@musemeow/17</a:t>
            </a:r>
            <a:endParaRPr lang="en-US" altLang="en-US" sz="1500">
              <a:solidFill>
                <a:schemeClr val="bg1"/>
              </a:solidFill>
              <a:latin typeface="나눔고딕"/>
              <a:ea typeface="나눔고딕"/>
            </a:endParaRPr>
          </a:p>
          <a:p>
            <a:pPr>
              <a:defRPr/>
            </a:pPr>
            <a:r>
              <a:rPr lang="en-US" altLang="en-US" sz="1500">
                <a:solidFill>
                  <a:schemeClr val="bg1"/>
                </a:solidFill>
                <a:latin typeface="나눔고딕"/>
                <a:ea typeface="나눔고딕"/>
              </a:rPr>
              <a:t>[별별기자단 우하진] 대체텍스트, 배리어프리한 온라인 환경을 위해!</a:t>
            </a:r>
            <a:endParaRPr lang="en-US" altLang="en-US" sz="1500">
              <a:solidFill>
                <a:schemeClr val="bg1"/>
              </a:solidFill>
              <a:latin typeface="나눔고딕"/>
              <a:ea typeface="나눔고딕"/>
            </a:endParaRPr>
          </a:p>
          <a:p>
            <a:pPr>
              <a:defRPr/>
            </a:pPr>
            <a:r>
              <a:rPr lang="en-US" altLang="en-US" sz="1500">
                <a:solidFill>
                  <a:schemeClr val="bg1"/>
                </a:solidFill>
                <a:latin typeface="나눔고딕"/>
                <a:ea typeface="나눔고딕"/>
                <a:hlinkClick r:id="rId4"/>
              </a:rPr>
              <a:t>https://m.blog.naver.com/nhrck/222308416093</a:t>
            </a:r>
            <a:endParaRPr lang="en-US" altLang="en-US" sz="1500">
              <a:solidFill>
                <a:schemeClr val="bg1"/>
              </a:solidFill>
              <a:latin typeface="나눔고딕"/>
              <a:ea typeface="나눔고딕"/>
            </a:endParaRPr>
          </a:p>
          <a:p>
            <a:pPr>
              <a:defRPr/>
            </a:pPr>
            <a:r>
              <a:rPr lang="en-US" altLang="en-US" sz="1500">
                <a:solidFill>
                  <a:schemeClr val="bg1"/>
                </a:solidFill>
                <a:latin typeface="나눔고딕"/>
                <a:ea typeface="나눔고딕"/>
              </a:rPr>
              <a:t>모든 사람이 읽을 수 있는 문서 또는 프레젠테이션 만들기</a:t>
            </a:r>
            <a:endParaRPr lang="en-US" altLang="en-US" sz="1500">
              <a:solidFill>
                <a:schemeClr val="bg1"/>
              </a:solidFill>
              <a:latin typeface="나눔고딕"/>
              <a:ea typeface="나눔고딕"/>
            </a:endParaRPr>
          </a:p>
          <a:p>
            <a:pPr>
              <a:defRPr/>
            </a:pPr>
            <a:r>
              <a:rPr lang="en-US" altLang="en-US" sz="1500">
                <a:solidFill>
                  <a:schemeClr val="bg1"/>
                </a:solidFill>
                <a:latin typeface="나눔고딕"/>
                <a:ea typeface="나눔고딕"/>
                <a:hlinkClick r:id="rId5"/>
              </a:rPr>
              <a:t>https://support.google.com/docs/answer/6199477?hl=ko</a:t>
            </a:r>
            <a:endParaRPr lang="en-US" altLang="en-US" sz="1500">
              <a:solidFill>
                <a:schemeClr val="bg1"/>
              </a:solidFill>
              <a:latin typeface="나눔고딕"/>
              <a:ea typeface="나눔고딕"/>
            </a:endParaRPr>
          </a:p>
        </p:txBody>
      </p:sp>
      <p:sp>
        <p:nvSpPr>
          <p:cNvPr id="47" name=""/>
          <p:cNvSpPr txBox="1"/>
          <p:nvPr/>
        </p:nvSpPr>
        <p:spPr>
          <a:xfrm>
            <a:off x="916781" y="928687"/>
            <a:ext cx="9691688" cy="364808"/>
          </a:xfrm>
          <a:prstGeom prst="rect">
            <a:avLst/>
          </a:prstGeom>
        </p:spPr>
        <p:txBody>
          <a:bodyPr wrap="square">
            <a:spAutoFit/>
          </a:bodyPr>
          <a:p>
            <a:pPr>
              <a:defRPr/>
            </a:pPr>
            <a:endParaRPr lang="ko-KR" altLang="en-US"/>
          </a:p>
        </p:txBody>
      </p:sp>
      <p:sp>
        <p:nvSpPr>
          <p:cNvPr id="48" name=""/>
          <p:cNvSpPr txBox="1"/>
          <p:nvPr/>
        </p:nvSpPr>
        <p:spPr>
          <a:xfrm>
            <a:off x="702469" y="988218"/>
            <a:ext cx="10191750" cy="362427"/>
          </a:xfrm>
          <a:prstGeom prst="rect">
            <a:avLst/>
          </a:prstGeom>
        </p:spPr>
        <p:txBody>
          <a:bodyPr wrap="square">
            <a:spAutoFit/>
          </a:bodyPr>
          <a:p>
            <a:pPr>
              <a:defRPr/>
            </a:pPr>
            <a:endParaRPr lang="ko-KR" altLang="en-US"/>
          </a:p>
        </p:txBody>
      </p:sp>
      <p:sp>
        <p:nvSpPr>
          <p:cNvPr id="50" name=""/>
          <p:cNvSpPr txBox="1"/>
          <p:nvPr/>
        </p:nvSpPr>
        <p:spPr>
          <a:xfrm>
            <a:off x="809624" y="797717"/>
            <a:ext cx="9870282" cy="2953228"/>
          </a:xfrm>
          <a:prstGeom prst="rect">
            <a:avLst/>
          </a:prstGeom>
        </p:spPr>
        <p:style>
          <a:lnRef idx="2">
            <a:schemeClr val="accent3">
              <a:shade val="20000"/>
            </a:schemeClr>
          </a:lnRef>
          <a:fillRef idx="1">
            <a:schemeClr val="accent3"/>
          </a:fillRef>
          <a:effectRef idx="0">
            <a:schemeClr val="accent3"/>
          </a:effectRef>
          <a:fontRef idx="minor">
            <a:schemeClr val="lt1"/>
          </a:fontRef>
        </p:style>
        <p:txBody>
          <a:bodyPr wrap="square">
            <a:spAutoFit/>
          </a:bodyPr>
          <a:p>
            <a:pPr>
              <a:defRPr/>
            </a:pPr>
            <a:r>
              <a:rPr lang="ko-KR" altLang="en-US">
                <a:solidFill>
                  <a:schemeClr val="tx1"/>
                </a:solidFill>
                <a:latin typeface="나눔고딕"/>
                <a:ea typeface="나눔고딕"/>
              </a:rPr>
              <a:t>대체텍스트 만들기</a:t>
            </a:r>
            <a:endParaRPr lang="ko-KR" altLang="en-US">
              <a:solidFill>
                <a:schemeClr val="tx1"/>
              </a:solidFill>
              <a:latin typeface="나눔고딕"/>
              <a:ea typeface="나눔고딕"/>
            </a:endParaRPr>
          </a:p>
          <a:p>
            <a:pPr>
              <a:defRPr/>
            </a:pPr>
            <a:r>
              <a:rPr lang="en-US" altLang="ko-KR" sz="1700">
                <a:solidFill>
                  <a:schemeClr val="tx1"/>
                </a:solidFill>
                <a:latin typeface="나눔고딕"/>
                <a:ea typeface="나눔고딕"/>
              </a:rPr>
              <a:t>1)</a:t>
            </a:r>
            <a:r>
              <a:rPr lang="ko-KR" altLang="en-US" sz="1700">
                <a:solidFill>
                  <a:schemeClr val="tx1"/>
                </a:solidFill>
                <a:latin typeface="나눔고딕"/>
                <a:ea typeface="나눔고딕"/>
              </a:rPr>
              <a:t> 대체텍스트는 태어나면서부터 앞을 보지 못하는 선천적 시각장애인을 중심으로</a:t>
            </a:r>
            <a:r>
              <a:rPr lang="en-US" altLang="ko-KR" sz="1700">
                <a:solidFill>
                  <a:schemeClr val="tx1"/>
                </a:solidFill>
                <a:latin typeface="나눔고딕"/>
                <a:ea typeface="나눔고딕"/>
              </a:rPr>
              <a:t>,</a:t>
            </a:r>
            <a:r>
              <a:rPr lang="ko-KR" altLang="en-US" sz="1700">
                <a:solidFill>
                  <a:schemeClr val="tx1"/>
                </a:solidFill>
                <a:latin typeface="나눔고딕"/>
                <a:ea typeface="나눔고딕"/>
              </a:rPr>
              <a:t> 아동도 이해 할 수 있는 단어를 사용하는 표현한다</a:t>
            </a:r>
            <a:r>
              <a:rPr lang="en-US" altLang="ko-KR" sz="1700">
                <a:solidFill>
                  <a:schemeClr val="tx1"/>
                </a:solidFill>
                <a:latin typeface="나눔고딕"/>
                <a:ea typeface="나눔고딕"/>
              </a:rPr>
              <a:t>.</a:t>
            </a:r>
            <a:endParaRPr lang="en-US" altLang="ko-KR" sz="1700">
              <a:solidFill>
                <a:schemeClr val="tx1"/>
              </a:solidFill>
              <a:latin typeface="나눔고딕"/>
              <a:ea typeface="나눔고딕"/>
            </a:endParaRPr>
          </a:p>
          <a:p>
            <a:pPr>
              <a:defRPr/>
            </a:pPr>
            <a:r>
              <a:rPr lang="en-US" altLang="ko-KR" sz="1700">
                <a:solidFill>
                  <a:schemeClr val="tx1"/>
                </a:solidFill>
                <a:latin typeface="나눔고딕"/>
                <a:ea typeface="나눔고딕"/>
              </a:rPr>
              <a:t>2)</a:t>
            </a:r>
            <a:r>
              <a:rPr lang="ko-KR" altLang="en-US" sz="1700">
                <a:solidFill>
                  <a:schemeClr val="tx1"/>
                </a:solidFill>
                <a:latin typeface="나눔고딕"/>
                <a:ea typeface="나눔고딕"/>
              </a:rPr>
              <a:t> 대체텍스트는 설명하려는 그림</a:t>
            </a:r>
            <a:r>
              <a:rPr lang="en-US" altLang="ko-KR" sz="1700">
                <a:solidFill>
                  <a:schemeClr val="tx1"/>
                </a:solidFill>
                <a:latin typeface="나눔고딕"/>
                <a:ea typeface="나눔고딕"/>
              </a:rPr>
              <a:t>,</a:t>
            </a:r>
            <a:r>
              <a:rPr lang="ko-KR" altLang="en-US" sz="1700">
                <a:solidFill>
                  <a:schemeClr val="tx1"/>
                </a:solidFill>
                <a:latin typeface="나눔고딕"/>
                <a:ea typeface="나눔고딕"/>
              </a:rPr>
              <a:t> 사진 등을 머릿속에 그림을 그려보며 설명한다</a:t>
            </a:r>
            <a:r>
              <a:rPr lang="en-US" altLang="ko-KR" sz="1700">
                <a:solidFill>
                  <a:schemeClr val="tx1"/>
                </a:solidFill>
                <a:latin typeface="나눔고딕"/>
                <a:ea typeface="나눔고딕"/>
              </a:rPr>
              <a:t>.</a:t>
            </a:r>
            <a:r>
              <a:rPr lang="ko-KR" altLang="en-US" sz="1700">
                <a:solidFill>
                  <a:schemeClr val="tx1"/>
                </a:solidFill>
                <a:latin typeface="나눔고딕"/>
                <a:ea typeface="나눔고딕"/>
              </a:rPr>
              <a:t> 그림이나 사진 등이 어떤 구조로 해당내용을 설명하고 있냐에 따라 대체텍스트의 서술 방식을 정한다</a:t>
            </a:r>
            <a:r>
              <a:rPr lang="en-US" altLang="ko-KR" sz="1700">
                <a:solidFill>
                  <a:schemeClr val="tx1"/>
                </a:solidFill>
                <a:latin typeface="나눔고딕"/>
                <a:ea typeface="나눔고딕"/>
              </a:rPr>
              <a:t>.</a:t>
            </a:r>
            <a:r>
              <a:rPr lang="ko-KR" altLang="en-US" sz="1700">
                <a:solidFill>
                  <a:schemeClr val="tx1"/>
                </a:solidFill>
                <a:latin typeface="나눔고딕"/>
                <a:ea typeface="나눔고딕"/>
              </a:rPr>
              <a:t> 가령 사진의 중앙에 핵심적인 내용이 있고 변두리에 비핵심적인 내용이 있다면 이에 맞춰 작성하고 위에서부터 아래로 내려오며 내용이 설명된다면 이에 맞춰 작성한다</a:t>
            </a:r>
            <a:r>
              <a:rPr lang="en-US" altLang="ko-KR" sz="1700">
                <a:solidFill>
                  <a:schemeClr val="tx1"/>
                </a:solidFill>
                <a:latin typeface="나눔고딕"/>
                <a:ea typeface="나눔고딕"/>
              </a:rPr>
              <a:t>.</a:t>
            </a:r>
            <a:endParaRPr lang="ko-KR" altLang="en-US" sz="1700">
              <a:solidFill>
                <a:schemeClr val="tx1"/>
              </a:solidFill>
              <a:latin typeface="나눔고딕"/>
              <a:ea typeface="나눔고딕"/>
            </a:endParaRPr>
          </a:p>
          <a:p>
            <a:pPr>
              <a:defRPr/>
            </a:pPr>
            <a:r>
              <a:rPr lang="en-US" altLang="ko-KR" sz="1700">
                <a:solidFill>
                  <a:schemeClr val="tx1"/>
                </a:solidFill>
                <a:latin typeface="나눔고딕"/>
                <a:ea typeface="나눔고딕"/>
              </a:rPr>
              <a:t>3)</a:t>
            </a:r>
            <a:r>
              <a:rPr lang="ko-KR" altLang="en-US" sz="1700">
                <a:solidFill>
                  <a:schemeClr val="tx1"/>
                </a:solidFill>
                <a:latin typeface="나눔고딕"/>
                <a:ea typeface="나눔고딕"/>
              </a:rPr>
              <a:t> 데이터 자체에 대한 이해에 도움이 된다고 판단되는 정보들은 대체텍스트 첫 부분에 언급해준다</a:t>
            </a:r>
            <a:r>
              <a:rPr lang="en-US" altLang="ko-KR" sz="1700">
                <a:solidFill>
                  <a:schemeClr val="tx1"/>
                </a:solidFill>
                <a:latin typeface="나눔고딕"/>
                <a:ea typeface="나눔고딕"/>
              </a:rPr>
              <a:t>.</a:t>
            </a:r>
            <a:endParaRPr lang="ko-KR" altLang="en-US" sz="1700">
              <a:solidFill>
                <a:schemeClr val="tx1"/>
              </a:solidFill>
              <a:latin typeface="나눔고딕"/>
              <a:ea typeface="나눔고딕"/>
            </a:endParaRPr>
          </a:p>
          <a:p>
            <a:pPr>
              <a:defRPr/>
            </a:pPr>
            <a:r>
              <a:rPr lang="en-US" altLang="ko-KR" sz="1700">
                <a:solidFill>
                  <a:schemeClr val="tx1"/>
                </a:solidFill>
                <a:latin typeface="나눔고딕"/>
                <a:ea typeface="나눔고딕"/>
              </a:rPr>
              <a:t>4)</a:t>
            </a:r>
            <a:r>
              <a:rPr lang="ko-KR" altLang="en-US" sz="1700">
                <a:solidFill>
                  <a:schemeClr val="tx1"/>
                </a:solidFill>
                <a:latin typeface="나눔고딕"/>
                <a:ea typeface="나눔고딕"/>
              </a:rPr>
              <a:t> 대체텍스트의 시작과 끝에는 </a:t>
            </a:r>
            <a:r>
              <a:rPr lang="en-US" altLang="ko-KR" sz="1700">
                <a:solidFill>
                  <a:schemeClr val="tx1"/>
                </a:solidFill>
                <a:latin typeface="나눔고딕"/>
                <a:ea typeface="나눔고딕"/>
              </a:rPr>
              <a:t>[</a:t>
            </a:r>
            <a:r>
              <a:rPr lang="ko-KR" altLang="en-US" sz="1700">
                <a:solidFill>
                  <a:schemeClr val="tx1"/>
                </a:solidFill>
                <a:latin typeface="나눔고딕"/>
                <a:ea typeface="나눔고딕"/>
              </a:rPr>
              <a:t>대체텍스트 시작</a:t>
            </a:r>
            <a:r>
              <a:rPr lang="en-US" altLang="ko-KR" sz="1700">
                <a:solidFill>
                  <a:schemeClr val="tx1"/>
                </a:solidFill>
                <a:latin typeface="나눔고딕"/>
                <a:ea typeface="나눔고딕"/>
              </a:rPr>
              <a:t>]</a:t>
            </a:r>
            <a:r>
              <a:rPr lang="ko-KR" altLang="en-US" sz="1700">
                <a:solidFill>
                  <a:schemeClr val="tx1"/>
                </a:solidFill>
                <a:latin typeface="나눔고딕"/>
                <a:ea typeface="나눔고딕"/>
              </a:rPr>
              <a:t> </a:t>
            </a:r>
            <a:r>
              <a:rPr lang="en-US" altLang="ko-KR" sz="1700">
                <a:solidFill>
                  <a:schemeClr val="tx1"/>
                </a:solidFill>
                <a:latin typeface="나눔고딕"/>
                <a:ea typeface="나눔고딕"/>
              </a:rPr>
              <a:t>[</a:t>
            </a:r>
            <a:r>
              <a:rPr lang="ko-KR" altLang="en-US" sz="1700">
                <a:solidFill>
                  <a:schemeClr val="tx1"/>
                </a:solidFill>
                <a:latin typeface="나눔고딕"/>
                <a:ea typeface="나눔고딕"/>
              </a:rPr>
              <a:t>대체텍스트 끝</a:t>
            </a:r>
            <a:r>
              <a:rPr lang="en-US" altLang="ko-KR" sz="1700">
                <a:solidFill>
                  <a:schemeClr val="tx1"/>
                </a:solidFill>
                <a:latin typeface="나눔고딕"/>
                <a:ea typeface="나눔고딕"/>
              </a:rPr>
              <a:t>]</a:t>
            </a:r>
            <a:r>
              <a:rPr lang="ko-KR" altLang="en-US" sz="1700">
                <a:solidFill>
                  <a:schemeClr val="tx1"/>
                </a:solidFill>
                <a:latin typeface="나눔고딕"/>
                <a:ea typeface="나눔고딕"/>
              </a:rPr>
              <a:t>을 작성한다</a:t>
            </a:r>
            <a:r>
              <a:rPr lang="en-US" altLang="ko-KR" sz="1700">
                <a:solidFill>
                  <a:schemeClr val="tx1"/>
                </a:solidFill>
                <a:latin typeface="나눔고딕"/>
                <a:ea typeface="나눔고딕"/>
              </a:rPr>
              <a:t>.</a:t>
            </a:r>
            <a:r>
              <a:rPr lang="ko-KR" altLang="en-US" sz="1700">
                <a:solidFill>
                  <a:schemeClr val="tx1"/>
                </a:solidFill>
                <a:latin typeface="나눔고딕"/>
                <a:ea typeface="나눔고딕"/>
              </a:rPr>
              <a:t>  </a:t>
            </a:r>
            <a:endParaRPr lang="ko-KR" altLang="en-US" sz="1700">
              <a:solidFill>
                <a:schemeClr val="tx1"/>
              </a:solidFill>
              <a:latin typeface="나눔고딕"/>
              <a:ea typeface="나눔고딕"/>
            </a:endParaRPr>
          </a:p>
          <a:p>
            <a:pPr>
              <a:defRPr/>
            </a:pPr>
            <a:r>
              <a:rPr lang="en-US" altLang="ko-KR" sz="1700">
                <a:solidFill>
                  <a:schemeClr val="tx1"/>
                </a:solidFill>
                <a:latin typeface="나눔고딕"/>
                <a:ea typeface="나눔고딕"/>
              </a:rPr>
              <a:t>5)</a:t>
            </a:r>
            <a:r>
              <a:rPr lang="ko-KR" altLang="en-US" sz="1700">
                <a:solidFill>
                  <a:schemeClr val="tx1"/>
                </a:solidFill>
                <a:latin typeface="나눔고딕"/>
                <a:ea typeface="나눔고딕"/>
              </a:rPr>
              <a:t> 표의 경우 첫번째 행을 제목 행으로 읽으므로 첫번째 행은 데이터로 시작하지 말고 제목 행을 포함</a:t>
            </a:r>
            <a:r>
              <a:rPr lang="en-US" altLang="ko-KR" sz="1700">
                <a:solidFill>
                  <a:schemeClr val="tx1"/>
                </a:solidFill>
                <a:latin typeface="나눔고딕"/>
                <a:ea typeface="나눔고딕"/>
              </a:rPr>
              <a:t>.</a:t>
            </a:r>
            <a:r>
              <a:rPr lang="ko-KR" altLang="en-US" sz="1700">
                <a:solidFill>
                  <a:schemeClr val="tx1"/>
                </a:solidFill>
                <a:latin typeface="나눔고딕"/>
                <a:ea typeface="나눔고딕"/>
              </a:rPr>
              <a:t> 표의 레이아웃을 시각적으로 변형하면 스크린 리더는 읽지 못함</a:t>
            </a:r>
            <a:r>
              <a:rPr lang="en-US" altLang="ko-KR" sz="1700">
                <a:solidFill>
                  <a:schemeClr val="tx1"/>
                </a:solidFill>
                <a:latin typeface="나눔고딕"/>
                <a:ea typeface="나눔고딕"/>
              </a:rPr>
              <a:t>.</a:t>
            </a:r>
            <a:endParaRPr lang="en-US" altLang="ko-KR" sz="1700">
              <a:solidFill>
                <a:schemeClr val="tx1"/>
              </a:solidFill>
              <a:latin typeface="나눔고딕"/>
              <a:ea typeface="나눔고딕"/>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cxnSp>
        <p:nvCxnSpPr>
          <p:cNvPr id="6" name="직선 연결선 5"/>
          <p:cNvCxnSpPr/>
          <p:nvPr/>
        </p:nvCxnSpPr>
        <p:spPr>
          <a:xfrm>
            <a:off x="734321" y="6233373"/>
            <a:ext cx="10682979" cy="0"/>
          </a:xfrm>
          <a:prstGeom prst="line">
            <a:avLst/>
          </a:prstGeom>
          <a:ln w="28575"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734321" y="619973"/>
            <a:ext cx="10682979" cy="0"/>
          </a:xfrm>
          <a:prstGeom prst="line">
            <a:avLst/>
          </a:prstGeom>
          <a:ln w="57150"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sp>
        <p:nvSpPr>
          <p:cNvPr id="33" name="TextBox 35"/>
          <p:cNvSpPr txBox="1"/>
          <p:nvPr/>
        </p:nvSpPr>
        <p:spPr>
          <a:xfrm>
            <a:off x="663573" y="215899"/>
            <a:ext cx="7251067" cy="334646"/>
          </a:xfrm>
          <a:prstGeom prst="rect">
            <a:avLst/>
          </a:prstGeom>
          <a:noFill/>
        </p:spPr>
        <p:txBody>
          <a:bodyPr wrap="square">
            <a:spAutoFit/>
          </a:bodyPr>
          <a:lstStyle/>
          <a:p>
            <a:pPr lvl="0">
              <a:defRPr/>
            </a:pPr>
            <a:r>
              <a:rPr lang="en-US" altLang="ko-KR" sz="1600">
                <a:latin typeface="나눔스퀘어 Bold"/>
                <a:ea typeface="나눔스퀘어 Bold"/>
              </a:rPr>
              <a:t>2.</a:t>
            </a:r>
            <a:r>
              <a:rPr lang="ko-KR" altLang="en-US" sz="1600">
                <a:latin typeface="나눔스퀘어 Bold"/>
                <a:ea typeface="나눔스퀘어 Bold"/>
              </a:rPr>
              <a:t> </a:t>
            </a:r>
            <a:r>
              <a:rPr lang="en-US" altLang="ko-KR" sz="1600">
                <a:latin typeface="나눔스퀘어 Bold"/>
                <a:ea typeface="나눔스퀘어 Bold"/>
              </a:rPr>
              <a:t>‘</a:t>
            </a:r>
            <a:r>
              <a:rPr lang="ko-KR" altLang="en-US" sz="1600">
                <a:latin typeface="나눔스퀘어 Bold"/>
                <a:ea typeface="나눔스퀘어 Bold"/>
              </a:rPr>
              <a:t>인권</a:t>
            </a:r>
            <a:r>
              <a:rPr lang="en-US" altLang="ko-KR" sz="1600">
                <a:latin typeface="나눔스퀘어 Bold"/>
                <a:ea typeface="나눔스퀘어 Bold"/>
              </a:rPr>
              <a:t>’</a:t>
            </a:r>
            <a:r>
              <a:rPr lang="ko-KR" altLang="en-US" sz="1600">
                <a:latin typeface="나눔스퀘어 Bold"/>
                <a:ea typeface="나눔스퀘어 Bold"/>
              </a:rPr>
              <a:t>의 원칙을 지키며 데이터 만들기</a:t>
            </a:r>
            <a:endParaRPr lang="ko-KR" altLang="en-US" sz="1600">
              <a:latin typeface="나눔스퀘어 Bold"/>
              <a:ea typeface="나눔스퀘어 Bold"/>
            </a:endParaRPr>
          </a:p>
        </p:txBody>
      </p:sp>
      <p:sp>
        <p:nvSpPr>
          <p:cNvPr id="46" name=""/>
          <p:cNvSpPr txBox="1"/>
          <p:nvPr/>
        </p:nvSpPr>
        <p:spPr>
          <a:xfrm>
            <a:off x="5958205" y="3746500"/>
            <a:ext cx="276860" cy="366395"/>
          </a:xfrm>
          <a:prstGeom prst="rect">
            <a:avLst/>
          </a:prstGeom>
        </p:spPr>
        <p:txBody>
          <a:bodyPr wrap="none">
            <a:spAutoFit/>
          </a:bodyPr>
          <a:p>
            <a:pPr>
              <a:defRPr/>
            </a:pPr>
            <a:endParaRPr lang="ko-KR" altLang="en-US"/>
          </a:p>
        </p:txBody>
      </p:sp>
      <p:sp>
        <p:nvSpPr>
          <p:cNvPr id="47" name=""/>
          <p:cNvSpPr txBox="1"/>
          <p:nvPr/>
        </p:nvSpPr>
        <p:spPr>
          <a:xfrm>
            <a:off x="4387850" y="1130299"/>
            <a:ext cx="3403600" cy="267971"/>
          </a:xfrm>
          <a:prstGeom prst="rect">
            <a:avLst/>
          </a:prstGeom>
        </p:spPr>
        <p:txBody>
          <a:bodyPr wrap="square">
            <a:spAutoFit/>
          </a:bodyPr>
          <a:p>
            <a:pPr>
              <a:defRPr/>
            </a:pPr>
            <a:endParaRPr lang="ko-KR" altLang="en-US" sz="1200"/>
          </a:p>
        </p:txBody>
      </p:sp>
      <p:sp>
        <p:nvSpPr>
          <p:cNvPr id="56" name="TextBox 35"/>
          <p:cNvSpPr txBox="1"/>
          <p:nvPr/>
        </p:nvSpPr>
        <p:spPr>
          <a:xfrm>
            <a:off x="9270998" y="6281944"/>
            <a:ext cx="2109154" cy="821801"/>
          </a:xfrm>
          <a:prstGeom prst="rect">
            <a:avLst/>
          </a:prstGeom>
          <a:noFill/>
        </p:spPr>
        <p:txBody>
          <a:bodyPr wrap="square">
            <a:spAutoFit/>
          </a:bodyPr>
          <a:lstStyle/>
          <a:p>
            <a:pPr lvl="0">
              <a:defRPr/>
            </a:pPr>
            <a:r>
              <a:rPr lang="ko-KR" altLang="en-US" sz="1600">
                <a:latin typeface="나눔스퀘어 Bold"/>
                <a:ea typeface="나눔스퀘어 Bold"/>
              </a:rPr>
              <a:t>인권 데이터 만들기</a:t>
            </a:r>
            <a:endParaRPr lang="ko-KR" altLang="en-US" sz="1600">
              <a:latin typeface="나눔스퀘어 Bold"/>
              <a:ea typeface="나눔스퀘어 Bold"/>
            </a:endParaRPr>
          </a:p>
          <a:p>
            <a:pPr lvl="0">
              <a:defRPr/>
            </a:pPr>
            <a:endParaRPr lang="ko-KR" altLang="en-US" sz="1600">
              <a:latin typeface="나눔스퀘어 Bold"/>
              <a:ea typeface="나눔스퀘어 Bold"/>
            </a:endParaRPr>
          </a:p>
          <a:p>
            <a:pPr lvl="0">
              <a:defRPr/>
            </a:pPr>
            <a:endParaRPr lang="ko-KR" altLang="en-US" sz="1600">
              <a:latin typeface="나눔스퀘어 Bold"/>
              <a:ea typeface="나눔스퀘어 Bold"/>
            </a:endParaRPr>
          </a:p>
        </p:txBody>
      </p:sp>
      <p:sp>
        <p:nvSpPr>
          <p:cNvPr id="57" name=""/>
          <p:cNvSpPr txBox="1"/>
          <p:nvPr/>
        </p:nvSpPr>
        <p:spPr>
          <a:xfrm>
            <a:off x="773905" y="4202901"/>
            <a:ext cx="10644190" cy="1919768"/>
          </a:xfrm>
          <a:prstGeom prst="rect">
            <a:avLst/>
          </a:prstGeom>
        </p:spPr>
        <p:style>
          <a:lnRef idx="2">
            <a:schemeClr val="accent1">
              <a:shade val="20000"/>
            </a:schemeClr>
          </a:lnRef>
          <a:fillRef idx="1">
            <a:schemeClr val="accent1"/>
          </a:fillRef>
          <a:effectRef idx="0">
            <a:schemeClr val="accent1"/>
          </a:effectRef>
          <a:fontRef idx="minor">
            <a:schemeClr val="lt1"/>
          </a:fontRef>
        </p:style>
        <p:txBody>
          <a:bodyPr wrap="square">
            <a:spAutoFit/>
          </a:bodyPr>
          <a:lstStyle/>
          <a:p>
            <a:pPr>
              <a:defRPr/>
            </a:pPr>
            <a:r>
              <a:rPr lang="ko-KR" altLang="en-US" sz="1500">
                <a:solidFill>
                  <a:schemeClr val="bg1"/>
                </a:solidFill>
                <a:latin typeface="나눔고딕"/>
                <a:ea typeface="나눔고딕"/>
              </a:rPr>
              <a:t>참고</a:t>
            </a:r>
            <a:endParaRPr lang="ko-KR" altLang="en-US" sz="1500">
              <a:solidFill>
                <a:schemeClr val="bg1"/>
              </a:solidFill>
              <a:latin typeface="나눔고딕"/>
              <a:ea typeface="나눔고딕"/>
            </a:endParaRPr>
          </a:p>
          <a:p>
            <a:pPr>
              <a:defRPr/>
            </a:pPr>
            <a:r>
              <a:rPr lang="ko-KR" altLang="en-US" sz="1500">
                <a:solidFill>
                  <a:schemeClr val="bg1"/>
                </a:solidFill>
                <a:latin typeface="나눔고딕"/>
                <a:ea typeface="나눔고딕"/>
              </a:rPr>
              <a:t>‘감동 포르노’를 넘어 : 장애인 사회실험 콘텐츠가 나아갈 길</a:t>
            </a:r>
            <a:r>
              <a:rPr lang="en-US" altLang="ko-KR" sz="1500">
                <a:solidFill>
                  <a:schemeClr val="bg1"/>
                </a:solidFill>
                <a:latin typeface="나눔고딕"/>
                <a:ea typeface="나눔고딕"/>
              </a:rPr>
              <a:t>_</a:t>
            </a:r>
            <a:r>
              <a:rPr lang="ko-KR" altLang="en-US" sz="1500">
                <a:solidFill>
                  <a:schemeClr val="bg1"/>
                </a:solidFill>
                <a:latin typeface="나눔고딕"/>
                <a:ea typeface="나눔고딕"/>
              </a:rPr>
              <a:t>비마이너</a:t>
            </a:r>
            <a:endParaRPr lang="ko-KR" altLang="en-US" sz="1500">
              <a:solidFill>
                <a:schemeClr val="bg1"/>
              </a:solidFill>
              <a:latin typeface="나눔고딕"/>
              <a:ea typeface="나눔고딕"/>
            </a:endParaRPr>
          </a:p>
          <a:p>
            <a:pPr>
              <a:defRPr/>
            </a:pPr>
            <a:r>
              <a:rPr lang="en-US" altLang="en-US" sz="1500">
                <a:solidFill>
                  <a:schemeClr val="bg1"/>
                </a:solidFill>
                <a:latin typeface="나눔고딕"/>
                <a:ea typeface="나눔고딕"/>
                <a:hlinkClick r:id="rId3"/>
              </a:rPr>
              <a:t>https://www.beminor.com/news/articleView.html?idxno=21916</a:t>
            </a:r>
            <a:endParaRPr lang="en-US" altLang="en-US" sz="1500">
              <a:solidFill>
                <a:schemeClr val="bg1"/>
              </a:solidFill>
              <a:latin typeface="나눔고딕"/>
              <a:ea typeface="나눔고딕"/>
            </a:endParaRPr>
          </a:p>
          <a:p>
            <a:pPr>
              <a:defRPr/>
            </a:pPr>
            <a:r>
              <a:rPr lang="ko-KR" altLang="en-US" sz="1500">
                <a:solidFill>
                  <a:schemeClr val="bg1"/>
                </a:solidFill>
                <a:latin typeface="나눔고딕"/>
                <a:ea typeface="나눔고딕"/>
              </a:rPr>
              <a:t>인권보도준칙</a:t>
            </a:r>
            <a:r>
              <a:rPr lang="en-US" altLang="ko-KR" sz="1500">
                <a:solidFill>
                  <a:schemeClr val="bg1"/>
                </a:solidFill>
                <a:latin typeface="나눔고딕"/>
                <a:ea typeface="나눔고딕"/>
              </a:rPr>
              <a:t>_</a:t>
            </a:r>
            <a:r>
              <a:rPr lang="ko-KR" altLang="en-US" sz="1500">
                <a:solidFill>
                  <a:schemeClr val="bg1"/>
                </a:solidFill>
                <a:latin typeface="나눔고딕"/>
                <a:ea typeface="나눔고딕"/>
              </a:rPr>
              <a:t>국가인권위원회</a:t>
            </a:r>
            <a:endParaRPr lang="ko-KR" altLang="en-US" sz="1500">
              <a:solidFill>
                <a:schemeClr val="bg1"/>
              </a:solidFill>
              <a:latin typeface="나눔고딕"/>
              <a:ea typeface="나눔고딕"/>
            </a:endParaRPr>
          </a:p>
          <a:p>
            <a:pPr>
              <a:defRPr/>
            </a:pPr>
            <a:r>
              <a:rPr lang="en-US" altLang="en-US" sz="1500">
                <a:solidFill>
                  <a:schemeClr val="bg1"/>
                </a:solidFill>
                <a:latin typeface="나눔고딕"/>
                <a:ea typeface="나눔고딕"/>
                <a:hlinkClick r:id="rId4"/>
              </a:rPr>
              <a:t>https://www.humanrights.go.kr/site/program/board/%20basicboard/view?currentpage=189&amp;menuid=001004002001&amp;pagesize=10&amp;boardtypeid=24&amp;boardid=602461</a:t>
            </a:r>
            <a:endParaRPr lang="en-US" altLang="en-US" sz="1500">
              <a:solidFill>
                <a:schemeClr val="bg1"/>
              </a:solidFill>
              <a:latin typeface="나눔고딕"/>
              <a:ea typeface="나눔고딕"/>
            </a:endParaRPr>
          </a:p>
          <a:p>
            <a:pPr>
              <a:defRPr/>
            </a:pPr>
            <a:r>
              <a:rPr lang="ko-KR" altLang="en-US" sz="1500">
                <a:solidFill>
                  <a:schemeClr val="bg1"/>
                </a:solidFill>
                <a:latin typeface="나눔고딕"/>
                <a:ea typeface="나눔고딕"/>
              </a:rPr>
              <a:t>성폭력보도 가이드라인</a:t>
            </a:r>
            <a:r>
              <a:rPr lang="en-US" altLang="ko-KR" sz="1500">
                <a:solidFill>
                  <a:schemeClr val="bg1"/>
                </a:solidFill>
                <a:latin typeface="나눔고딕"/>
                <a:ea typeface="나눔고딕"/>
              </a:rPr>
              <a:t>_</a:t>
            </a:r>
            <a:r>
              <a:rPr lang="ko-KR" altLang="en-US" sz="1500">
                <a:solidFill>
                  <a:schemeClr val="bg1"/>
                </a:solidFill>
                <a:latin typeface="나눔고딕"/>
                <a:ea typeface="나눔고딕"/>
              </a:rPr>
              <a:t>한국여성민우회</a:t>
            </a:r>
            <a:endParaRPr lang="ko-KR" altLang="en-US" sz="1500">
              <a:solidFill>
                <a:schemeClr val="bg1"/>
              </a:solidFill>
              <a:latin typeface="나눔고딕"/>
              <a:ea typeface="나눔고딕"/>
            </a:endParaRPr>
          </a:p>
          <a:p>
            <a:pPr>
              <a:defRPr/>
            </a:pPr>
            <a:r>
              <a:rPr lang="en-US" altLang="en-US" sz="1500">
                <a:solidFill>
                  <a:schemeClr val="bg1"/>
                </a:solidFill>
                <a:latin typeface="나눔고딕"/>
                <a:ea typeface="나눔고딕"/>
                <a:hlinkClick r:id="rId5"/>
              </a:rPr>
              <a:t>http://womenlink.or.kr/archives/3798</a:t>
            </a:r>
            <a:endParaRPr lang="en-US" altLang="en-US" sz="1500">
              <a:solidFill>
                <a:schemeClr val="bg1"/>
              </a:solidFill>
              <a:latin typeface="나눔고딕"/>
              <a:ea typeface="나눔고딕"/>
            </a:endParaRPr>
          </a:p>
        </p:txBody>
      </p:sp>
      <p:sp>
        <p:nvSpPr>
          <p:cNvPr id="58" name=""/>
          <p:cNvSpPr txBox="1"/>
          <p:nvPr/>
        </p:nvSpPr>
        <p:spPr>
          <a:xfrm>
            <a:off x="821530" y="892968"/>
            <a:ext cx="10608470" cy="1181577"/>
          </a:xfrm>
          <a:prstGeom prst="rect">
            <a:avLst/>
          </a:prstGeom>
        </p:spPr>
        <p:style>
          <a:lnRef idx="2">
            <a:schemeClr val="accent3">
              <a:shade val="20000"/>
            </a:schemeClr>
          </a:lnRef>
          <a:fillRef idx="1">
            <a:schemeClr val="accent3"/>
          </a:fillRef>
          <a:effectRef idx="0">
            <a:schemeClr val="accent3"/>
          </a:effectRef>
          <a:fontRef idx="minor">
            <a:schemeClr val="lt1"/>
          </a:fontRef>
        </p:style>
        <p:txBody>
          <a:bodyPr wrap="square">
            <a:spAutoFit/>
          </a:bodyPr>
          <a:lstStyle/>
          <a:p>
            <a:pPr>
              <a:defRPr/>
            </a:pPr>
            <a:r>
              <a:rPr lang="en-US" altLang="ko-KR">
                <a:solidFill>
                  <a:schemeClr val="tx1"/>
                </a:solidFill>
                <a:latin typeface="나눔고딕"/>
                <a:ea typeface="나눔고딕"/>
              </a:rPr>
              <a:t>1.</a:t>
            </a:r>
            <a:r>
              <a:rPr lang="ko-KR" altLang="en-US">
                <a:solidFill>
                  <a:schemeClr val="tx1"/>
                </a:solidFill>
                <a:latin typeface="나눔고딕"/>
                <a:ea typeface="나눔고딕"/>
              </a:rPr>
              <a:t> </a:t>
            </a:r>
            <a:r>
              <a:rPr lang="en-US" altLang="ko-KR">
                <a:solidFill>
                  <a:schemeClr val="tx1"/>
                </a:solidFill>
                <a:latin typeface="나눔고딕"/>
                <a:ea typeface="나눔고딕"/>
              </a:rPr>
              <a:t>‘</a:t>
            </a:r>
            <a:r>
              <a:rPr lang="ko-KR" altLang="en-US">
                <a:solidFill>
                  <a:schemeClr val="tx1"/>
                </a:solidFill>
                <a:latin typeface="나눔고딕"/>
                <a:ea typeface="나눔고딕"/>
              </a:rPr>
              <a:t>감동 포르노</a:t>
            </a:r>
            <a:r>
              <a:rPr lang="en-US" altLang="ko-KR">
                <a:solidFill>
                  <a:schemeClr val="tx1"/>
                </a:solidFill>
                <a:latin typeface="나눔고딕"/>
                <a:ea typeface="나눔고딕"/>
              </a:rPr>
              <a:t>’</a:t>
            </a:r>
            <a:r>
              <a:rPr lang="ko-KR" altLang="en-US">
                <a:solidFill>
                  <a:schemeClr val="tx1"/>
                </a:solidFill>
                <a:latin typeface="나눔고딕"/>
                <a:ea typeface="나눔고딕"/>
              </a:rPr>
              <a:t>와 </a:t>
            </a:r>
            <a:r>
              <a:rPr lang="en-US" altLang="ko-KR">
                <a:solidFill>
                  <a:schemeClr val="tx1"/>
                </a:solidFill>
                <a:latin typeface="나눔고딕"/>
                <a:ea typeface="나눔고딕"/>
              </a:rPr>
              <a:t>‘</a:t>
            </a:r>
            <a:r>
              <a:rPr lang="ko-KR" altLang="en-US">
                <a:solidFill>
                  <a:schemeClr val="tx1"/>
                </a:solidFill>
                <a:latin typeface="나눔고딕"/>
                <a:ea typeface="나눔고딕"/>
              </a:rPr>
              <a:t>빈곤 포르노</a:t>
            </a:r>
            <a:r>
              <a:rPr lang="en-US" altLang="ko-KR">
                <a:solidFill>
                  <a:schemeClr val="tx1"/>
                </a:solidFill>
                <a:latin typeface="나눔고딕"/>
                <a:ea typeface="나눔고딕"/>
              </a:rPr>
              <a:t>’</a:t>
            </a:r>
            <a:endParaRPr lang="en-US" altLang="ko-KR">
              <a:solidFill>
                <a:schemeClr val="tx1"/>
              </a:solidFill>
              <a:latin typeface="나눔고딕"/>
              <a:ea typeface="나눔고딕"/>
            </a:endParaRPr>
          </a:p>
          <a:p>
            <a:pPr>
              <a:defRPr/>
            </a:pPr>
            <a:r>
              <a:rPr lang="ko-KR" altLang="en-US">
                <a:solidFill>
                  <a:schemeClr val="tx1"/>
                </a:solidFill>
                <a:latin typeface="나눔고딕"/>
                <a:ea typeface="나눔고딕"/>
              </a:rPr>
              <a:t>빈곤 등 고통스러운 이미지로 동정심을 유발하는 캠페인</a:t>
            </a:r>
            <a:r>
              <a:rPr lang="en-US" altLang="ko-KR">
                <a:solidFill>
                  <a:schemeClr val="tx1"/>
                </a:solidFill>
                <a:latin typeface="나눔고딕"/>
                <a:ea typeface="나눔고딕"/>
              </a:rPr>
              <a:t>,</a:t>
            </a:r>
            <a:r>
              <a:rPr lang="ko-KR" altLang="en-US">
                <a:solidFill>
                  <a:schemeClr val="tx1"/>
                </a:solidFill>
                <a:latin typeface="나눔고딕"/>
                <a:ea typeface="나눔고딕"/>
              </a:rPr>
              <a:t> 비장애인에게 감동과 영감을 주기 위한 도구로 장애인을 사물화하는 언론</a:t>
            </a:r>
            <a:r>
              <a:rPr lang="en-US" altLang="ko-KR">
                <a:solidFill>
                  <a:schemeClr val="tx1"/>
                </a:solidFill>
                <a:latin typeface="나눔고딕"/>
                <a:ea typeface="나눔고딕"/>
              </a:rPr>
              <a:t>,</a:t>
            </a:r>
            <a:r>
              <a:rPr lang="ko-KR" altLang="en-US">
                <a:solidFill>
                  <a:schemeClr val="tx1"/>
                </a:solidFill>
                <a:latin typeface="나눔고딕"/>
                <a:ea typeface="나눔고딕"/>
              </a:rPr>
              <a:t> 미디어를 지칭 </a:t>
            </a:r>
            <a:endParaRPr lang="ko-KR" altLang="en-US">
              <a:solidFill>
                <a:schemeClr val="tx1"/>
              </a:solidFill>
              <a:latin typeface="나눔고딕"/>
              <a:ea typeface="나눔고딕"/>
            </a:endParaRPr>
          </a:p>
          <a:p>
            <a:pPr>
              <a:defRPr/>
            </a:pPr>
            <a:r>
              <a:rPr lang="en-US" altLang="ko-KR">
                <a:solidFill>
                  <a:schemeClr val="tx1"/>
                </a:solidFill>
                <a:latin typeface="나눔고딕"/>
                <a:ea typeface="나눔고딕"/>
              </a:rPr>
              <a:t>2.</a:t>
            </a:r>
            <a:r>
              <a:rPr lang="ko-KR" altLang="en-US">
                <a:solidFill>
                  <a:schemeClr val="tx1"/>
                </a:solidFill>
                <a:latin typeface="나눔고딕"/>
                <a:ea typeface="나눔고딕"/>
              </a:rPr>
              <a:t> </a:t>
            </a:r>
            <a:r>
              <a:rPr lang="en-US" altLang="ko-KR">
                <a:solidFill>
                  <a:schemeClr val="tx1"/>
                </a:solidFill>
                <a:latin typeface="나눔고딕"/>
                <a:ea typeface="나눔고딕"/>
              </a:rPr>
              <a:t>‘</a:t>
            </a:r>
            <a:r>
              <a:rPr lang="ko-KR" altLang="en-US">
                <a:solidFill>
                  <a:schemeClr val="tx1"/>
                </a:solidFill>
                <a:latin typeface="나눔고딕"/>
                <a:ea typeface="나눔고딕"/>
              </a:rPr>
              <a:t>피해자에 대한 보호</a:t>
            </a:r>
            <a:r>
              <a:rPr lang="en-US" altLang="ko-KR">
                <a:solidFill>
                  <a:schemeClr val="tx1"/>
                </a:solidFill>
                <a:latin typeface="나눔고딕"/>
                <a:ea typeface="나눔고딕"/>
              </a:rPr>
              <a:t>’</a:t>
            </a:r>
            <a:endParaRPr lang="en-US" altLang="ko-KR">
              <a:solidFill>
                <a:schemeClr val="tx1"/>
              </a:solidFill>
              <a:latin typeface="나눔고딕"/>
              <a:ea typeface="나눔고딕"/>
            </a:endParaRPr>
          </a:p>
        </p:txBody>
      </p:sp>
      <p:pic>
        <p:nvPicPr>
          <p:cNvPr id="59" name=""/>
          <p:cNvPicPr>
            <a:picLocks noChangeAspect="1"/>
          </p:cNvPicPr>
          <p:nvPr/>
        </p:nvPicPr>
        <p:blipFill rotWithShape="1">
          <a:blip r:embed="rId6"/>
          <a:stretch>
            <a:fillRect/>
          </a:stretch>
        </p:blipFill>
        <p:spPr>
          <a:xfrm>
            <a:off x="804862" y="2071687"/>
            <a:ext cx="2707479" cy="2000250"/>
          </a:xfrm>
          <a:prstGeom prst="rect">
            <a:avLst/>
          </a:prstGeom>
        </p:spPr>
      </p:pic>
      <p:pic>
        <p:nvPicPr>
          <p:cNvPr id="60" name=""/>
          <p:cNvPicPr>
            <a:picLocks noChangeAspect="1"/>
          </p:cNvPicPr>
          <p:nvPr/>
        </p:nvPicPr>
        <p:blipFill rotWithShape="1">
          <a:blip r:embed="rId7"/>
          <a:stretch>
            <a:fillRect/>
          </a:stretch>
        </p:blipFill>
        <p:spPr>
          <a:xfrm>
            <a:off x="3967161" y="2055017"/>
            <a:ext cx="3045619" cy="2045493"/>
          </a:xfrm>
          <a:prstGeom prst="rect">
            <a:avLst/>
          </a:prstGeom>
        </p:spPr>
      </p:pic>
      <p:pic>
        <p:nvPicPr>
          <p:cNvPr id="62" name=""/>
          <p:cNvPicPr>
            <a:picLocks noChangeAspect="1"/>
          </p:cNvPicPr>
          <p:nvPr/>
        </p:nvPicPr>
        <p:blipFill rotWithShape="1">
          <a:blip r:embed="rId8"/>
          <a:stretch>
            <a:fillRect/>
          </a:stretch>
        </p:blipFill>
        <p:spPr>
          <a:xfrm>
            <a:off x="7791004" y="2066925"/>
            <a:ext cx="3643758" cy="2069305"/>
          </a:xfrm>
          <a:prstGeom prst="rect">
            <a:avLst/>
          </a:prstGeom>
        </p:spPr>
      </p:pic>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cxnSp>
        <p:nvCxnSpPr>
          <p:cNvPr id="6" name="직선 연결선 5"/>
          <p:cNvCxnSpPr/>
          <p:nvPr/>
        </p:nvCxnSpPr>
        <p:spPr>
          <a:xfrm>
            <a:off x="734321" y="6233373"/>
            <a:ext cx="10682979" cy="0"/>
          </a:xfrm>
          <a:prstGeom prst="line">
            <a:avLst/>
          </a:prstGeom>
          <a:ln w="28575"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734321" y="619973"/>
            <a:ext cx="10682979" cy="0"/>
          </a:xfrm>
          <a:prstGeom prst="line">
            <a:avLst/>
          </a:prstGeom>
          <a:ln w="57150"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sp>
        <p:nvSpPr>
          <p:cNvPr id="33" name="TextBox 35"/>
          <p:cNvSpPr txBox="1"/>
          <p:nvPr/>
        </p:nvSpPr>
        <p:spPr>
          <a:xfrm>
            <a:off x="663574" y="215899"/>
            <a:ext cx="7263766" cy="334646"/>
          </a:xfrm>
          <a:prstGeom prst="rect">
            <a:avLst/>
          </a:prstGeom>
          <a:noFill/>
        </p:spPr>
        <p:txBody>
          <a:bodyPr wrap="square">
            <a:spAutoFit/>
          </a:bodyPr>
          <a:lstStyle/>
          <a:p>
            <a:pPr lvl="0">
              <a:defRPr/>
            </a:pPr>
            <a:r>
              <a:rPr lang="en-US" altLang="ko-KR" sz="1600">
                <a:latin typeface="나눔스퀘어 Bold"/>
                <a:ea typeface="나눔스퀘어 Bold"/>
              </a:rPr>
              <a:t>3.</a:t>
            </a:r>
            <a:r>
              <a:rPr lang="ko-KR" altLang="en-US" sz="1600">
                <a:latin typeface="나눔스퀘어 Bold"/>
                <a:ea typeface="나눔스퀘어 Bold"/>
              </a:rPr>
              <a:t> 데이터 공유하기 </a:t>
            </a:r>
            <a:r>
              <a:rPr lang="en-US" altLang="ko-KR" sz="1600">
                <a:latin typeface="나눔스퀘어 Bold"/>
                <a:ea typeface="나눔스퀘어 Bold"/>
              </a:rPr>
              <a:t>-</a:t>
            </a:r>
            <a:r>
              <a:rPr lang="ko-KR" altLang="en-US" sz="1600">
                <a:latin typeface="나눔스퀘어 Bold"/>
                <a:ea typeface="나눔스퀘어 Bold"/>
              </a:rPr>
              <a:t>정보공유 라이센스</a:t>
            </a:r>
            <a:r>
              <a:rPr lang="en-US" altLang="ko-KR" sz="1600">
                <a:latin typeface="나눔스퀘어 Bold"/>
                <a:ea typeface="나눔스퀘어 Bold"/>
              </a:rPr>
              <a:t>-</a:t>
            </a:r>
            <a:endParaRPr lang="en-US" altLang="ko-KR" sz="1600">
              <a:latin typeface="나눔스퀘어 Bold"/>
              <a:ea typeface="나눔스퀘어 Bold"/>
            </a:endParaRPr>
          </a:p>
        </p:txBody>
      </p:sp>
      <p:sp>
        <p:nvSpPr>
          <p:cNvPr id="46" name=""/>
          <p:cNvSpPr txBox="1"/>
          <p:nvPr/>
        </p:nvSpPr>
        <p:spPr>
          <a:xfrm>
            <a:off x="5958205" y="3746500"/>
            <a:ext cx="276860" cy="366395"/>
          </a:xfrm>
          <a:prstGeom prst="rect">
            <a:avLst/>
          </a:prstGeom>
        </p:spPr>
        <p:txBody>
          <a:bodyPr wrap="none">
            <a:spAutoFit/>
          </a:bodyPr>
          <a:p>
            <a:pPr>
              <a:defRPr/>
            </a:pPr>
            <a:endParaRPr lang="ko-KR" altLang="en-US"/>
          </a:p>
        </p:txBody>
      </p:sp>
      <p:sp>
        <p:nvSpPr>
          <p:cNvPr id="47" name=""/>
          <p:cNvSpPr txBox="1"/>
          <p:nvPr/>
        </p:nvSpPr>
        <p:spPr>
          <a:xfrm>
            <a:off x="4387850" y="1130299"/>
            <a:ext cx="3403600" cy="267971"/>
          </a:xfrm>
          <a:prstGeom prst="rect">
            <a:avLst/>
          </a:prstGeom>
        </p:spPr>
        <p:txBody>
          <a:bodyPr wrap="square">
            <a:spAutoFit/>
          </a:bodyPr>
          <a:p>
            <a:pPr>
              <a:defRPr/>
            </a:pPr>
            <a:endParaRPr lang="ko-KR" altLang="en-US" sz="1200"/>
          </a:p>
        </p:txBody>
      </p:sp>
      <p:sp>
        <p:nvSpPr>
          <p:cNvPr id="59" name="타원 1"/>
          <p:cNvSpPr/>
          <p:nvPr/>
        </p:nvSpPr>
        <p:spPr>
          <a:xfrm>
            <a:off x="1041786" y="1440169"/>
            <a:ext cx="3495062" cy="3495062"/>
          </a:xfrm>
          <a:prstGeom prst="ellipse">
            <a:avLst/>
          </a:prstGeom>
          <a:gradFill flip="none" rotWithShape="1">
            <a:gsLst>
              <a:gs pos="0">
                <a:schemeClr val="accent4">
                  <a:alpha val="80000"/>
                </a:schemeClr>
              </a:gs>
              <a:gs pos="100000">
                <a:srgbClr val="f8b910">
                  <a:alpha val="80000"/>
                </a:srgbClr>
              </a:gs>
              <a:gs pos="22000">
                <a:schemeClr val="accent4">
                  <a:alpha val="100000"/>
                </a:schemeClr>
              </a:gs>
              <a:gs pos="33000">
                <a:schemeClr val="accent4">
                  <a:alpha val="100000"/>
                </a:schemeClr>
              </a:gs>
              <a:gs pos="53000">
                <a:schemeClr val="accent4">
                  <a:alpha val="100000"/>
                </a:schemeClr>
              </a:gs>
              <a:gs pos="67000">
                <a:schemeClr val="accent4">
                  <a:alpha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a:pPr>
            <a:endParaRPr lang="ko-KR" altLang="en-US"/>
          </a:p>
        </p:txBody>
      </p:sp>
      <p:sp>
        <p:nvSpPr>
          <p:cNvPr id="60" name="TextBox 33"/>
          <p:cNvSpPr txBox="1"/>
          <p:nvPr/>
        </p:nvSpPr>
        <p:spPr>
          <a:xfrm>
            <a:off x="2137410" y="2729466"/>
            <a:ext cx="1402080" cy="697629"/>
          </a:xfrm>
          <a:prstGeom prst="rect">
            <a:avLst/>
          </a:prstGeom>
          <a:noFill/>
        </p:spPr>
        <p:txBody>
          <a:bodyPr wrap="none">
            <a:spAutoFit/>
          </a:bodyPr>
          <a:lstStyle/>
          <a:p>
            <a:pPr algn="ctr">
              <a:defRPr/>
            </a:pPr>
            <a:r>
              <a:rPr lang="ko-KR" altLang="en-US" sz="2000" b="1" spc="-150">
                <a:solidFill>
                  <a:schemeClr val="accent4">
                    <a:lumMod val="30000"/>
                  </a:schemeClr>
                </a:solidFill>
                <a:latin typeface="나눔고딕"/>
                <a:ea typeface="나눔고딕"/>
              </a:rPr>
              <a:t>정보공유</a:t>
            </a:r>
            <a:endParaRPr lang="ko-KR" altLang="en-US" sz="2000" b="1" spc="-150">
              <a:solidFill>
                <a:schemeClr val="accent4">
                  <a:lumMod val="30000"/>
                </a:schemeClr>
              </a:solidFill>
              <a:latin typeface="나눔고딕"/>
              <a:ea typeface="나눔고딕"/>
            </a:endParaRPr>
          </a:p>
          <a:p>
            <a:pPr algn="ctr">
              <a:defRPr/>
            </a:pPr>
            <a:r>
              <a:rPr lang="ko-KR" altLang="en-US" sz="2000" b="1" spc="-150">
                <a:solidFill>
                  <a:schemeClr val="accent4">
                    <a:lumMod val="30000"/>
                  </a:schemeClr>
                </a:solidFill>
                <a:latin typeface="나눔고딕"/>
                <a:ea typeface="나눔고딕"/>
              </a:rPr>
              <a:t>라이센스란</a:t>
            </a:r>
            <a:r>
              <a:rPr lang="en-US" altLang="ko-KR" sz="2000" b="1" spc="-150">
                <a:solidFill>
                  <a:schemeClr val="accent4">
                    <a:lumMod val="30000"/>
                  </a:schemeClr>
                </a:solidFill>
                <a:latin typeface="나눔고딕"/>
                <a:ea typeface="나눔고딕"/>
              </a:rPr>
              <a:t>?</a:t>
            </a:r>
            <a:endParaRPr lang="en-US" altLang="ko-KR" sz="2000" b="1" spc="-150">
              <a:solidFill>
                <a:schemeClr val="accent4">
                  <a:lumMod val="30000"/>
                </a:schemeClr>
              </a:solidFill>
              <a:latin typeface="나눔고딕"/>
              <a:ea typeface="나눔고딕"/>
            </a:endParaRPr>
          </a:p>
        </p:txBody>
      </p:sp>
      <p:sp>
        <p:nvSpPr>
          <p:cNvPr id="62" name=""/>
          <p:cNvSpPr/>
          <p:nvPr/>
        </p:nvSpPr>
        <p:spPr>
          <a:xfrm>
            <a:off x="5332413" y="2936081"/>
            <a:ext cx="1022349" cy="355600"/>
          </a:xfrm>
          <a:prstGeom prst="rightArrow">
            <a:avLst>
              <a:gd name="adj1" fmla="val 50000"/>
              <a:gd name="adj2" fmla="val 50000"/>
            </a:avLst>
          </a:prstGeom>
          <a:solidFill>
            <a:srgbClr val="baff1a"/>
          </a:solidFill>
        </p:spPr>
        <p:style>
          <a:lnRef idx="2">
            <a:schemeClr val="accent1">
              <a:shade val="20000"/>
            </a:schemeClr>
          </a:lnRef>
          <a:fillRef idx="1">
            <a:schemeClr val="accent1"/>
          </a:fillRef>
          <a:effectRef idx="0">
            <a:schemeClr val="accent1"/>
          </a:effectRef>
          <a:fontRef idx="minor">
            <a:schemeClr val="lt1"/>
          </a:fontRef>
        </p:style>
        <p:txBody>
          <a:bodyPr vert="horz" wrap="square" lIns="91440" tIns="45720" rIns="91440" bIns="45720" anchor="ctr">
            <a:noAutofit/>
          </a:bodyPr>
          <a:p>
            <a:pPr algn="ctr">
              <a:defRPr/>
            </a:pPr>
            <a:r>
              <a:rPr lang="ko-KR" altLang="en-US"/>
              <a:t>화살표</a:t>
            </a:r>
            <a:endParaRPr lang="ko-KR" altLang="en-US"/>
          </a:p>
        </p:txBody>
      </p:sp>
      <p:sp>
        <p:nvSpPr>
          <p:cNvPr id="66" name=""/>
          <p:cNvSpPr txBox="1"/>
          <p:nvPr/>
        </p:nvSpPr>
        <p:spPr>
          <a:xfrm>
            <a:off x="6831012" y="2503487"/>
            <a:ext cx="4536018" cy="2552383"/>
          </a:xfrm>
          <a:prstGeom prst="rect">
            <a:avLst/>
          </a:prstGeom>
          <a:solidFill>
            <a:schemeClr val="bg1">
              <a:lumMod val="85000"/>
              <a:alpha val="91000"/>
            </a:schemeClr>
          </a:solidFill>
        </p:spPr>
        <p:txBody>
          <a:bodyPr vert="horz" wrap="square" lIns="91440" tIns="45720" rIns="91440" bIns="45720" anchor="t">
            <a:spAutoFit/>
          </a:bodyPr>
          <a:p>
            <a:pPr>
              <a:defRPr/>
            </a:pPr>
            <a:r>
              <a:rPr lang="ko-KR" altLang="en-US">
                <a:latin typeface="나눔고딕"/>
                <a:ea typeface="나눔고딕"/>
                <a:sym typeface="한컴 윤고딕 740"/>
              </a:rPr>
              <a:t>저작권자가 저작물의 자유이용 범위를 정하는 일종의 자유이용허가서</a:t>
            </a:r>
            <a:endParaRPr lang="ko-KR" altLang="en-US">
              <a:latin typeface="나눔고딕"/>
              <a:ea typeface="나눔고딕"/>
              <a:sym typeface="한컴 윤고딕 740"/>
            </a:endParaRPr>
          </a:p>
          <a:p>
            <a:pPr>
              <a:defRPr/>
            </a:pPr>
            <a:r>
              <a:rPr lang="ko-KR" altLang="en-US">
                <a:latin typeface="나눔고딕"/>
                <a:ea typeface="나눔고딕"/>
                <a:sym typeface="한컴 윤고딕 740"/>
              </a:rPr>
              <a:t>네가지 유형으로 분류</a:t>
            </a:r>
            <a:endParaRPr lang="ko-KR" altLang="en-US">
              <a:latin typeface="나눔고딕"/>
              <a:ea typeface="나눔고딕"/>
              <a:sym typeface="한컴 윤고딕 740"/>
            </a:endParaRPr>
          </a:p>
          <a:p>
            <a:pPr>
              <a:defRPr/>
            </a:pPr>
            <a:r>
              <a:rPr lang="en-US" altLang="ko-KR">
                <a:latin typeface="나눔고딕"/>
                <a:ea typeface="나눔고딕"/>
                <a:sym typeface="한컴 윤고딕 740"/>
              </a:rPr>
              <a:t>1.</a:t>
            </a:r>
            <a:r>
              <a:rPr lang="ko-KR" altLang="en-US">
                <a:latin typeface="나눔고딕"/>
                <a:ea typeface="나눔고딕"/>
                <a:sym typeface="한컴 윤고딕 740"/>
              </a:rPr>
              <a:t> 정보공유라이선스 2.0 허용</a:t>
            </a:r>
            <a:endParaRPr lang="ko-KR" altLang="en-US">
              <a:latin typeface="나눔고딕"/>
              <a:ea typeface="나눔고딕"/>
              <a:sym typeface="한컴 윤고딕 740"/>
            </a:endParaRPr>
          </a:p>
          <a:p>
            <a:pPr>
              <a:defRPr/>
            </a:pPr>
            <a:r>
              <a:rPr lang="en-US" altLang="ko-KR">
                <a:latin typeface="나눔고딕"/>
                <a:ea typeface="나눔고딕"/>
                <a:sym typeface="한컴 윤고딕 740"/>
              </a:rPr>
              <a:t>2.</a:t>
            </a:r>
            <a:r>
              <a:rPr lang="ko-KR" altLang="en-US">
                <a:latin typeface="나눔고딕"/>
                <a:ea typeface="나눔고딕"/>
                <a:sym typeface="한컴 윤고딕 740"/>
              </a:rPr>
              <a:t> 정보공유라이선스 2.0 영리금지</a:t>
            </a:r>
            <a:endParaRPr lang="ko-KR" altLang="en-US">
              <a:latin typeface="나눔고딕"/>
              <a:ea typeface="나눔고딕"/>
              <a:sym typeface="한컴 윤고딕 740"/>
            </a:endParaRPr>
          </a:p>
          <a:p>
            <a:pPr>
              <a:defRPr/>
            </a:pPr>
            <a:r>
              <a:rPr lang="en-US" altLang="ko-KR">
                <a:latin typeface="나눔고딕"/>
                <a:ea typeface="나눔고딕"/>
                <a:sym typeface="한컴 윤고딕 740"/>
              </a:rPr>
              <a:t>3.</a:t>
            </a:r>
            <a:r>
              <a:rPr lang="ko-KR" altLang="en-US">
                <a:latin typeface="나눔고딕"/>
                <a:ea typeface="나눔고딕"/>
                <a:sym typeface="한컴 윤고딕 740"/>
              </a:rPr>
              <a:t> 정보공유라이선스 2.0 개작금지</a:t>
            </a:r>
            <a:endParaRPr lang="ko-KR" altLang="en-US">
              <a:latin typeface="나눔고딕"/>
              <a:ea typeface="나눔고딕"/>
              <a:sym typeface="한컴 윤고딕 740"/>
            </a:endParaRPr>
          </a:p>
          <a:p>
            <a:pPr>
              <a:defRPr/>
            </a:pPr>
            <a:r>
              <a:rPr lang="en-US" altLang="ko-KR">
                <a:latin typeface="나눔고딕"/>
                <a:ea typeface="나눔고딕"/>
                <a:sym typeface="한컴 윤고딕 740"/>
              </a:rPr>
              <a:t>4.</a:t>
            </a:r>
            <a:r>
              <a:rPr lang="ko-KR" altLang="en-US">
                <a:latin typeface="나눔고딕"/>
                <a:ea typeface="나눔고딕"/>
                <a:sym typeface="한컴 윤고딕 740"/>
              </a:rPr>
              <a:t> 정보공유라이선스 2.0 영리금지</a:t>
            </a:r>
            <a:r>
              <a:rPr lang="en-US" altLang="ko-KR">
                <a:latin typeface="나눔고딕"/>
                <a:ea typeface="나눔고딕"/>
                <a:sym typeface="한컴 윤고딕 740"/>
              </a:rPr>
              <a:t>.</a:t>
            </a:r>
            <a:r>
              <a:rPr lang="ko-KR" altLang="en-US">
                <a:latin typeface="나눔고딕"/>
                <a:ea typeface="나눔고딕"/>
                <a:sym typeface="한컴 윤고딕 740"/>
              </a:rPr>
              <a:t>개작금지</a:t>
            </a:r>
            <a:endParaRPr lang="ko-KR" altLang="en-US">
              <a:latin typeface="나눔고딕"/>
              <a:ea typeface="나눔고딕"/>
              <a:sym typeface="한컴 윤고딕 740"/>
            </a:endParaRPr>
          </a:p>
          <a:p>
            <a:pPr>
              <a:defRPr/>
            </a:pPr>
            <a:r>
              <a:rPr lang="ko-KR" altLang="en-US">
                <a:latin typeface="나눔고딕"/>
                <a:ea typeface="나눔고딕"/>
                <a:sym typeface="한컴 윤고딕 740"/>
              </a:rPr>
              <a:t>이에 대한 내용은 </a:t>
            </a:r>
            <a:r>
              <a:rPr lang="en-US" altLang="en-US">
                <a:latin typeface="나눔고딕"/>
                <a:ea typeface="나눔고딕"/>
                <a:sym typeface="한컴 윤고딕 740"/>
                <a:hlinkClick r:id="rId2"/>
              </a:rPr>
              <a:t>http://freeuse.or.kr/</a:t>
            </a:r>
            <a:endParaRPr lang="en-US" altLang="en-US">
              <a:latin typeface="나눔고딕"/>
              <a:ea typeface="나눔고딕"/>
              <a:sym typeface="한컴 윤고딕 740"/>
            </a:endParaRPr>
          </a:p>
          <a:p>
            <a:pPr>
              <a:defRPr/>
            </a:pPr>
            <a:r>
              <a:rPr lang="en-US" altLang="en-US">
                <a:latin typeface="나눔고딕"/>
                <a:ea typeface="나눔고딕"/>
                <a:sym typeface="한컴 윤고딕 740"/>
                <a:hlinkClick r:id="rId3"/>
              </a:rPr>
              <a:t>htm/</a:t>
            </a:r>
            <a:r>
              <a:rPr lang="ko-KR" altLang="en-US">
                <a:latin typeface="나눔고딕"/>
                <a:ea typeface="나눔고딕"/>
                <a:sym typeface="한컴 윤고딕 740"/>
              </a:rPr>
              <a:t> 참조</a:t>
            </a:r>
            <a:endParaRPr lang="ko-KR" altLang="en-US">
              <a:latin typeface="나눔고딕"/>
              <a:ea typeface="나눔고딕"/>
              <a:sym typeface="한컴 윤고딕 740"/>
            </a:endParaRPr>
          </a:p>
        </p:txBody>
      </p:sp>
      <p:sp>
        <p:nvSpPr>
          <p:cNvPr id="68" name="TextBox 35"/>
          <p:cNvSpPr txBox="1"/>
          <p:nvPr/>
        </p:nvSpPr>
        <p:spPr>
          <a:xfrm>
            <a:off x="9270998" y="6281944"/>
            <a:ext cx="2132966" cy="821800"/>
          </a:xfrm>
          <a:prstGeom prst="rect">
            <a:avLst/>
          </a:prstGeom>
          <a:noFill/>
        </p:spPr>
        <p:txBody>
          <a:bodyPr wrap="square">
            <a:spAutoFit/>
          </a:bodyPr>
          <a:lstStyle/>
          <a:p>
            <a:pPr lvl="0">
              <a:defRPr/>
            </a:pPr>
            <a:r>
              <a:rPr lang="ko-KR" altLang="en-US" sz="1600">
                <a:latin typeface="나눔스퀘어 Bold"/>
                <a:ea typeface="나눔스퀘어 Bold"/>
              </a:rPr>
              <a:t>인권 데이터 만들기</a:t>
            </a:r>
            <a:endParaRPr lang="ko-KR" altLang="en-US" sz="1600">
              <a:latin typeface="나눔스퀘어 Bold"/>
              <a:ea typeface="나눔스퀘어 Bold"/>
            </a:endParaRPr>
          </a:p>
          <a:p>
            <a:pPr lvl="0">
              <a:defRPr/>
            </a:pPr>
            <a:endParaRPr lang="ko-KR" altLang="en-US" sz="1600">
              <a:latin typeface="나눔스퀘어 Bold"/>
              <a:ea typeface="나눔스퀘어 Bold"/>
            </a:endParaRPr>
          </a:p>
          <a:p>
            <a:pPr lvl="0">
              <a:defRPr/>
            </a:pPr>
            <a:endParaRPr lang="ko-KR" altLang="en-US" sz="1600">
              <a:latin typeface="나눔스퀘어 Bold"/>
              <a:ea typeface="나눔스퀘어 Bold"/>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cxnSp>
        <p:nvCxnSpPr>
          <p:cNvPr id="6" name="직선 연결선 5"/>
          <p:cNvCxnSpPr/>
          <p:nvPr/>
        </p:nvCxnSpPr>
        <p:spPr>
          <a:xfrm>
            <a:off x="734321" y="6233373"/>
            <a:ext cx="10682979" cy="0"/>
          </a:xfrm>
          <a:prstGeom prst="line">
            <a:avLst/>
          </a:prstGeom>
          <a:ln w="28575"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734321" y="619973"/>
            <a:ext cx="10682979" cy="0"/>
          </a:xfrm>
          <a:prstGeom prst="line">
            <a:avLst/>
          </a:prstGeom>
          <a:ln w="57150"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sp>
        <p:nvSpPr>
          <p:cNvPr id="33" name="TextBox 35"/>
          <p:cNvSpPr txBox="1"/>
          <p:nvPr/>
        </p:nvSpPr>
        <p:spPr>
          <a:xfrm>
            <a:off x="663574" y="215899"/>
            <a:ext cx="7263766" cy="334646"/>
          </a:xfrm>
          <a:prstGeom prst="rect">
            <a:avLst/>
          </a:prstGeom>
          <a:noFill/>
        </p:spPr>
        <p:txBody>
          <a:bodyPr wrap="square">
            <a:spAutoFit/>
          </a:bodyPr>
          <a:lstStyle/>
          <a:p>
            <a:pPr lvl="0">
              <a:defRPr/>
            </a:pPr>
            <a:r>
              <a:rPr lang="en-US" altLang="ko-KR" sz="1600">
                <a:latin typeface="나눔스퀘어 Bold"/>
                <a:ea typeface="나눔스퀘어 Bold"/>
              </a:rPr>
              <a:t>4.</a:t>
            </a:r>
            <a:r>
              <a:rPr lang="ko-KR" altLang="en-US" sz="1600">
                <a:latin typeface="나눔스퀘어 Bold"/>
                <a:ea typeface="나눔스퀘어 Bold"/>
              </a:rPr>
              <a:t> 인권 관련 데이터 사이트</a:t>
            </a:r>
            <a:endParaRPr lang="ko-KR" altLang="en-US" sz="1600">
              <a:latin typeface="나눔스퀘어 Bold"/>
              <a:ea typeface="나눔스퀘어 Bold"/>
            </a:endParaRPr>
          </a:p>
        </p:txBody>
      </p:sp>
      <p:sp>
        <p:nvSpPr>
          <p:cNvPr id="46" name=""/>
          <p:cNvSpPr txBox="1"/>
          <p:nvPr/>
        </p:nvSpPr>
        <p:spPr>
          <a:xfrm>
            <a:off x="5958205" y="3746500"/>
            <a:ext cx="276860" cy="366395"/>
          </a:xfrm>
          <a:prstGeom prst="rect">
            <a:avLst/>
          </a:prstGeom>
        </p:spPr>
        <p:txBody>
          <a:bodyPr wrap="none">
            <a:spAutoFit/>
          </a:bodyPr>
          <a:p>
            <a:pPr>
              <a:defRPr/>
            </a:pPr>
            <a:endParaRPr lang="ko-KR" altLang="en-US"/>
          </a:p>
        </p:txBody>
      </p:sp>
      <p:sp>
        <p:nvSpPr>
          <p:cNvPr id="47" name=""/>
          <p:cNvSpPr txBox="1"/>
          <p:nvPr/>
        </p:nvSpPr>
        <p:spPr>
          <a:xfrm>
            <a:off x="4387850" y="1130299"/>
            <a:ext cx="3403600" cy="267971"/>
          </a:xfrm>
          <a:prstGeom prst="rect">
            <a:avLst/>
          </a:prstGeom>
        </p:spPr>
        <p:txBody>
          <a:bodyPr wrap="square">
            <a:spAutoFit/>
          </a:bodyPr>
          <a:p>
            <a:pPr>
              <a:defRPr/>
            </a:pPr>
            <a:endParaRPr lang="ko-KR" altLang="en-US" sz="1200"/>
          </a:p>
        </p:txBody>
      </p:sp>
      <p:sp>
        <p:nvSpPr>
          <p:cNvPr id="68" name="TextBox 35"/>
          <p:cNvSpPr txBox="1"/>
          <p:nvPr/>
        </p:nvSpPr>
        <p:spPr>
          <a:xfrm>
            <a:off x="9270998" y="6281944"/>
            <a:ext cx="2132966" cy="821800"/>
          </a:xfrm>
          <a:prstGeom prst="rect">
            <a:avLst/>
          </a:prstGeom>
          <a:noFill/>
        </p:spPr>
        <p:txBody>
          <a:bodyPr wrap="square">
            <a:spAutoFit/>
          </a:bodyPr>
          <a:lstStyle/>
          <a:p>
            <a:pPr lvl="0">
              <a:defRPr/>
            </a:pPr>
            <a:r>
              <a:rPr lang="ko-KR" altLang="en-US" sz="1600">
                <a:latin typeface="나눔스퀘어 Bold"/>
                <a:ea typeface="나눔스퀘어 Bold"/>
              </a:rPr>
              <a:t>인권 데이터 만들기</a:t>
            </a:r>
            <a:endParaRPr lang="ko-KR" altLang="en-US" sz="1600">
              <a:latin typeface="나눔스퀘어 Bold"/>
              <a:ea typeface="나눔스퀘어 Bold"/>
            </a:endParaRPr>
          </a:p>
          <a:p>
            <a:pPr lvl="0">
              <a:defRPr/>
            </a:pPr>
            <a:endParaRPr lang="ko-KR" altLang="en-US" sz="1600">
              <a:latin typeface="나눔스퀘어 Bold"/>
              <a:ea typeface="나눔스퀘어 Bold"/>
            </a:endParaRPr>
          </a:p>
          <a:p>
            <a:pPr lvl="0">
              <a:defRPr/>
            </a:pPr>
            <a:endParaRPr lang="ko-KR" altLang="en-US" sz="1600">
              <a:latin typeface="나눔스퀘어 Bold"/>
              <a:ea typeface="나눔스퀘어 Bold"/>
            </a:endParaRPr>
          </a:p>
        </p:txBody>
      </p:sp>
      <p:sp>
        <p:nvSpPr>
          <p:cNvPr id="71" name=""/>
          <p:cNvSpPr txBox="1"/>
          <p:nvPr/>
        </p:nvSpPr>
        <p:spPr>
          <a:xfrm>
            <a:off x="750092" y="709371"/>
            <a:ext cx="10644190" cy="5213274"/>
          </a:xfrm>
          <a:prstGeom prst="rect">
            <a:avLst/>
          </a:prstGeom>
        </p:spPr>
        <p:style>
          <a:lnRef idx="2">
            <a:schemeClr val="accent3">
              <a:shade val="20000"/>
            </a:schemeClr>
          </a:lnRef>
          <a:fillRef idx="1">
            <a:schemeClr val="accent3"/>
          </a:fillRef>
          <a:effectRef idx="0">
            <a:schemeClr val="accent3"/>
          </a:effectRef>
          <a:fontRef idx="minor">
            <a:schemeClr val="lt1"/>
          </a:fontRef>
        </p:style>
        <p:txBody>
          <a:bodyPr wrap="square">
            <a:spAutoFit/>
          </a:bodyPr>
          <a:lstStyle/>
          <a:p>
            <a:pPr>
              <a:defRPr/>
            </a:pPr>
            <a:r>
              <a:rPr lang="en-US" altLang="ko-KR" sz="1600">
                <a:solidFill>
                  <a:schemeClr val="tx1"/>
                </a:solidFill>
                <a:latin typeface="나눔고딕"/>
                <a:ea typeface="나눔고딕"/>
              </a:rPr>
              <a:t>UN</a:t>
            </a:r>
            <a:r>
              <a:rPr lang="ko-KR" altLang="en-US" sz="1600">
                <a:solidFill>
                  <a:schemeClr val="tx1"/>
                </a:solidFill>
                <a:latin typeface="나눔고딕"/>
                <a:ea typeface="나눔고딕"/>
              </a:rPr>
              <a:t>인권최고대표사무소 </a:t>
            </a:r>
            <a:r>
              <a:rPr lang="en-US" altLang="en-US" sz="1600">
                <a:solidFill>
                  <a:schemeClr val="tx1"/>
                </a:solidFill>
                <a:latin typeface="나눔고딕"/>
                <a:ea typeface="나눔고딕"/>
                <a:hlinkClick r:id="rId2"/>
              </a:rPr>
              <a:t>https://www.ohchr.org/EN/pages/home.aspx</a:t>
            </a:r>
            <a:endParaRPr lang="en-US" altLang="en-US" sz="1600">
              <a:solidFill>
                <a:schemeClr val="tx1"/>
              </a:solidFill>
              <a:latin typeface="나눔고딕"/>
              <a:ea typeface="나눔고딕"/>
            </a:endParaRPr>
          </a:p>
          <a:p>
            <a:pPr>
              <a:defRPr/>
            </a:pPr>
            <a:r>
              <a:rPr lang="en-US" altLang="ko-KR" sz="1600">
                <a:solidFill>
                  <a:schemeClr val="tx1"/>
                </a:solidFill>
                <a:latin typeface="나눔고딕"/>
                <a:ea typeface="나눔고딕"/>
              </a:rPr>
              <a:t>OHCHR(</a:t>
            </a:r>
            <a:r>
              <a:rPr lang="ko-KR" altLang="en-US" sz="1600">
                <a:solidFill>
                  <a:schemeClr val="tx1"/>
                </a:solidFill>
                <a:latin typeface="나눔고딕"/>
                <a:ea typeface="나눔고딕"/>
              </a:rPr>
              <a:t>유엔인권최고대표사무소</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홈페이지</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a:t>
            </a:r>
            <a:r>
              <a:rPr lang="en-US" altLang="ko-KR" sz="1600">
                <a:solidFill>
                  <a:schemeClr val="tx1"/>
                </a:solidFill>
                <a:latin typeface="나눔고딕"/>
                <a:ea typeface="나눔고딕"/>
              </a:rPr>
              <a:t>&lt;PUBLICATIONS AND RESOURCES&gt;</a:t>
            </a:r>
            <a:r>
              <a:rPr lang="ko-KR" altLang="en-US" sz="1600">
                <a:solidFill>
                  <a:schemeClr val="tx1"/>
                </a:solidFill>
                <a:latin typeface="나눔고딕"/>
                <a:ea typeface="나눔고딕"/>
              </a:rPr>
              <a:t>의 </a:t>
            </a:r>
            <a:r>
              <a:rPr lang="en-US" altLang="ko-KR" sz="1600">
                <a:solidFill>
                  <a:schemeClr val="tx1"/>
                </a:solidFill>
                <a:latin typeface="나눔고딕"/>
                <a:ea typeface="나눔고딕"/>
              </a:rPr>
              <a:t>DATABASE</a:t>
            </a:r>
            <a:r>
              <a:rPr lang="ko-KR" altLang="en-US" sz="1600">
                <a:solidFill>
                  <a:schemeClr val="tx1"/>
                </a:solidFill>
                <a:latin typeface="나눔고딕"/>
                <a:ea typeface="나눔고딕"/>
              </a:rPr>
              <a:t>에 들어가면 다양한 </a:t>
            </a:r>
            <a:r>
              <a:rPr lang="en-US" altLang="ko-KR" sz="1600">
                <a:solidFill>
                  <a:schemeClr val="tx1"/>
                </a:solidFill>
                <a:latin typeface="나눔고딕"/>
                <a:ea typeface="나눔고딕"/>
              </a:rPr>
              <a:t>OHCHR</a:t>
            </a:r>
            <a:r>
              <a:rPr lang="ko-KR" altLang="en-US" sz="1600">
                <a:solidFill>
                  <a:schemeClr val="tx1"/>
                </a:solidFill>
                <a:latin typeface="나눔고딕"/>
                <a:ea typeface="나눔고딕"/>
              </a:rPr>
              <a:t>의 데이터를 확인 할수 있으며</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a:t>
            </a:r>
            <a:r>
              <a:rPr lang="en-US" altLang="ko-KR" sz="1600">
                <a:solidFill>
                  <a:schemeClr val="tx1"/>
                </a:solidFill>
                <a:latin typeface="나눔고딕"/>
                <a:ea typeface="나눔고딕"/>
              </a:rPr>
              <a:t>&lt;HUMAN RIGHTS BY COUNTRY&gt;</a:t>
            </a:r>
            <a:r>
              <a:rPr lang="ko-KR" altLang="en-US" sz="1600">
                <a:solidFill>
                  <a:schemeClr val="tx1"/>
                </a:solidFill>
                <a:latin typeface="나눔고딕"/>
                <a:ea typeface="나눔고딕"/>
              </a:rPr>
              <a:t>에서 국가별 유엔 권고 데이터도 확인 할수 있음</a:t>
            </a:r>
            <a:endParaRPr lang="ko-KR" altLang="en-US" sz="1600">
              <a:solidFill>
                <a:schemeClr val="tx1"/>
              </a:solidFill>
              <a:latin typeface="나눔고딕"/>
              <a:ea typeface="나눔고딕"/>
            </a:endParaRPr>
          </a:p>
          <a:p>
            <a:pPr>
              <a:defRPr/>
            </a:pPr>
            <a:r>
              <a:rPr lang="ko-KR" altLang="en-US" sz="1600">
                <a:solidFill>
                  <a:schemeClr val="tx1"/>
                </a:solidFill>
                <a:latin typeface="나눔고딕"/>
                <a:ea typeface="나눔고딕"/>
              </a:rPr>
              <a:t>국가인권위원회 정책 정보 게시판 </a:t>
            </a:r>
            <a:r>
              <a:rPr lang="en-US" altLang="en-US" sz="1600">
                <a:solidFill>
                  <a:schemeClr val="tx1"/>
                </a:solidFill>
                <a:latin typeface="나눔고딕"/>
                <a:ea typeface="나눔고딕"/>
                <a:hlinkClick r:id="rId3"/>
              </a:rPr>
              <a:t>http://humanrights.go.kr</a:t>
            </a:r>
            <a:endParaRPr lang="en-US" altLang="en-US" sz="1600">
              <a:solidFill>
                <a:schemeClr val="tx1"/>
              </a:solidFill>
              <a:latin typeface="나눔고딕"/>
              <a:ea typeface="나눔고딕"/>
            </a:endParaRPr>
          </a:p>
          <a:p>
            <a:pPr>
              <a:defRPr/>
            </a:pPr>
            <a:r>
              <a:rPr lang="ko-KR" altLang="en-US" sz="1600">
                <a:solidFill>
                  <a:schemeClr val="tx1"/>
                </a:solidFill>
                <a:latin typeface="나눔고딕"/>
                <a:ea typeface="나눔고딕"/>
              </a:rPr>
              <a:t>국가인권위원회 홈페이지의 정책 정보에서는 결정례집</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년간 상담사례집을 볼 수 있음</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인권통계자료는 인권위 진정사건에 대한 행정 처리 현황임</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a:t>
            </a:r>
            <a:r>
              <a:rPr lang="en-US" altLang="ko-KR" sz="1600">
                <a:solidFill>
                  <a:schemeClr val="tx1"/>
                </a:solidFill>
                <a:latin typeface="나눔고딕"/>
                <a:ea typeface="나눔고딕"/>
              </a:rPr>
              <a:t>&lt;</a:t>
            </a:r>
            <a:r>
              <a:rPr lang="ko-KR" altLang="en-US" sz="1600">
                <a:solidFill>
                  <a:schemeClr val="tx1"/>
                </a:solidFill>
                <a:latin typeface="나눔고딕"/>
                <a:ea typeface="나눔고딕"/>
              </a:rPr>
              <a:t>인권정보정책</a:t>
            </a:r>
            <a:r>
              <a:rPr lang="en-US" altLang="ko-KR" sz="1600">
                <a:solidFill>
                  <a:schemeClr val="tx1"/>
                </a:solidFill>
                <a:latin typeface="나눔고딕"/>
                <a:ea typeface="나눔고딕"/>
              </a:rPr>
              <a:t>&gt;→&lt;</a:t>
            </a:r>
            <a:r>
              <a:rPr lang="ko-KR" altLang="en-US" sz="1600">
                <a:solidFill>
                  <a:schemeClr val="tx1"/>
                </a:solidFill>
                <a:latin typeface="나눔고딕"/>
                <a:ea typeface="나눔고딕"/>
              </a:rPr>
              <a:t>인권정책자료</a:t>
            </a:r>
            <a:r>
              <a:rPr lang="en-US" altLang="ko-KR" sz="1600">
                <a:solidFill>
                  <a:schemeClr val="tx1"/>
                </a:solidFill>
                <a:latin typeface="나눔고딕"/>
                <a:ea typeface="나눔고딕"/>
              </a:rPr>
              <a:t>&gt;</a:t>
            </a:r>
            <a:r>
              <a:rPr lang="ko-KR" altLang="en-US" sz="1600">
                <a:solidFill>
                  <a:schemeClr val="tx1"/>
                </a:solidFill>
                <a:latin typeface="나눔고딕"/>
                <a:ea typeface="나눔고딕"/>
              </a:rPr>
              <a:t>에서 인권위 실태조사 및 연구용역 보고서를 볼 수 있음</a:t>
            </a:r>
            <a:r>
              <a:rPr lang="en-US" altLang="ko-KR" sz="1600">
                <a:solidFill>
                  <a:schemeClr val="tx1"/>
                </a:solidFill>
                <a:latin typeface="나눔고딕"/>
                <a:ea typeface="나눔고딕"/>
              </a:rPr>
              <a:t>.</a:t>
            </a:r>
            <a:endParaRPr lang="en-US" altLang="ko-KR" sz="1600">
              <a:solidFill>
                <a:schemeClr val="tx1"/>
              </a:solidFill>
              <a:latin typeface="나눔고딕"/>
              <a:ea typeface="나눔고딕"/>
            </a:endParaRPr>
          </a:p>
          <a:p>
            <a:pPr>
              <a:defRPr/>
            </a:pPr>
            <a:r>
              <a:rPr lang="ko-KR" altLang="en-US" sz="1600">
                <a:solidFill>
                  <a:schemeClr val="tx1"/>
                </a:solidFill>
                <a:latin typeface="나눔고딕"/>
                <a:ea typeface="나눔고딕"/>
              </a:rPr>
              <a:t>한국사회과학자료원 </a:t>
            </a:r>
            <a:r>
              <a:rPr lang="en-US" altLang="en-US" sz="1600">
                <a:solidFill>
                  <a:schemeClr val="tx1"/>
                </a:solidFill>
                <a:latin typeface="나눔고딕"/>
                <a:ea typeface="나눔고딕"/>
                <a:hlinkClick r:id="rId4"/>
              </a:rPr>
              <a:t>https://kossda.snu.ac.kr</a:t>
            </a:r>
            <a:endParaRPr lang="en-US" altLang="en-US" sz="1600">
              <a:solidFill>
                <a:schemeClr val="tx1"/>
              </a:solidFill>
              <a:latin typeface="나눔고딕"/>
              <a:ea typeface="나눔고딕"/>
            </a:endParaRPr>
          </a:p>
          <a:p>
            <a:pPr>
              <a:defRPr/>
            </a:pPr>
            <a:r>
              <a:rPr lang="ko-KR" altLang="en-US" sz="1600">
                <a:solidFill>
                  <a:schemeClr val="tx1"/>
                </a:solidFill>
                <a:latin typeface="나눔고딕"/>
                <a:ea typeface="나눔고딕"/>
              </a:rPr>
              <a:t>노동</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이주 등 사회권 관련 연구 자료 및 이에 대한 조사자료 및 질적자료</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주요 조사자료에 대한 온라인 통계분석을 서비스</a:t>
            </a:r>
            <a:endParaRPr lang="ko-KR" altLang="en-US" sz="1600">
              <a:solidFill>
                <a:schemeClr val="tx1"/>
              </a:solidFill>
              <a:latin typeface="나눔고딕"/>
              <a:ea typeface="나눔고딕"/>
            </a:endParaRPr>
          </a:p>
          <a:p>
            <a:pPr>
              <a:defRPr/>
            </a:pPr>
            <a:r>
              <a:rPr lang="ko-KR" altLang="en-US" sz="1600">
                <a:solidFill>
                  <a:schemeClr val="tx1"/>
                </a:solidFill>
                <a:latin typeface="나눔고딕"/>
                <a:ea typeface="나눔고딕"/>
              </a:rPr>
              <a:t>한국보건사회연구원 </a:t>
            </a:r>
            <a:r>
              <a:rPr lang="en-US" altLang="en-US" sz="1600">
                <a:solidFill>
                  <a:schemeClr val="tx1"/>
                </a:solidFill>
                <a:latin typeface="나눔고딕"/>
                <a:ea typeface="나눔고딕"/>
                <a:hlinkClick r:id="rId5"/>
              </a:rPr>
              <a:t>https://www.kihasa.re.kr</a:t>
            </a:r>
            <a:endParaRPr lang="en-US" altLang="en-US" sz="1600">
              <a:solidFill>
                <a:schemeClr val="tx1"/>
              </a:solidFill>
              <a:latin typeface="나눔고딕"/>
              <a:ea typeface="나눔고딕"/>
            </a:endParaRPr>
          </a:p>
          <a:p>
            <a:pPr>
              <a:defRPr/>
            </a:pPr>
            <a:r>
              <a:rPr lang="ko-KR" altLang="en-US" sz="1600">
                <a:solidFill>
                  <a:schemeClr val="tx1"/>
                </a:solidFill>
                <a:latin typeface="나눔고딕"/>
                <a:ea typeface="나눔고딕"/>
              </a:rPr>
              <a:t>보건</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복지 관련 발간자료 아카이브</a:t>
            </a:r>
            <a:r>
              <a:rPr lang="en-US" altLang="ko-KR" sz="1600">
                <a:solidFill>
                  <a:schemeClr val="tx1"/>
                </a:solidFill>
                <a:latin typeface="나눔고딕"/>
                <a:ea typeface="나눔고딕"/>
              </a:rPr>
              <a:t>(</a:t>
            </a:r>
            <a:r>
              <a:rPr lang="en-US" altLang="ko-KR" sz="1600">
                <a:solidFill>
                  <a:schemeClr val="tx1"/>
                </a:solidFill>
                <a:latin typeface="나눔고딕"/>
                <a:ea typeface="나눔고딕"/>
                <a:hlinkClick r:id="rId6"/>
              </a:rPr>
              <a:t>http://repository.kihasa.re.kr)</a:t>
            </a:r>
            <a:r>
              <a:rPr lang="ko-KR" altLang="en-US" sz="1600">
                <a:solidFill>
                  <a:schemeClr val="tx1"/>
                </a:solidFill>
                <a:latin typeface="나눔고딕"/>
                <a:ea typeface="나눔고딕"/>
              </a:rPr>
              <a:t> 보건복지데이터포털</a:t>
            </a:r>
            <a:r>
              <a:rPr lang="en-US" altLang="ko-KR" sz="1600">
                <a:solidFill>
                  <a:schemeClr val="tx1"/>
                </a:solidFill>
                <a:latin typeface="나눔고딕"/>
                <a:ea typeface="나눔고딕"/>
              </a:rPr>
              <a:t>(</a:t>
            </a:r>
            <a:r>
              <a:rPr lang="en-US" altLang="en-US" sz="1600">
                <a:solidFill>
                  <a:schemeClr val="tx1"/>
                </a:solidFill>
                <a:latin typeface="나눔고딕"/>
                <a:ea typeface="나눔고딕"/>
                <a:hlinkClick r:id="rId7"/>
              </a:rPr>
              <a:t>https://data.kihasa.re.kr</a:t>
            </a:r>
            <a:r>
              <a:rPr lang="en-US" altLang="ko-KR" sz="1600">
                <a:solidFill>
                  <a:schemeClr val="tx1"/>
                </a:solidFill>
                <a:latin typeface="나눔고딕"/>
                <a:ea typeface="나눔고딕"/>
                <a:hlinkClick r:id="rId7"/>
              </a:rPr>
              <a:t>)</a:t>
            </a:r>
            <a:r>
              <a:rPr lang="ko-KR" altLang="en-US" sz="1600">
                <a:solidFill>
                  <a:schemeClr val="tx1"/>
                </a:solidFill>
                <a:latin typeface="나눔고딕"/>
                <a:ea typeface="나눔고딕"/>
              </a:rPr>
              <a:t>을 서비스</a:t>
            </a:r>
            <a:endParaRPr lang="ko-KR" altLang="en-US" sz="1600">
              <a:solidFill>
                <a:schemeClr val="tx1"/>
              </a:solidFill>
              <a:latin typeface="나눔고딕"/>
              <a:ea typeface="나눔고딕"/>
            </a:endParaRPr>
          </a:p>
          <a:p>
            <a:pPr>
              <a:defRPr/>
            </a:pPr>
            <a:r>
              <a:rPr lang="ko-KR" altLang="en-US" sz="1600">
                <a:solidFill>
                  <a:schemeClr val="tx1"/>
                </a:solidFill>
                <a:latin typeface="나눔고딕"/>
                <a:ea typeface="나눔고딕"/>
              </a:rPr>
              <a:t>한국청소년정책연구원 </a:t>
            </a:r>
            <a:r>
              <a:rPr lang="en-US" altLang="en-US" sz="1600">
                <a:solidFill>
                  <a:schemeClr val="tx1"/>
                </a:solidFill>
                <a:latin typeface="나눔고딕"/>
                <a:ea typeface="나눔고딕"/>
                <a:hlinkClick r:id="rId8"/>
              </a:rPr>
              <a:t>www.nypi.re.kr</a:t>
            </a:r>
            <a:endParaRPr lang="en-US" altLang="en-US" sz="1600">
              <a:solidFill>
                <a:schemeClr val="tx1"/>
              </a:solidFill>
              <a:latin typeface="나눔고딕"/>
              <a:ea typeface="나눔고딕"/>
            </a:endParaRPr>
          </a:p>
          <a:p>
            <a:pPr>
              <a:defRPr/>
            </a:pPr>
            <a:r>
              <a:rPr lang="ko-KR" altLang="en-US" sz="1600">
                <a:solidFill>
                  <a:schemeClr val="tx1"/>
                </a:solidFill>
                <a:latin typeface="나눔고딕"/>
                <a:ea typeface="나눔고딕"/>
              </a:rPr>
              <a:t>아동</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청소년 관련 정책</a:t>
            </a:r>
            <a:r>
              <a:rPr lang="en-US" altLang="ko-KR" sz="1600">
                <a:solidFill>
                  <a:schemeClr val="tx1"/>
                </a:solidFill>
                <a:latin typeface="나눔고딕"/>
                <a:ea typeface="나눔고딕"/>
              </a:rPr>
              <a:t>DB, </a:t>
            </a:r>
            <a:r>
              <a:rPr lang="ko-KR" altLang="en-US" sz="1600">
                <a:solidFill>
                  <a:schemeClr val="tx1"/>
                </a:solidFill>
                <a:latin typeface="나눔고딕"/>
                <a:ea typeface="나눔고딕"/>
              </a:rPr>
              <a:t>아동 청소년 관련 조사 데이터 제공</a:t>
            </a:r>
            <a:endParaRPr lang="ko-KR" altLang="en-US" sz="1600">
              <a:solidFill>
                <a:schemeClr val="tx1"/>
              </a:solidFill>
              <a:latin typeface="나눔고딕"/>
              <a:ea typeface="나눔고딕"/>
            </a:endParaRPr>
          </a:p>
          <a:p>
            <a:pPr>
              <a:defRPr/>
            </a:pPr>
            <a:r>
              <a:rPr lang="ko-KR" altLang="en-US" sz="1600">
                <a:solidFill>
                  <a:schemeClr val="tx1"/>
                </a:solidFill>
                <a:latin typeface="나눔고딕"/>
                <a:ea typeface="나눔고딕"/>
              </a:rPr>
              <a:t>한국학술지인용색인 </a:t>
            </a:r>
            <a:r>
              <a:rPr lang="en-US" altLang="en-US" sz="1600">
                <a:solidFill>
                  <a:schemeClr val="tx1"/>
                </a:solidFill>
                <a:latin typeface="나눔고딕"/>
                <a:ea typeface="나눔고딕"/>
                <a:hlinkClick r:id="rId9"/>
              </a:rPr>
              <a:t>www.kci.go.kr/</a:t>
            </a:r>
            <a:endParaRPr lang="en-US" altLang="en-US" sz="1600">
              <a:solidFill>
                <a:schemeClr val="tx1"/>
              </a:solidFill>
              <a:latin typeface="나눔고딕"/>
              <a:ea typeface="나눔고딕"/>
            </a:endParaRPr>
          </a:p>
          <a:p>
            <a:pPr>
              <a:defRPr/>
            </a:pPr>
            <a:r>
              <a:rPr lang="en-US" altLang="ko-KR" sz="1600">
                <a:solidFill>
                  <a:schemeClr val="tx1"/>
                </a:solidFill>
                <a:latin typeface="나눔고딕"/>
                <a:ea typeface="나눔고딕"/>
              </a:rPr>
              <a:t>KCI</a:t>
            </a:r>
            <a:r>
              <a:rPr lang="ko-KR" altLang="en-US" sz="1600">
                <a:solidFill>
                  <a:schemeClr val="tx1"/>
                </a:solidFill>
                <a:latin typeface="나눔고딕"/>
                <a:ea typeface="나눔고딕"/>
              </a:rPr>
              <a:t>에 등재된 논문에 대한 무료 서비스 및 연구 동향 분석 서비스 제공</a:t>
            </a:r>
            <a:endParaRPr lang="ko-KR" altLang="en-US" sz="1600">
              <a:solidFill>
                <a:schemeClr val="tx1"/>
              </a:solidFill>
              <a:latin typeface="나눔고딕"/>
              <a:ea typeface="나눔고딕"/>
            </a:endParaRPr>
          </a:p>
          <a:p>
            <a:pPr>
              <a:defRPr/>
            </a:pPr>
            <a:r>
              <a:rPr lang="ko-KR" altLang="en-US" sz="1600">
                <a:solidFill>
                  <a:schemeClr val="tx1"/>
                </a:solidFill>
                <a:latin typeface="나눔고딕"/>
                <a:ea typeface="나눔고딕"/>
              </a:rPr>
              <a:t>빅카인즈 </a:t>
            </a:r>
            <a:r>
              <a:rPr lang="en-US" altLang="en-US" sz="1600">
                <a:solidFill>
                  <a:schemeClr val="tx1"/>
                </a:solidFill>
                <a:latin typeface="나눔고딕"/>
                <a:ea typeface="나눔고딕"/>
                <a:hlinkClick r:id="rId10"/>
              </a:rPr>
              <a:t>https://www.kinds.or.kr</a:t>
            </a:r>
            <a:endParaRPr lang="en-US" altLang="en-US" sz="1600">
              <a:solidFill>
                <a:schemeClr val="tx1"/>
              </a:solidFill>
              <a:latin typeface="나눔고딕"/>
              <a:ea typeface="나눔고딕"/>
            </a:endParaRPr>
          </a:p>
          <a:p>
            <a:pPr>
              <a:defRPr/>
            </a:pPr>
            <a:r>
              <a:rPr lang="ko-KR" altLang="en-US" sz="1600">
                <a:solidFill>
                  <a:schemeClr val="tx1"/>
                </a:solidFill>
                <a:latin typeface="나눔고딕"/>
                <a:ea typeface="나눔고딕"/>
              </a:rPr>
              <a:t>중앙지</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경제지</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지역지에 대한 검색 정보 및 뉴스 분석 등의 서비스를 제공</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a:t>
            </a:r>
            <a:endParaRPr lang="ko-KR" altLang="en-US" sz="1600">
              <a:solidFill>
                <a:schemeClr val="tx1"/>
              </a:solidFill>
              <a:latin typeface="나눔고딕"/>
              <a:ea typeface="나눔고딕"/>
            </a:endParaRPr>
          </a:p>
          <a:p>
            <a:pPr>
              <a:defRPr/>
            </a:pPr>
            <a:r>
              <a:rPr lang="ko-KR" altLang="en-US" sz="1600">
                <a:solidFill>
                  <a:schemeClr val="tx1"/>
                </a:solidFill>
                <a:latin typeface="나눔고딕"/>
                <a:ea typeface="나눔고딕"/>
              </a:rPr>
              <a:t>정보인권 </a:t>
            </a:r>
            <a:r>
              <a:rPr lang="en-US" altLang="en-US" sz="1600">
                <a:solidFill>
                  <a:schemeClr val="tx1"/>
                </a:solidFill>
                <a:latin typeface="나눔고딕"/>
                <a:ea typeface="나눔고딕"/>
                <a:hlinkClick r:id="rId11"/>
              </a:rPr>
              <a:t>https://act.jinbo.net/wp/</a:t>
            </a:r>
            <a:endParaRPr lang="en-US" altLang="en-US" sz="1600">
              <a:solidFill>
                <a:schemeClr val="tx1"/>
              </a:solidFill>
              <a:latin typeface="나눔고딕"/>
              <a:ea typeface="나눔고딕"/>
            </a:endParaRPr>
          </a:p>
          <a:p>
            <a:pPr>
              <a:defRPr/>
            </a:pPr>
            <a:r>
              <a:rPr lang="ko-KR" altLang="en-US" sz="1600">
                <a:solidFill>
                  <a:schemeClr val="tx1"/>
                </a:solidFill>
                <a:latin typeface="나눔고딕"/>
                <a:ea typeface="나눔고딕"/>
              </a:rPr>
              <a:t>진보네트워크센터에서 제공하는 정보인권 데이터</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표현의 자유</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프라이버시</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정보문화향유권</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망중립성</a:t>
            </a:r>
            <a:r>
              <a:rPr lang="en-US" altLang="ko-KR" sz="1600">
                <a:solidFill>
                  <a:schemeClr val="tx1"/>
                </a:solidFill>
                <a:latin typeface="나눔고딕"/>
                <a:ea typeface="나눔고딕"/>
              </a:rPr>
              <a:t>,</a:t>
            </a:r>
            <a:r>
              <a:rPr lang="ko-KR" altLang="en-US" sz="1600">
                <a:solidFill>
                  <a:schemeClr val="tx1"/>
                </a:solidFill>
                <a:latin typeface="나눔고딕"/>
                <a:ea typeface="나눔고딕"/>
              </a:rPr>
              <a:t> 인터넷거버넌스 관련 활동에 대한 타임라인 및 자료 제공</a:t>
            </a:r>
            <a:endParaRPr lang="ko-KR" altLang="en-US" sz="1600">
              <a:solidFill>
                <a:schemeClr val="tx1"/>
              </a:solidFill>
              <a:latin typeface="나눔고딕"/>
              <a:ea typeface="나눔고딕"/>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cxnSp>
        <p:nvCxnSpPr>
          <p:cNvPr id="6" name="직선 연결선 5"/>
          <p:cNvCxnSpPr/>
          <p:nvPr/>
        </p:nvCxnSpPr>
        <p:spPr>
          <a:xfrm>
            <a:off x="734321" y="6233373"/>
            <a:ext cx="10682979" cy="0"/>
          </a:xfrm>
          <a:prstGeom prst="line">
            <a:avLst/>
          </a:prstGeom>
          <a:ln w="28575"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734321" y="619973"/>
            <a:ext cx="10682979" cy="0"/>
          </a:xfrm>
          <a:prstGeom prst="line">
            <a:avLst/>
          </a:prstGeom>
          <a:ln w="57150" cap="rnd" cmpd="sng">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sp>
        <p:nvSpPr>
          <p:cNvPr id="33" name="TextBox 35"/>
          <p:cNvSpPr txBox="1"/>
          <p:nvPr/>
        </p:nvSpPr>
        <p:spPr>
          <a:xfrm>
            <a:off x="663574" y="215899"/>
            <a:ext cx="7263766" cy="334646"/>
          </a:xfrm>
          <a:prstGeom prst="rect">
            <a:avLst/>
          </a:prstGeom>
          <a:noFill/>
        </p:spPr>
        <p:txBody>
          <a:bodyPr wrap="square">
            <a:spAutoFit/>
          </a:bodyPr>
          <a:lstStyle/>
          <a:p>
            <a:pPr lvl="0">
              <a:defRPr/>
            </a:pPr>
            <a:r>
              <a:rPr lang="en-US" altLang="ko-KR" sz="1600">
                <a:latin typeface="나눔스퀘어 Bold"/>
                <a:ea typeface="나눔스퀘어 Bold"/>
              </a:rPr>
              <a:t>4.</a:t>
            </a:r>
            <a:r>
              <a:rPr lang="ko-KR" altLang="en-US" sz="1600">
                <a:latin typeface="나눔스퀘어 Bold"/>
                <a:ea typeface="나눔스퀘어 Bold"/>
              </a:rPr>
              <a:t> 노동</a:t>
            </a:r>
            <a:r>
              <a:rPr lang="en-US" altLang="ko-KR" sz="1600">
                <a:latin typeface="나눔스퀘어 Bold"/>
                <a:ea typeface="나눔스퀘어 Bold"/>
              </a:rPr>
              <a:t>,</a:t>
            </a:r>
            <a:r>
              <a:rPr lang="ko-KR" altLang="en-US" sz="1600">
                <a:latin typeface="나눔스퀘어 Bold"/>
                <a:ea typeface="나눔스퀘어 Bold"/>
              </a:rPr>
              <a:t> 시민사회</a:t>
            </a:r>
            <a:r>
              <a:rPr lang="en-US" altLang="ko-KR" sz="1600">
                <a:latin typeface="나눔스퀘어 Bold"/>
                <a:ea typeface="나눔스퀘어 Bold"/>
              </a:rPr>
              <a:t>,</a:t>
            </a:r>
            <a:r>
              <a:rPr lang="ko-KR" altLang="en-US" sz="1600">
                <a:latin typeface="나눔스퀘어 Bold"/>
                <a:ea typeface="나눔스퀘어 Bold"/>
              </a:rPr>
              <a:t> 인권</a:t>
            </a:r>
            <a:r>
              <a:rPr lang="en-US" altLang="ko-KR" sz="1600">
                <a:latin typeface="나눔스퀘어 Bold"/>
                <a:ea typeface="나눔스퀘어 Bold"/>
              </a:rPr>
              <a:t>,</a:t>
            </a:r>
            <a:r>
              <a:rPr lang="ko-KR" altLang="en-US" sz="1600">
                <a:latin typeface="나눔스퀘어 Bold"/>
                <a:ea typeface="나눔스퀘어 Bold"/>
              </a:rPr>
              <a:t> 환경 운동 관련 아카이브</a:t>
            </a:r>
            <a:endParaRPr lang="ko-KR" altLang="en-US" sz="1600">
              <a:latin typeface="나눔스퀘어 Bold"/>
              <a:ea typeface="나눔스퀘어 Bold"/>
            </a:endParaRPr>
          </a:p>
        </p:txBody>
      </p:sp>
      <p:sp>
        <p:nvSpPr>
          <p:cNvPr id="46" name=""/>
          <p:cNvSpPr txBox="1"/>
          <p:nvPr/>
        </p:nvSpPr>
        <p:spPr>
          <a:xfrm>
            <a:off x="5958205" y="3746500"/>
            <a:ext cx="276860" cy="366395"/>
          </a:xfrm>
          <a:prstGeom prst="rect">
            <a:avLst/>
          </a:prstGeom>
        </p:spPr>
        <p:txBody>
          <a:bodyPr wrap="none">
            <a:spAutoFit/>
          </a:bodyPr>
          <a:p>
            <a:pPr>
              <a:defRPr/>
            </a:pPr>
            <a:endParaRPr lang="ko-KR" altLang="en-US"/>
          </a:p>
        </p:txBody>
      </p:sp>
      <p:sp>
        <p:nvSpPr>
          <p:cNvPr id="47" name=""/>
          <p:cNvSpPr txBox="1"/>
          <p:nvPr/>
        </p:nvSpPr>
        <p:spPr>
          <a:xfrm>
            <a:off x="4387850" y="1130299"/>
            <a:ext cx="3403600" cy="267971"/>
          </a:xfrm>
          <a:prstGeom prst="rect">
            <a:avLst/>
          </a:prstGeom>
        </p:spPr>
        <p:txBody>
          <a:bodyPr wrap="square">
            <a:spAutoFit/>
          </a:bodyPr>
          <a:p>
            <a:pPr>
              <a:defRPr/>
            </a:pPr>
            <a:endParaRPr lang="ko-KR" altLang="en-US" sz="1200"/>
          </a:p>
        </p:txBody>
      </p:sp>
      <p:sp>
        <p:nvSpPr>
          <p:cNvPr id="68" name="TextBox 35"/>
          <p:cNvSpPr txBox="1"/>
          <p:nvPr/>
        </p:nvSpPr>
        <p:spPr>
          <a:xfrm>
            <a:off x="9270998" y="6281944"/>
            <a:ext cx="2132966" cy="821800"/>
          </a:xfrm>
          <a:prstGeom prst="rect">
            <a:avLst/>
          </a:prstGeom>
          <a:noFill/>
        </p:spPr>
        <p:txBody>
          <a:bodyPr wrap="square">
            <a:spAutoFit/>
          </a:bodyPr>
          <a:lstStyle/>
          <a:p>
            <a:pPr lvl="0">
              <a:defRPr/>
            </a:pPr>
            <a:r>
              <a:rPr lang="ko-KR" altLang="en-US" sz="1600">
                <a:latin typeface="나눔스퀘어 Bold"/>
                <a:ea typeface="나눔스퀘어 Bold"/>
              </a:rPr>
              <a:t>인권 데이터 만들기</a:t>
            </a:r>
            <a:endParaRPr lang="ko-KR" altLang="en-US" sz="1600">
              <a:latin typeface="나눔스퀘어 Bold"/>
              <a:ea typeface="나눔스퀘어 Bold"/>
            </a:endParaRPr>
          </a:p>
          <a:p>
            <a:pPr lvl="0">
              <a:defRPr/>
            </a:pPr>
            <a:endParaRPr lang="ko-KR" altLang="en-US" sz="1600">
              <a:latin typeface="나눔스퀘어 Bold"/>
              <a:ea typeface="나눔스퀘어 Bold"/>
            </a:endParaRPr>
          </a:p>
          <a:p>
            <a:pPr lvl="0">
              <a:defRPr/>
            </a:pPr>
            <a:endParaRPr lang="ko-KR" altLang="en-US" sz="1600">
              <a:latin typeface="나눔스퀘어 Bold"/>
              <a:ea typeface="나눔스퀘어 Bold"/>
            </a:endParaRPr>
          </a:p>
        </p:txBody>
      </p:sp>
      <p:sp>
        <p:nvSpPr>
          <p:cNvPr id="71" name=""/>
          <p:cNvSpPr txBox="1"/>
          <p:nvPr/>
        </p:nvSpPr>
        <p:spPr>
          <a:xfrm>
            <a:off x="773905" y="804621"/>
            <a:ext cx="10644190" cy="4994199"/>
          </a:xfrm>
          <a:prstGeom prst="rect">
            <a:avLst/>
          </a:prstGeom>
        </p:spPr>
        <p:style>
          <a:lnRef idx="2">
            <a:schemeClr val="accent3">
              <a:shade val="20000"/>
            </a:schemeClr>
          </a:lnRef>
          <a:fillRef idx="1">
            <a:schemeClr val="accent3"/>
          </a:fillRef>
          <a:effectRef idx="0">
            <a:schemeClr val="accent3"/>
          </a:effectRef>
          <a:fontRef idx="minor">
            <a:schemeClr val="lt1"/>
          </a:fontRef>
        </p:style>
        <p:txBody>
          <a:bodyPr vert="horz" wrap="square" lIns="91440" tIns="45720" rIns="91440" bIns="45720" anchor="t">
            <a:spAutoFit/>
          </a:bodyPr>
          <a:lstStyle/>
          <a:p>
            <a:pPr marL="228473" indent="-228473">
              <a:spcBef>
                <a:spcPts val="700"/>
              </a:spcBef>
              <a:buFont typeface="Arial"/>
              <a:buChar char="•"/>
              <a:defRPr/>
            </a:pPr>
            <a:r>
              <a:rPr lang="en-US" altLang="ko-KR" sz="1600">
                <a:solidFill>
                  <a:schemeClr val="tx1"/>
                </a:solidFill>
                <a:latin typeface="나눔고딕"/>
                <a:ea typeface="나눔고딕"/>
              </a:rPr>
              <a:t>1997 외환위기 아카이브 https://97imf.kr</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416모으다 https://archive.416family.org</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강정생명평화운동아카이브 http://www.gangjeong-a.com</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낙태죄폐지운동 아카이브 https://cda.campaignus.me</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노근리사건디지털자료관 http://archive.nogunri.net/cybr/MainIndex.jsp</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노동자역사 한내 http://www.hannae.org</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동물권행동 카라아카이브 https://archive.ekara.org</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성평등아카이브 http://www.genderarchive.or.kr</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여성인권운동아카이브 문 http://herstory.xyz</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인권아카이브 http://hrarchive.or.kr</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전쟁과여성인권박물관 www.womenandwarmuseum.net</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한국퀴어아카이브 퀴어락 https://queerarchive.org</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환경아카이브풀숲 https://ecoarchive.org</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COVID-19: 우리의 기억 http://okfn.kr/projects/covid-19-our-memory/index.html</a:t>
            </a:r>
            <a:endParaRPr lang="en-US" altLang="ko-KR" sz="1600">
              <a:solidFill>
                <a:schemeClr val="tx1"/>
              </a:solidFill>
              <a:latin typeface="나눔고딕"/>
              <a:ea typeface="나눔고딕"/>
            </a:endParaRPr>
          </a:p>
          <a:p>
            <a:pPr marL="228473" indent="-228473">
              <a:spcBef>
                <a:spcPts val="700"/>
              </a:spcBef>
              <a:buFont typeface="Arial"/>
              <a:buChar char="•"/>
              <a:defRPr/>
            </a:pPr>
            <a:r>
              <a:rPr lang="en-US" altLang="ko-KR" sz="1600">
                <a:solidFill>
                  <a:schemeClr val="tx1"/>
                </a:solidFill>
                <a:latin typeface="나눔고딕"/>
                <a:ea typeface="나눔고딕"/>
              </a:rPr>
              <a:t>PUN로컬리티아카이브 http://mta.localityarchives.org</a:t>
            </a:r>
            <a:endParaRPr lang="en-US" altLang="ko-KR" sz="1600">
              <a:solidFill>
                <a:schemeClr val="tx1"/>
              </a:solidFill>
              <a:latin typeface="나눔고딕"/>
              <a:ea typeface="나눔고딕"/>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theme/theme1.xml><?xml version="1.0" encoding="utf-8"?>
<a:theme xmlns:r="http://schemas.openxmlformats.org/officeDocument/2006/relationships" xmlns:c="http://schemas.openxmlformats.org/drawingml/2006/chart" xmlns:dgm="http://schemas.openxmlformats.org/drawingml/2006/diagram" xmlns:dsp="http://schemas.microsoft.com/office/drawing/2008/diagram" xmlns:a="http://schemas.openxmlformats.org/drawingml/2006/main" xmlns:pic="http://schemas.openxmlformats.org/drawingml/2006/picture" xmlns:wp="http://schemas.openxmlformats.org/drawingml/2006/wordprocessingDrawing" xmlns:xdr="http://schemas.openxmlformats.org/drawingml/2006/spreadsheetDrawing"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20"/>
        <a:ea typeface=""/>
        <a:cs typeface=""/>
        <a:font script="Jpan" typeface="MS PGothic"/>
        <a:font script="Hang" typeface="맑은 고딕"/>
        <a:font script="Hans" typeface="SimSun"/>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20"/>
        <a:ea typeface=""/>
        <a:cs typeface=""/>
        <a:font script="Jpan" typeface="MS PGothic"/>
        <a:font script="Hang" typeface="맑은 고딕"/>
        <a:font script="Hans" typeface="SimSu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r="http://schemas.openxmlformats.org/officeDocument/2006/relationships" xmlns:c="http://schemas.openxmlformats.org/drawingml/2006/chart" xmlns:dgm="http://schemas.openxmlformats.org/drawingml/2006/diagram" xmlns:dsp="http://schemas.microsoft.com/office/drawing/2008/diagram" xmlns:a="http://schemas.openxmlformats.org/drawingml/2006/main" xmlns:pic="http://schemas.openxmlformats.org/drawingml/2006/picture" xmlns:wp="http://schemas.openxmlformats.org/drawingml/2006/wordprocessingDrawing" xmlns:xdr="http://schemas.openxmlformats.org/drawingml/2006/spreadsheetDrawing"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20"/>
        <a:ea typeface=""/>
        <a:cs typeface=""/>
        <a:font script="Jpan" typeface="MS PGothic"/>
        <a:font script="Hang" typeface="맑은 고딕"/>
        <a:font script="Hans" typeface="SimSun"/>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20"/>
        <a:ea typeface=""/>
        <a:cs typeface=""/>
        <a:font script="Jpan" typeface="MS PGothic"/>
        <a:font script="Hang" typeface="맑은 고딕"/>
        <a:font script="Hans" typeface="SimSu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ep:Properties xmlns:r="http://schemas.openxmlformats.org/officeDocument/2006/relationships" xmlns:ep="http://schemas.openxmlformats.org/officeDocument/2006/extended-properties" xmlns:vt="http://schemas.openxmlformats.org/officeDocument/2006/docPropsVTypes">
  <ep:Manager/>
  <ep:Company/>
  <ep:Words>678</ep:Words>
  <ep:PresentationFormat>와이드스크린</ep:PresentationFormat>
  <ep:Paragraphs>108</ep:Paragraphs>
  <ep:Slides>9</ep:Slides>
  <ep:Notes>0</ep:Notes>
  <ep:TotalTime>0</ep:TotalTime>
  <ep:HiddenSlides>0</ep:HiddenSlides>
  <ep:MMClips>0</ep:MMClips>
  <ep:HeadingPairs>
    <vt:vector size="4" baseType="variant">
      <vt:variant>
        <vt:lpstr>테마</vt:lpstr>
      </vt:variant>
      <vt:variant>
        <vt:i4>1</vt:i4>
      </vt:variant>
      <vt:variant>
        <vt:lpstr>슬라이드 제목</vt:lpstr>
      </vt:variant>
      <vt:variant>
        <vt:i4>9</vt:i4>
      </vt:variant>
    </vt:vector>
  </ep:HeadingPairs>
  <ep:TitlesOfParts>
    <vt:vector size="10" baseType="lpstr">
      <vt:lpstr>Office 테마</vt:lpstr>
      <vt:lpstr>슬라이드 1</vt:lpstr>
      <vt:lpstr>슬라이드 2</vt:lpstr>
      <vt:lpstr>슬라이드 3</vt:lpstr>
      <vt:lpstr>슬라이드 4</vt:lpstr>
      <vt:lpstr>슬라이드 5</vt:lpstr>
      <vt:lpstr>슬라이드 6</vt:lpstr>
      <vt:lpstr>슬라이드 7</vt:lpstr>
      <vt:lpstr>슬라이드 8</vt:lpstr>
      <vt:lpstr>슬라이드 9</vt:lpstr>
    </vt:vector>
  </ep:TitlesOfParts>
  <ep:HyperlinkBase/>
  <ep:Application>Show</ep:Application>
  <ep:AppVersion>12.0000</ep:AppVersion>
</ep:Properties>
</file>

<file path=docProps/core.xml><?xml version="1.0" encoding="utf-8"?>
<cp:coreProperties xmlns:r="http://schemas.openxmlformats.org/officeDocument/2006/relationships" xmlns:cp="http://schemas.openxmlformats.org/package/2006/metadata/core-properties" xmlns:dc="http://purl.org/dc/elements/1.1/" xmlns:dcterms="http://purl.org/dc/terms/" xmlns:dcmitype="http://purl.org/dc/dcmitype/" xmlns:xsi="http://www.w3.org/2001/XMLSchema-instance">
  <dcterms:created xsi:type="dcterms:W3CDTF">2018-01-08T06:30:18.000</dcterms:created>
  <dc:creator>배수용</dc:creator>
  <cp:lastModifiedBy>인권아카이브</cp:lastModifiedBy>
  <dcterms:modified xsi:type="dcterms:W3CDTF">2022-02-09T16:01:25.437</dcterms:modified>
  <cp:revision>233</cp:revision>
  <dc:title>PowerPoint 프레젠테이션</dc:title>
  <cp:version>0906.0100.01</cp:version>
</cp:coreProperties>
</file>