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260" r:id="rId3"/>
    <p:sldId id="261" r:id="rId4"/>
    <p:sldId id="262" r:id="rId5"/>
    <p:sldId id="264" r:id="rId6"/>
    <p:sldId id="266" r:id="rId7"/>
    <p:sldId id="267" r:id="rId8"/>
    <p:sldId id="268" r:id="rId9"/>
    <p:sldId id="269" r:id="rId10"/>
    <p:sldId id="270" r:id="rId11"/>
    <p:sldId id="274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08F8"/>
    <a:srgbClr val="33CC33"/>
    <a:srgbClr val="070DF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194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A77A6-2304-46B2-BD2C-0D0710727480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DDD9F-9337-4EFA-B66C-F9EDA16C96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F640EB-2401-456C-914D-947F524979E5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DDD9F-9337-4EFA-B66C-F9EDA16C9690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DDD9F-9337-4EFA-B66C-F9EDA16C9690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DDD9F-9337-4EFA-B66C-F9EDA16C9690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DDD9F-9337-4EFA-B66C-F9EDA16C969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DDD9F-9337-4EFA-B66C-F9EDA16C9690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DDD9F-9337-4EFA-B66C-F9EDA16C9690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DDD9F-9337-4EFA-B66C-F9EDA16C9690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DDD9F-9337-4EFA-B66C-F9EDA16C9690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DDD9F-9337-4EFA-B66C-F9EDA16C9690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57BCF-86C1-4BB9-86B5-DC3A0C0C6738}" type="datetimeFigureOut">
              <a:rPr lang="ko-KR" altLang="en-US" smtClean="0"/>
              <a:pPr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93D8D-FF3F-4530-8757-2F1C6AAC4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://mail2.daum.net/hanmail/mail/MailComposeFrame.daum?TO=dshrfund@hanmail.net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C:\Documents and Settings\GG Lee\바탕 화면\인권\사진 파일\인권센터 구성안\인권센터그림200cmyk.jpg"/>
          <p:cNvPicPr>
            <a:picLocks noChangeAspect="1" noChangeArrowheads="1"/>
          </p:cNvPicPr>
          <p:nvPr/>
        </p:nvPicPr>
        <p:blipFill>
          <a:blip r:embed="rId2" cstate="print">
            <a:lum bright="24000" contrast="-40000"/>
          </a:blip>
          <a:srcRect l="11225"/>
          <a:stretch>
            <a:fillRect/>
          </a:stretch>
        </p:blipFill>
        <p:spPr bwMode="auto">
          <a:xfrm>
            <a:off x="71438" y="85269"/>
            <a:ext cx="9001156" cy="66437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1029" name="Picture 5" descr="C:\Documents and Settings\GG Lee\바탕 화면\인권\사진 파일\인권센터 구성안\로고글씨_인권재단사람.JPG"/>
          <p:cNvPicPr>
            <a:picLocks noChangeAspect="1" noChangeArrowheads="1"/>
          </p:cNvPicPr>
          <p:nvPr/>
        </p:nvPicPr>
        <p:blipFill>
          <a:blip r:embed="rId3" cstate="print"/>
          <a:srcRect l="11548" r="7613"/>
          <a:stretch>
            <a:fillRect/>
          </a:stretch>
        </p:blipFill>
        <p:spPr bwMode="auto">
          <a:xfrm rot="16200000">
            <a:off x="7059913" y="4846759"/>
            <a:ext cx="700768" cy="2865911"/>
          </a:xfrm>
          <a:prstGeom prst="rect">
            <a:avLst/>
          </a:prstGeom>
          <a:noFill/>
          <a:ln w="44450">
            <a:solidFill>
              <a:srgbClr val="33CC33"/>
            </a:solidFill>
          </a:ln>
        </p:spPr>
      </p:pic>
      <p:grpSp>
        <p:nvGrpSpPr>
          <p:cNvPr id="33" name="그룹 32"/>
          <p:cNvGrpSpPr/>
          <p:nvPr/>
        </p:nvGrpSpPr>
        <p:grpSpPr>
          <a:xfrm>
            <a:off x="210934" y="296710"/>
            <a:ext cx="2636276" cy="6132686"/>
            <a:chOff x="6251606" y="296710"/>
            <a:chExt cx="2678112" cy="6132686"/>
          </a:xfrm>
        </p:grpSpPr>
        <p:grpSp>
          <p:nvGrpSpPr>
            <p:cNvPr id="2" name="그룹 21"/>
            <p:cNvGrpSpPr/>
            <p:nvPr/>
          </p:nvGrpSpPr>
          <p:grpSpPr>
            <a:xfrm rot="5400000">
              <a:off x="4524319" y="2023997"/>
              <a:ext cx="6132686" cy="2678112"/>
              <a:chOff x="1253952" y="750888"/>
              <a:chExt cx="4703926" cy="2678112"/>
            </a:xfrm>
          </p:grpSpPr>
          <p:grpSp>
            <p:nvGrpSpPr>
              <p:cNvPr id="3" name="Group 191"/>
              <p:cNvGrpSpPr>
                <a:grpSpLocks noChangeAspect="1"/>
              </p:cNvGrpSpPr>
              <p:nvPr/>
            </p:nvGrpSpPr>
            <p:grpSpPr bwMode="auto">
              <a:xfrm>
                <a:off x="1253952" y="750888"/>
                <a:ext cx="2743200" cy="2678112"/>
                <a:chOff x="1824" y="633"/>
                <a:chExt cx="2834" cy="2849"/>
              </a:xfrm>
            </p:grpSpPr>
            <p:sp>
              <p:nvSpPr>
                <p:cNvPr id="9" name="Puzzle3"/>
                <p:cNvSpPr>
                  <a:spLocks noChangeAspect="1" noEditPoints="1" noChangeArrowheads="1"/>
                </p:cNvSpPr>
                <p:nvPr/>
              </p:nvSpPr>
              <p:spPr bwMode="gray">
                <a:xfrm>
                  <a:off x="3204" y="633"/>
                  <a:ext cx="1114" cy="1514"/>
                </a:xfrm>
                <a:custGeom>
                  <a:avLst/>
                  <a:gdLst>
                    <a:gd name="T0" fmla="*/ 10391 w 21600"/>
                    <a:gd name="T1" fmla="*/ 15806 h 21600"/>
                    <a:gd name="T2" fmla="*/ 20551 w 21600"/>
                    <a:gd name="T3" fmla="*/ 21088 h 21600"/>
                    <a:gd name="T4" fmla="*/ 13180 w 21600"/>
                    <a:gd name="T5" fmla="*/ 13801 h 21600"/>
                    <a:gd name="T6" fmla="*/ 20551 w 21600"/>
                    <a:gd name="T7" fmla="*/ 7025 h 21600"/>
                    <a:gd name="T8" fmla="*/ 10500 w 21600"/>
                    <a:gd name="T9" fmla="*/ 52 h 21600"/>
                    <a:gd name="T10" fmla="*/ 692 w 21600"/>
                    <a:gd name="T11" fmla="*/ 6802 h 21600"/>
                    <a:gd name="T12" fmla="*/ 8064 w 21600"/>
                    <a:gd name="T13" fmla="*/ 13526 h 21600"/>
                    <a:gd name="T14" fmla="*/ 692 w 21600"/>
                    <a:gd name="T15" fmla="*/ 21088 h 21600"/>
                    <a:gd name="T16" fmla="*/ 2273 w 21600"/>
                    <a:gd name="T17" fmla="*/ 7719 h 21600"/>
                    <a:gd name="T18" fmla="*/ 19149 w 21600"/>
                    <a:gd name="T19" fmla="*/ 202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6625" y="20892"/>
                      </a:moveTo>
                      <a:lnTo>
                        <a:pt x="7105" y="21023"/>
                      </a:lnTo>
                      <a:lnTo>
                        <a:pt x="7513" y="21088"/>
                      </a:lnTo>
                      <a:lnTo>
                        <a:pt x="7922" y="21115"/>
                      </a:lnTo>
                      <a:lnTo>
                        <a:pt x="8242" y="21115"/>
                      </a:lnTo>
                      <a:lnTo>
                        <a:pt x="8544" y="21062"/>
                      </a:lnTo>
                      <a:lnTo>
                        <a:pt x="8810" y="20997"/>
                      </a:lnTo>
                      <a:lnTo>
                        <a:pt x="9023" y="20892"/>
                      </a:lnTo>
                      <a:lnTo>
                        <a:pt x="9148" y="20761"/>
                      </a:lnTo>
                      <a:lnTo>
                        <a:pt x="9290" y="20616"/>
                      </a:lnTo>
                      <a:lnTo>
                        <a:pt x="9361" y="20459"/>
                      </a:lnTo>
                      <a:lnTo>
                        <a:pt x="9396" y="20289"/>
                      </a:lnTo>
                      <a:lnTo>
                        <a:pt x="9396" y="20092"/>
                      </a:lnTo>
                      <a:lnTo>
                        <a:pt x="9325" y="19909"/>
                      </a:lnTo>
                      <a:lnTo>
                        <a:pt x="9219" y="19738"/>
                      </a:lnTo>
                      <a:lnTo>
                        <a:pt x="9094" y="19555"/>
                      </a:lnTo>
                      <a:lnTo>
                        <a:pt x="8917" y="19384"/>
                      </a:lnTo>
                      <a:lnTo>
                        <a:pt x="8650" y="19162"/>
                      </a:lnTo>
                      <a:lnTo>
                        <a:pt x="8437" y="18900"/>
                      </a:lnTo>
                      <a:lnTo>
                        <a:pt x="8277" y="18624"/>
                      </a:lnTo>
                      <a:lnTo>
                        <a:pt x="8135" y="18349"/>
                      </a:lnTo>
                      <a:lnTo>
                        <a:pt x="8028" y="18048"/>
                      </a:lnTo>
                      <a:lnTo>
                        <a:pt x="7993" y="17746"/>
                      </a:lnTo>
                      <a:lnTo>
                        <a:pt x="7993" y="17471"/>
                      </a:lnTo>
                      <a:lnTo>
                        <a:pt x="8028" y="17169"/>
                      </a:lnTo>
                      <a:lnTo>
                        <a:pt x="8135" y="16920"/>
                      </a:lnTo>
                      <a:lnTo>
                        <a:pt x="8277" y="16671"/>
                      </a:lnTo>
                      <a:lnTo>
                        <a:pt x="8366" y="16540"/>
                      </a:lnTo>
                      <a:lnTo>
                        <a:pt x="8473" y="16409"/>
                      </a:lnTo>
                      <a:lnTo>
                        <a:pt x="8615" y="16317"/>
                      </a:lnTo>
                      <a:lnTo>
                        <a:pt x="8739" y="16213"/>
                      </a:lnTo>
                      <a:lnTo>
                        <a:pt x="8881" y="16134"/>
                      </a:lnTo>
                      <a:lnTo>
                        <a:pt x="9059" y="16055"/>
                      </a:lnTo>
                      <a:lnTo>
                        <a:pt x="9254" y="15990"/>
                      </a:lnTo>
                      <a:lnTo>
                        <a:pt x="9432" y="15911"/>
                      </a:lnTo>
                      <a:lnTo>
                        <a:pt x="9663" y="15885"/>
                      </a:lnTo>
                      <a:lnTo>
                        <a:pt x="9876" y="15833"/>
                      </a:lnTo>
                      <a:lnTo>
                        <a:pt x="10142" y="15806"/>
                      </a:lnTo>
                      <a:lnTo>
                        <a:pt x="10391" y="15806"/>
                      </a:lnTo>
                      <a:lnTo>
                        <a:pt x="10728" y="15806"/>
                      </a:lnTo>
                      <a:lnTo>
                        <a:pt x="10995" y="15806"/>
                      </a:lnTo>
                      <a:lnTo>
                        <a:pt x="11279" y="15833"/>
                      </a:lnTo>
                      <a:lnTo>
                        <a:pt x="11546" y="15885"/>
                      </a:lnTo>
                      <a:lnTo>
                        <a:pt x="11776" y="15937"/>
                      </a:lnTo>
                      <a:lnTo>
                        <a:pt x="12025" y="15990"/>
                      </a:lnTo>
                      <a:lnTo>
                        <a:pt x="12221" y="16055"/>
                      </a:lnTo>
                      <a:lnTo>
                        <a:pt x="12434" y="16134"/>
                      </a:lnTo>
                      <a:lnTo>
                        <a:pt x="12611" y="16213"/>
                      </a:lnTo>
                      <a:lnTo>
                        <a:pt x="12771" y="16317"/>
                      </a:lnTo>
                      <a:lnTo>
                        <a:pt x="12913" y="16409"/>
                      </a:lnTo>
                      <a:lnTo>
                        <a:pt x="13038" y="16514"/>
                      </a:lnTo>
                      <a:lnTo>
                        <a:pt x="13251" y="16737"/>
                      </a:lnTo>
                      <a:lnTo>
                        <a:pt x="13428" y="16986"/>
                      </a:lnTo>
                      <a:lnTo>
                        <a:pt x="13517" y="17248"/>
                      </a:lnTo>
                      <a:lnTo>
                        <a:pt x="13588" y="17523"/>
                      </a:lnTo>
                      <a:lnTo>
                        <a:pt x="13588" y="17799"/>
                      </a:lnTo>
                      <a:lnTo>
                        <a:pt x="13517" y="18074"/>
                      </a:lnTo>
                      <a:lnTo>
                        <a:pt x="13428" y="18323"/>
                      </a:lnTo>
                      <a:lnTo>
                        <a:pt x="13286" y="18572"/>
                      </a:lnTo>
                      <a:lnTo>
                        <a:pt x="13109" y="18808"/>
                      </a:lnTo>
                      <a:lnTo>
                        <a:pt x="12878" y="19031"/>
                      </a:lnTo>
                      <a:lnTo>
                        <a:pt x="12434" y="19411"/>
                      </a:lnTo>
                      <a:lnTo>
                        <a:pt x="12132" y="19738"/>
                      </a:lnTo>
                      <a:lnTo>
                        <a:pt x="12025" y="19856"/>
                      </a:lnTo>
                      <a:lnTo>
                        <a:pt x="11919" y="20014"/>
                      </a:lnTo>
                      <a:lnTo>
                        <a:pt x="11883" y="20132"/>
                      </a:lnTo>
                      <a:lnTo>
                        <a:pt x="11883" y="20263"/>
                      </a:lnTo>
                      <a:lnTo>
                        <a:pt x="11883" y="20394"/>
                      </a:lnTo>
                      <a:lnTo>
                        <a:pt x="11954" y="20485"/>
                      </a:lnTo>
                      <a:lnTo>
                        <a:pt x="12061" y="20590"/>
                      </a:lnTo>
                      <a:lnTo>
                        <a:pt x="12185" y="20695"/>
                      </a:lnTo>
                      <a:lnTo>
                        <a:pt x="12327" y="20787"/>
                      </a:lnTo>
                      <a:lnTo>
                        <a:pt x="12540" y="20892"/>
                      </a:lnTo>
                      <a:lnTo>
                        <a:pt x="12771" y="20997"/>
                      </a:lnTo>
                      <a:lnTo>
                        <a:pt x="13073" y="21088"/>
                      </a:lnTo>
                      <a:lnTo>
                        <a:pt x="13428" y="21193"/>
                      </a:lnTo>
                      <a:lnTo>
                        <a:pt x="13873" y="21298"/>
                      </a:lnTo>
                      <a:lnTo>
                        <a:pt x="14317" y="21390"/>
                      </a:lnTo>
                      <a:lnTo>
                        <a:pt x="14778" y="21468"/>
                      </a:lnTo>
                      <a:lnTo>
                        <a:pt x="15294" y="21547"/>
                      </a:lnTo>
                      <a:lnTo>
                        <a:pt x="15809" y="21600"/>
                      </a:lnTo>
                      <a:lnTo>
                        <a:pt x="16359" y="21652"/>
                      </a:lnTo>
                      <a:lnTo>
                        <a:pt x="16875" y="21678"/>
                      </a:lnTo>
                      <a:lnTo>
                        <a:pt x="17407" y="21678"/>
                      </a:lnTo>
                      <a:lnTo>
                        <a:pt x="17958" y="21678"/>
                      </a:lnTo>
                      <a:lnTo>
                        <a:pt x="18473" y="21652"/>
                      </a:lnTo>
                      <a:lnTo>
                        <a:pt x="18953" y="21573"/>
                      </a:lnTo>
                      <a:lnTo>
                        <a:pt x="19397" y="21495"/>
                      </a:lnTo>
                      <a:lnTo>
                        <a:pt x="19841" y="21390"/>
                      </a:lnTo>
                      <a:lnTo>
                        <a:pt x="20214" y="21272"/>
                      </a:lnTo>
                      <a:lnTo>
                        <a:pt x="20551" y="21088"/>
                      </a:lnTo>
                      <a:lnTo>
                        <a:pt x="20480" y="20787"/>
                      </a:lnTo>
                      <a:lnTo>
                        <a:pt x="20409" y="20485"/>
                      </a:lnTo>
                      <a:lnTo>
                        <a:pt x="20356" y="20158"/>
                      </a:lnTo>
                      <a:lnTo>
                        <a:pt x="20356" y="19804"/>
                      </a:lnTo>
                      <a:lnTo>
                        <a:pt x="20321" y="19083"/>
                      </a:lnTo>
                      <a:lnTo>
                        <a:pt x="20356" y="18349"/>
                      </a:lnTo>
                      <a:lnTo>
                        <a:pt x="20409" y="17641"/>
                      </a:lnTo>
                      <a:lnTo>
                        <a:pt x="20480" y="17012"/>
                      </a:lnTo>
                      <a:lnTo>
                        <a:pt x="20551" y="16488"/>
                      </a:lnTo>
                      <a:lnTo>
                        <a:pt x="20551" y="16055"/>
                      </a:lnTo>
                      <a:lnTo>
                        <a:pt x="20551" y="15911"/>
                      </a:lnTo>
                      <a:lnTo>
                        <a:pt x="20445" y="15754"/>
                      </a:lnTo>
                      <a:lnTo>
                        <a:pt x="20356" y="15610"/>
                      </a:lnTo>
                      <a:lnTo>
                        <a:pt x="20178" y="15452"/>
                      </a:lnTo>
                      <a:lnTo>
                        <a:pt x="20001" y="15334"/>
                      </a:lnTo>
                      <a:lnTo>
                        <a:pt x="19770" y="15230"/>
                      </a:lnTo>
                      <a:lnTo>
                        <a:pt x="19521" y="15125"/>
                      </a:lnTo>
                      <a:lnTo>
                        <a:pt x="19290" y="15059"/>
                      </a:lnTo>
                      <a:lnTo>
                        <a:pt x="19024" y="15007"/>
                      </a:lnTo>
                      <a:lnTo>
                        <a:pt x="18740" y="14954"/>
                      </a:lnTo>
                      <a:lnTo>
                        <a:pt x="18509" y="14954"/>
                      </a:lnTo>
                      <a:lnTo>
                        <a:pt x="18225" y="14954"/>
                      </a:lnTo>
                      <a:lnTo>
                        <a:pt x="17994" y="15007"/>
                      </a:lnTo>
                      <a:lnTo>
                        <a:pt x="17763" y="15085"/>
                      </a:lnTo>
                      <a:lnTo>
                        <a:pt x="17550" y="15177"/>
                      </a:lnTo>
                      <a:lnTo>
                        <a:pt x="17372" y="15308"/>
                      </a:lnTo>
                      <a:lnTo>
                        <a:pt x="17176" y="15426"/>
                      </a:lnTo>
                      <a:lnTo>
                        <a:pt x="16928" y="15557"/>
                      </a:lnTo>
                      <a:lnTo>
                        <a:pt x="16661" y="15636"/>
                      </a:lnTo>
                      <a:lnTo>
                        <a:pt x="16359" y="15688"/>
                      </a:lnTo>
                      <a:lnTo>
                        <a:pt x="16022" y="15715"/>
                      </a:lnTo>
                      <a:lnTo>
                        <a:pt x="15667" y="15688"/>
                      </a:lnTo>
                      <a:lnTo>
                        <a:pt x="15294" y="15662"/>
                      </a:lnTo>
                      <a:lnTo>
                        <a:pt x="14956" y="15583"/>
                      </a:lnTo>
                      <a:lnTo>
                        <a:pt x="14619" y="15479"/>
                      </a:lnTo>
                      <a:lnTo>
                        <a:pt x="14281" y="15334"/>
                      </a:lnTo>
                      <a:lnTo>
                        <a:pt x="13961" y="15177"/>
                      </a:lnTo>
                      <a:lnTo>
                        <a:pt x="13695" y="14981"/>
                      </a:lnTo>
                      <a:lnTo>
                        <a:pt x="13588" y="14850"/>
                      </a:lnTo>
                      <a:lnTo>
                        <a:pt x="13482" y="14732"/>
                      </a:lnTo>
                      <a:lnTo>
                        <a:pt x="13393" y="14600"/>
                      </a:lnTo>
                      <a:lnTo>
                        <a:pt x="13322" y="14456"/>
                      </a:lnTo>
                      <a:lnTo>
                        <a:pt x="13251" y="14299"/>
                      </a:lnTo>
                      <a:lnTo>
                        <a:pt x="13215" y="14155"/>
                      </a:lnTo>
                      <a:lnTo>
                        <a:pt x="13180" y="13971"/>
                      </a:lnTo>
                      <a:lnTo>
                        <a:pt x="13180" y="13801"/>
                      </a:lnTo>
                      <a:lnTo>
                        <a:pt x="13180" y="13591"/>
                      </a:lnTo>
                      <a:lnTo>
                        <a:pt x="13215" y="13395"/>
                      </a:lnTo>
                      <a:lnTo>
                        <a:pt x="13251" y="13198"/>
                      </a:lnTo>
                      <a:lnTo>
                        <a:pt x="13322" y="13015"/>
                      </a:lnTo>
                      <a:lnTo>
                        <a:pt x="13393" y="12870"/>
                      </a:lnTo>
                      <a:lnTo>
                        <a:pt x="13482" y="12713"/>
                      </a:lnTo>
                      <a:lnTo>
                        <a:pt x="13588" y="12569"/>
                      </a:lnTo>
                      <a:lnTo>
                        <a:pt x="13730" y="12438"/>
                      </a:lnTo>
                      <a:lnTo>
                        <a:pt x="13997" y="12215"/>
                      </a:lnTo>
                      <a:lnTo>
                        <a:pt x="14334" y="12005"/>
                      </a:lnTo>
                      <a:lnTo>
                        <a:pt x="14690" y="11861"/>
                      </a:lnTo>
                      <a:lnTo>
                        <a:pt x="15063" y="11756"/>
                      </a:lnTo>
                      <a:lnTo>
                        <a:pt x="15436" y="11678"/>
                      </a:lnTo>
                      <a:lnTo>
                        <a:pt x="15809" y="11638"/>
                      </a:lnTo>
                      <a:lnTo>
                        <a:pt x="16182" y="11638"/>
                      </a:lnTo>
                      <a:lnTo>
                        <a:pt x="16555" y="11678"/>
                      </a:lnTo>
                      <a:lnTo>
                        <a:pt x="16910" y="11730"/>
                      </a:lnTo>
                      <a:lnTo>
                        <a:pt x="17248" y="11835"/>
                      </a:lnTo>
                      <a:lnTo>
                        <a:pt x="17514" y="11966"/>
                      </a:lnTo>
                      <a:lnTo>
                        <a:pt x="17763" y="12110"/>
                      </a:lnTo>
                      <a:lnTo>
                        <a:pt x="17887" y="12215"/>
                      </a:lnTo>
                      <a:lnTo>
                        <a:pt x="18065" y="12307"/>
                      </a:lnTo>
                      <a:lnTo>
                        <a:pt x="18260" y="12412"/>
                      </a:lnTo>
                      <a:lnTo>
                        <a:pt x="18438" y="12464"/>
                      </a:lnTo>
                      <a:lnTo>
                        <a:pt x="18669" y="12543"/>
                      </a:lnTo>
                      <a:lnTo>
                        <a:pt x="18882" y="12569"/>
                      </a:lnTo>
                      <a:lnTo>
                        <a:pt x="19113" y="12595"/>
                      </a:lnTo>
                      <a:lnTo>
                        <a:pt x="19361" y="12608"/>
                      </a:lnTo>
                      <a:lnTo>
                        <a:pt x="19592" y="12608"/>
                      </a:lnTo>
                      <a:lnTo>
                        <a:pt x="19841" y="12595"/>
                      </a:lnTo>
                      <a:lnTo>
                        <a:pt x="20072" y="12543"/>
                      </a:lnTo>
                      <a:lnTo>
                        <a:pt x="20321" y="12490"/>
                      </a:lnTo>
                      <a:lnTo>
                        <a:pt x="20551" y="12438"/>
                      </a:lnTo>
                      <a:lnTo>
                        <a:pt x="20800" y="12333"/>
                      </a:lnTo>
                      <a:lnTo>
                        <a:pt x="20996" y="12241"/>
                      </a:lnTo>
                      <a:lnTo>
                        <a:pt x="21244" y="12110"/>
                      </a:lnTo>
                      <a:lnTo>
                        <a:pt x="21298" y="12032"/>
                      </a:lnTo>
                      <a:lnTo>
                        <a:pt x="21404" y="11966"/>
                      </a:lnTo>
                      <a:lnTo>
                        <a:pt x="21475" y="11861"/>
                      </a:lnTo>
                      <a:lnTo>
                        <a:pt x="21511" y="11730"/>
                      </a:lnTo>
                      <a:lnTo>
                        <a:pt x="21617" y="11481"/>
                      </a:lnTo>
                      <a:lnTo>
                        <a:pt x="21653" y="11180"/>
                      </a:lnTo>
                      <a:lnTo>
                        <a:pt x="21653" y="10826"/>
                      </a:lnTo>
                      <a:lnTo>
                        <a:pt x="21653" y="10472"/>
                      </a:lnTo>
                      <a:lnTo>
                        <a:pt x="21582" y="10092"/>
                      </a:lnTo>
                      <a:lnTo>
                        <a:pt x="21511" y="9725"/>
                      </a:lnTo>
                      <a:lnTo>
                        <a:pt x="21298" y="8912"/>
                      </a:lnTo>
                      <a:lnTo>
                        <a:pt x="21067" y="8191"/>
                      </a:lnTo>
                      <a:lnTo>
                        <a:pt x="20800" y="7536"/>
                      </a:lnTo>
                      <a:lnTo>
                        <a:pt x="20551" y="7025"/>
                      </a:lnTo>
                      <a:lnTo>
                        <a:pt x="20001" y="7103"/>
                      </a:lnTo>
                      <a:lnTo>
                        <a:pt x="19432" y="7156"/>
                      </a:lnTo>
                      <a:lnTo>
                        <a:pt x="18846" y="7208"/>
                      </a:lnTo>
                      <a:lnTo>
                        <a:pt x="18225" y="7208"/>
                      </a:lnTo>
                      <a:lnTo>
                        <a:pt x="17656" y="7208"/>
                      </a:lnTo>
                      <a:lnTo>
                        <a:pt x="17070" y="7182"/>
                      </a:lnTo>
                      <a:lnTo>
                        <a:pt x="16484" y="7156"/>
                      </a:lnTo>
                      <a:lnTo>
                        <a:pt x="15986" y="7103"/>
                      </a:lnTo>
                      <a:lnTo>
                        <a:pt x="14992" y="6999"/>
                      </a:lnTo>
                      <a:lnTo>
                        <a:pt x="14210" y="6907"/>
                      </a:lnTo>
                      <a:lnTo>
                        <a:pt x="13695" y="6828"/>
                      </a:lnTo>
                      <a:lnTo>
                        <a:pt x="13517" y="6802"/>
                      </a:lnTo>
                      <a:lnTo>
                        <a:pt x="13073" y="6645"/>
                      </a:lnTo>
                      <a:lnTo>
                        <a:pt x="12700" y="6474"/>
                      </a:lnTo>
                      <a:lnTo>
                        <a:pt x="12363" y="6304"/>
                      </a:lnTo>
                      <a:lnTo>
                        <a:pt x="12132" y="6094"/>
                      </a:lnTo>
                      <a:lnTo>
                        <a:pt x="11919" y="5871"/>
                      </a:lnTo>
                      <a:lnTo>
                        <a:pt x="11776" y="5649"/>
                      </a:lnTo>
                      <a:lnTo>
                        <a:pt x="11688" y="5413"/>
                      </a:lnTo>
                      <a:lnTo>
                        <a:pt x="11617" y="5190"/>
                      </a:lnTo>
                      <a:lnTo>
                        <a:pt x="11617" y="4941"/>
                      </a:lnTo>
                      <a:lnTo>
                        <a:pt x="11652" y="4718"/>
                      </a:lnTo>
                      <a:lnTo>
                        <a:pt x="11723" y="4482"/>
                      </a:lnTo>
                      <a:lnTo>
                        <a:pt x="11812" y="4285"/>
                      </a:lnTo>
                      <a:lnTo>
                        <a:pt x="11919" y="4089"/>
                      </a:lnTo>
                      <a:lnTo>
                        <a:pt x="12096" y="3905"/>
                      </a:lnTo>
                      <a:lnTo>
                        <a:pt x="12292" y="3735"/>
                      </a:lnTo>
                      <a:lnTo>
                        <a:pt x="12505" y="3604"/>
                      </a:lnTo>
                      <a:lnTo>
                        <a:pt x="12700" y="3460"/>
                      </a:lnTo>
                      <a:lnTo>
                        <a:pt x="12878" y="3250"/>
                      </a:lnTo>
                      <a:lnTo>
                        <a:pt x="13038" y="3027"/>
                      </a:lnTo>
                      <a:lnTo>
                        <a:pt x="13180" y="2752"/>
                      </a:lnTo>
                      <a:lnTo>
                        <a:pt x="13286" y="2477"/>
                      </a:lnTo>
                      <a:lnTo>
                        <a:pt x="13322" y="2175"/>
                      </a:lnTo>
                      <a:lnTo>
                        <a:pt x="13357" y="1874"/>
                      </a:lnTo>
                      <a:lnTo>
                        <a:pt x="13286" y="1572"/>
                      </a:lnTo>
                      <a:lnTo>
                        <a:pt x="13180" y="1271"/>
                      </a:lnTo>
                      <a:lnTo>
                        <a:pt x="13038" y="983"/>
                      </a:lnTo>
                      <a:lnTo>
                        <a:pt x="12949" y="865"/>
                      </a:lnTo>
                      <a:lnTo>
                        <a:pt x="12807" y="733"/>
                      </a:lnTo>
                      <a:lnTo>
                        <a:pt x="12665" y="616"/>
                      </a:lnTo>
                      <a:lnTo>
                        <a:pt x="12505" y="511"/>
                      </a:lnTo>
                      <a:lnTo>
                        <a:pt x="12327" y="406"/>
                      </a:lnTo>
                      <a:lnTo>
                        <a:pt x="12132" y="314"/>
                      </a:lnTo>
                      <a:lnTo>
                        <a:pt x="11883" y="235"/>
                      </a:lnTo>
                      <a:lnTo>
                        <a:pt x="11652" y="183"/>
                      </a:lnTo>
                      <a:lnTo>
                        <a:pt x="11368" y="104"/>
                      </a:lnTo>
                      <a:lnTo>
                        <a:pt x="11101" y="78"/>
                      </a:lnTo>
                      <a:lnTo>
                        <a:pt x="10800" y="52"/>
                      </a:lnTo>
                      <a:lnTo>
                        <a:pt x="10444" y="52"/>
                      </a:lnTo>
                      <a:lnTo>
                        <a:pt x="10142" y="52"/>
                      </a:lnTo>
                      <a:lnTo>
                        <a:pt x="9840" y="78"/>
                      </a:lnTo>
                      <a:lnTo>
                        <a:pt x="9574" y="104"/>
                      </a:lnTo>
                      <a:lnTo>
                        <a:pt x="9325" y="157"/>
                      </a:lnTo>
                      <a:lnTo>
                        <a:pt x="9094" y="209"/>
                      </a:lnTo>
                      <a:lnTo>
                        <a:pt x="8846" y="262"/>
                      </a:lnTo>
                      <a:lnTo>
                        <a:pt x="8650" y="340"/>
                      </a:lnTo>
                      <a:lnTo>
                        <a:pt x="8437" y="432"/>
                      </a:lnTo>
                      <a:lnTo>
                        <a:pt x="8277" y="511"/>
                      </a:lnTo>
                      <a:lnTo>
                        <a:pt x="8100" y="616"/>
                      </a:lnTo>
                      <a:lnTo>
                        <a:pt x="7957" y="707"/>
                      </a:lnTo>
                      <a:lnTo>
                        <a:pt x="7833" y="838"/>
                      </a:lnTo>
                      <a:lnTo>
                        <a:pt x="7620" y="1061"/>
                      </a:lnTo>
                      <a:lnTo>
                        <a:pt x="7442" y="1336"/>
                      </a:lnTo>
                      <a:lnTo>
                        <a:pt x="7353" y="1599"/>
                      </a:lnTo>
                      <a:lnTo>
                        <a:pt x="7318" y="1900"/>
                      </a:lnTo>
                      <a:lnTo>
                        <a:pt x="7318" y="2175"/>
                      </a:lnTo>
                      <a:lnTo>
                        <a:pt x="7353" y="2450"/>
                      </a:lnTo>
                      <a:lnTo>
                        <a:pt x="7442" y="2726"/>
                      </a:lnTo>
                      <a:lnTo>
                        <a:pt x="7620" y="2975"/>
                      </a:lnTo>
                      <a:lnTo>
                        <a:pt x="7833" y="3198"/>
                      </a:lnTo>
                      <a:lnTo>
                        <a:pt x="8064" y="3433"/>
                      </a:lnTo>
                      <a:lnTo>
                        <a:pt x="8295" y="3630"/>
                      </a:lnTo>
                      <a:lnTo>
                        <a:pt x="8508" y="3853"/>
                      </a:lnTo>
                      <a:lnTo>
                        <a:pt x="8686" y="4089"/>
                      </a:lnTo>
                      <a:lnTo>
                        <a:pt x="8775" y="4312"/>
                      </a:lnTo>
                      <a:lnTo>
                        <a:pt x="8846" y="4561"/>
                      </a:lnTo>
                      <a:lnTo>
                        <a:pt x="8846" y="4810"/>
                      </a:lnTo>
                      <a:lnTo>
                        <a:pt x="8810" y="5059"/>
                      </a:lnTo>
                      <a:lnTo>
                        <a:pt x="8721" y="5295"/>
                      </a:lnTo>
                      <a:lnTo>
                        <a:pt x="8579" y="5544"/>
                      </a:lnTo>
                      <a:lnTo>
                        <a:pt x="8366" y="5766"/>
                      </a:lnTo>
                      <a:lnTo>
                        <a:pt x="8135" y="5976"/>
                      </a:lnTo>
                      <a:lnTo>
                        <a:pt x="7833" y="6199"/>
                      </a:lnTo>
                      <a:lnTo>
                        <a:pt x="7478" y="6369"/>
                      </a:lnTo>
                      <a:lnTo>
                        <a:pt x="7069" y="6527"/>
                      </a:lnTo>
                      <a:lnTo>
                        <a:pt x="6590" y="6671"/>
                      </a:lnTo>
                      <a:lnTo>
                        <a:pt x="6092" y="6802"/>
                      </a:lnTo>
                      <a:lnTo>
                        <a:pt x="5684" y="6802"/>
                      </a:lnTo>
                      <a:lnTo>
                        <a:pt x="5133" y="6802"/>
                      </a:lnTo>
                      <a:lnTo>
                        <a:pt x="4547" y="6802"/>
                      </a:lnTo>
                      <a:lnTo>
                        <a:pt x="3872" y="6802"/>
                      </a:lnTo>
                      <a:lnTo>
                        <a:pt x="3144" y="6802"/>
                      </a:lnTo>
                      <a:lnTo>
                        <a:pt x="2362" y="6802"/>
                      </a:lnTo>
                      <a:lnTo>
                        <a:pt x="1545" y="6802"/>
                      </a:lnTo>
                      <a:lnTo>
                        <a:pt x="692" y="6802"/>
                      </a:lnTo>
                      <a:lnTo>
                        <a:pt x="586" y="7234"/>
                      </a:lnTo>
                      <a:lnTo>
                        <a:pt x="461" y="7837"/>
                      </a:lnTo>
                      <a:lnTo>
                        <a:pt x="355" y="8493"/>
                      </a:lnTo>
                      <a:lnTo>
                        <a:pt x="248" y="9187"/>
                      </a:lnTo>
                      <a:lnTo>
                        <a:pt x="142" y="9869"/>
                      </a:lnTo>
                      <a:lnTo>
                        <a:pt x="106" y="10498"/>
                      </a:lnTo>
                      <a:lnTo>
                        <a:pt x="106" y="10983"/>
                      </a:lnTo>
                      <a:lnTo>
                        <a:pt x="106" y="11311"/>
                      </a:lnTo>
                      <a:lnTo>
                        <a:pt x="213" y="11481"/>
                      </a:lnTo>
                      <a:lnTo>
                        <a:pt x="319" y="11651"/>
                      </a:lnTo>
                      <a:lnTo>
                        <a:pt x="497" y="11783"/>
                      </a:lnTo>
                      <a:lnTo>
                        <a:pt x="692" y="11914"/>
                      </a:lnTo>
                      <a:lnTo>
                        <a:pt x="941" y="12032"/>
                      </a:lnTo>
                      <a:lnTo>
                        <a:pt x="1207" y="12110"/>
                      </a:lnTo>
                      <a:lnTo>
                        <a:pt x="1509" y="12189"/>
                      </a:lnTo>
                      <a:lnTo>
                        <a:pt x="1794" y="12241"/>
                      </a:lnTo>
                      <a:lnTo>
                        <a:pt x="2131" y="12267"/>
                      </a:lnTo>
                      <a:lnTo>
                        <a:pt x="2433" y="12281"/>
                      </a:lnTo>
                      <a:lnTo>
                        <a:pt x="2735" y="12267"/>
                      </a:lnTo>
                      <a:lnTo>
                        <a:pt x="3055" y="12241"/>
                      </a:lnTo>
                      <a:lnTo>
                        <a:pt x="3357" y="12189"/>
                      </a:lnTo>
                      <a:lnTo>
                        <a:pt x="3623" y="12084"/>
                      </a:lnTo>
                      <a:lnTo>
                        <a:pt x="3872" y="11979"/>
                      </a:lnTo>
                      <a:lnTo>
                        <a:pt x="4103" y="11861"/>
                      </a:lnTo>
                      <a:lnTo>
                        <a:pt x="4316" y="11704"/>
                      </a:lnTo>
                      <a:lnTo>
                        <a:pt x="4582" y="11612"/>
                      </a:lnTo>
                      <a:lnTo>
                        <a:pt x="4849" y="11533"/>
                      </a:lnTo>
                      <a:lnTo>
                        <a:pt x="5169" y="11507"/>
                      </a:lnTo>
                      <a:lnTo>
                        <a:pt x="5506" y="11481"/>
                      </a:lnTo>
                      <a:lnTo>
                        <a:pt x="5808" y="11507"/>
                      </a:lnTo>
                      <a:lnTo>
                        <a:pt x="6146" y="11560"/>
                      </a:lnTo>
                      <a:lnTo>
                        <a:pt x="6501" y="11651"/>
                      </a:lnTo>
                      <a:lnTo>
                        <a:pt x="6803" y="11783"/>
                      </a:lnTo>
                      <a:lnTo>
                        <a:pt x="7105" y="11940"/>
                      </a:lnTo>
                      <a:lnTo>
                        <a:pt x="7353" y="12110"/>
                      </a:lnTo>
                      <a:lnTo>
                        <a:pt x="7584" y="12333"/>
                      </a:lnTo>
                      <a:lnTo>
                        <a:pt x="7798" y="12595"/>
                      </a:lnTo>
                      <a:lnTo>
                        <a:pt x="7922" y="12870"/>
                      </a:lnTo>
                      <a:lnTo>
                        <a:pt x="8028" y="13198"/>
                      </a:lnTo>
                      <a:lnTo>
                        <a:pt x="8064" y="13526"/>
                      </a:lnTo>
                      <a:lnTo>
                        <a:pt x="8028" y="13775"/>
                      </a:lnTo>
                      <a:lnTo>
                        <a:pt x="7922" y="13998"/>
                      </a:lnTo>
                      <a:lnTo>
                        <a:pt x="7798" y="14220"/>
                      </a:lnTo>
                      <a:lnTo>
                        <a:pt x="7584" y="14404"/>
                      </a:lnTo>
                      <a:lnTo>
                        <a:pt x="7353" y="14574"/>
                      </a:lnTo>
                      <a:lnTo>
                        <a:pt x="7105" y="14732"/>
                      </a:lnTo>
                      <a:lnTo>
                        <a:pt x="6803" y="14850"/>
                      </a:lnTo>
                      <a:lnTo>
                        <a:pt x="6501" y="14954"/>
                      </a:lnTo>
                      <a:lnTo>
                        <a:pt x="6146" y="15033"/>
                      </a:lnTo>
                      <a:lnTo>
                        <a:pt x="5808" y="15085"/>
                      </a:lnTo>
                      <a:lnTo>
                        <a:pt x="5506" y="15085"/>
                      </a:lnTo>
                      <a:lnTo>
                        <a:pt x="5169" y="15059"/>
                      </a:lnTo>
                      <a:lnTo>
                        <a:pt x="4849" y="15007"/>
                      </a:lnTo>
                      <a:lnTo>
                        <a:pt x="4582" y="14902"/>
                      </a:lnTo>
                      <a:lnTo>
                        <a:pt x="4316" y="14784"/>
                      </a:lnTo>
                      <a:lnTo>
                        <a:pt x="4103" y="14600"/>
                      </a:lnTo>
                      <a:lnTo>
                        <a:pt x="3907" y="14430"/>
                      </a:lnTo>
                      <a:lnTo>
                        <a:pt x="3659" y="14299"/>
                      </a:lnTo>
                      <a:lnTo>
                        <a:pt x="3428" y="14194"/>
                      </a:lnTo>
                      <a:lnTo>
                        <a:pt x="3179" y="14129"/>
                      </a:lnTo>
                      <a:lnTo>
                        <a:pt x="2913" y="14102"/>
                      </a:lnTo>
                      <a:lnTo>
                        <a:pt x="2646" y="14102"/>
                      </a:lnTo>
                      <a:lnTo>
                        <a:pt x="2362" y="14129"/>
                      </a:lnTo>
                      <a:lnTo>
                        <a:pt x="2096" y="14168"/>
                      </a:lnTo>
                      <a:lnTo>
                        <a:pt x="1811" y="14273"/>
                      </a:lnTo>
                      <a:lnTo>
                        <a:pt x="1545" y="14378"/>
                      </a:lnTo>
                      <a:lnTo>
                        <a:pt x="1314" y="14496"/>
                      </a:lnTo>
                      <a:lnTo>
                        <a:pt x="1065" y="14653"/>
                      </a:lnTo>
                      <a:lnTo>
                        <a:pt x="870" y="14797"/>
                      </a:lnTo>
                      <a:lnTo>
                        <a:pt x="657" y="14981"/>
                      </a:lnTo>
                      <a:lnTo>
                        <a:pt x="497" y="15177"/>
                      </a:lnTo>
                      <a:lnTo>
                        <a:pt x="390" y="15413"/>
                      </a:lnTo>
                      <a:lnTo>
                        <a:pt x="284" y="15636"/>
                      </a:lnTo>
                      <a:lnTo>
                        <a:pt x="248" y="15911"/>
                      </a:lnTo>
                      <a:lnTo>
                        <a:pt x="284" y="16239"/>
                      </a:lnTo>
                      <a:lnTo>
                        <a:pt x="319" y="16566"/>
                      </a:lnTo>
                      <a:lnTo>
                        <a:pt x="497" y="17340"/>
                      </a:lnTo>
                      <a:lnTo>
                        <a:pt x="692" y="18152"/>
                      </a:lnTo>
                      <a:lnTo>
                        <a:pt x="799" y="18559"/>
                      </a:lnTo>
                      <a:lnTo>
                        <a:pt x="905" y="18978"/>
                      </a:lnTo>
                      <a:lnTo>
                        <a:pt x="959" y="19384"/>
                      </a:lnTo>
                      <a:lnTo>
                        <a:pt x="994" y="19791"/>
                      </a:lnTo>
                      <a:lnTo>
                        <a:pt x="994" y="20132"/>
                      </a:lnTo>
                      <a:lnTo>
                        <a:pt x="959" y="20485"/>
                      </a:lnTo>
                      <a:lnTo>
                        <a:pt x="941" y="20669"/>
                      </a:lnTo>
                      <a:lnTo>
                        <a:pt x="870" y="20813"/>
                      </a:lnTo>
                      <a:lnTo>
                        <a:pt x="799" y="20970"/>
                      </a:lnTo>
                      <a:lnTo>
                        <a:pt x="692" y="21088"/>
                      </a:lnTo>
                      <a:lnTo>
                        <a:pt x="1474" y="20997"/>
                      </a:lnTo>
                      <a:lnTo>
                        <a:pt x="2291" y="20866"/>
                      </a:lnTo>
                      <a:lnTo>
                        <a:pt x="3108" y="20787"/>
                      </a:lnTo>
                      <a:lnTo>
                        <a:pt x="3907" y="20721"/>
                      </a:lnTo>
                      <a:lnTo>
                        <a:pt x="4653" y="20695"/>
                      </a:lnTo>
                      <a:lnTo>
                        <a:pt x="5364" y="20695"/>
                      </a:lnTo>
                      <a:lnTo>
                        <a:pt x="5701" y="20721"/>
                      </a:lnTo>
                      <a:lnTo>
                        <a:pt x="6057" y="20761"/>
                      </a:lnTo>
                      <a:lnTo>
                        <a:pt x="6323" y="20813"/>
                      </a:lnTo>
                      <a:lnTo>
                        <a:pt x="6625" y="20892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99CC">
                        <a:gamma/>
                        <a:tint val="63529"/>
                        <a:invGamma/>
                      </a:srgbClr>
                    </a:gs>
                    <a:gs pos="100000">
                      <a:srgbClr val="0099CC"/>
                    </a:gs>
                  </a:gsLst>
                  <a:lin ang="5400000" scaled="1"/>
                </a:gradFill>
                <a:ln w="5715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dist="135003" dir="2471156" algn="ctr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0" name="Puzzle2"/>
                <p:cNvSpPr>
                  <a:spLocks noChangeAspect="1" noEditPoints="1" noChangeArrowheads="1"/>
                </p:cNvSpPr>
                <p:nvPr/>
              </p:nvSpPr>
              <p:spPr bwMode="gray">
                <a:xfrm>
                  <a:off x="2880" y="1736"/>
                  <a:ext cx="1778" cy="1379"/>
                </a:xfrm>
                <a:custGeom>
                  <a:avLst/>
                  <a:gdLst>
                    <a:gd name="T0" fmla="*/ 11 w 21600"/>
                    <a:gd name="T1" fmla="*/ 13386 h 21600"/>
                    <a:gd name="T2" fmla="*/ 4202 w 21600"/>
                    <a:gd name="T3" fmla="*/ 21161 h 21600"/>
                    <a:gd name="T4" fmla="*/ 10400 w 21600"/>
                    <a:gd name="T5" fmla="*/ 13909 h 21600"/>
                    <a:gd name="T6" fmla="*/ 16821 w 21600"/>
                    <a:gd name="T7" fmla="*/ 21190 h 21600"/>
                    <a:gd name="T8" fmla="*/ 21600 w 21600"/>
                    <a:gd name="T9" fmla="*/ 15083 h 21600"/>
                    <a:gd name="T10" fmla="*/ 16889 w 21600"/>
                    <a:gd name="T11" fmla="*/ 5739 h 21600"/>
                    <a:gd name="T12" fmla="*/ 10800 w 21600"/>
                    <a:gd name="T13" fmla="*/ 28 h 21600"/>
                    <a:gd name="T14" fmla="*/ 4202 w 21600"/>
                    <a:gd name="T15" fmla="*/ 5894 h 21600"/>
                    <a:gd name="T16" fmla="*/ 5388 w 21600"/>
                    <a:gd name="T17" fmla="*/ 6742 h 21600"/>
                    <a:gd name="T18" fmla="*/ 16177 w 21600"/>
                    <a:gd name="T19" fmla="*/ 20441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4247" y="12354"/>
                      </a:moveTo>
                      <a:lnTo>
                        <a:pt x="4134" y="12468"/>
                      </a:lnTo>
                      <a:lnTo>
                        <a:pt x="4010" y="12581"/>
                      </a:lnTo>
                      <a:lnTo>
                        <a:pt x="3897" y="12637"/>
                      </a:lnTo>
                      <a:lnTo>
                        <a:pt x="3773" y="12694"/>
                      </a:lnTo>
                      <a:lnTo>
                        <a:pt x="3637" y="12694"/>
                      </a:lnTo>
                      <a:lnTo>
                        <a:pt x="3524" y="12694"/>
                      </a:lnTo>
                      <a:lnTo>
                        <a:pt x="3400" y="12665"/>
                      </a:lnTo>
                      <a:lnTo>
                        <a:pt x="3287" y="12609"/>
                      </a:lnTo>
                      <a:lnTo>
                        <a:pt x="3027" y="12496"/>
                      </a:lnTo>
                      <a:lnTo>
                        <a:pt x="2790" y="12340"/>
                      </a:lnTo>
                      <a:lnTo>
                        <a:pt x="2530" y="12142"/>
                      </a:lnTo>
                      <a:lnTo>
                        <a:pt x="2293" y="11987"/>
                      </a:lnTo>
                      <a:lnTo>
                        <a:pt x="2033" y="11817"/>
                      </a:lnTo>
                      <a:lnTo>
                        <a:pt x="1773" y="11676"/>
                      </a:lnTo>
                      <a:lnTo>
                        <a:pt x="1638" y="11662"/>
                      </a:lnTo>
                      <a:lnTo>
                        <a:pt x="1513" y="11634"/>
                      </a:lnTo>
                      <a:lnTo>
                        <a:pt x="1378" y="11634"/>
                      </a:lnTo>
                      <a:lnTo>
                        <a:pt x="1253" y="11634"/>
                      </a:lnTo>
                      <a:lnTo>
                        <a:pt x="1118" y="11662"/>
                      </a:lnTo>
                      <a:lnTo>
                        <a:pt x="971" y="11732"/>
                      </a:lnTo>
                      <a:lnTo>
                        <a:pt x="835" y="11817"/>
                      </a:lnTo>
                      <a:lnTo>
                        <a:pt x="711" y="11959"/>
                      </a:lnTo>
                      <a:lnTo>
                        <a:pt x="553" y="12086"/>
                      </a:lnTo>
                      <a:lnTo>
                        <a:pt x="429" y="12284"/>
                      </a:lnTo>
                      <a:lnTo>
                        <a:pt x="271" y="12524"/>
                      </a:lnTo>
                      <a:lnTo>
                        <a:pt x="146" y="12793"/>
                      </a:lnTo>
                      <a:lnTo>
                        <a:pt x="79" y="12962"/>
                      </a:lnTo>
                      <a:lnTo>
                        <a:pt x="33" y="13146"/>
                      </a:lnTo>
                      <a:lnTo>
                        <a:pt x="11" y="13386"/>
                      </a:lnTo>
                      <a:lnTo>
                        <a:pt x="11" y="13641"/>
                      </a:lnTo>
                      <a:lnTo>
                        <a:pt x="33" y="13881"/>
                      </a:lnTo>
                      <a:lnTo>
                        <a:pt x="101" y="14150"/>
                      </a:lnTo>
                      <a:lnTo>
                        <a:pt x="192" y="14404"/>
                      </a:lnTo>
                      <a:lnTo>
                        <a:pt x="293" y="14645"/>
                      </a:lnTo>
                      <a:lnTo>
                        <a:pt x="451" y="14857"/>
                      </a:lnTo>
                      <a:lnTo>
                        <a:pt x="621" y="15054"/>
                      </a:lnTo>
                      <a:lnTo>
                        <a:pt x="734" y="15125"/>
                      </a:lnTo>
                      <a:lnTo>
                        <a:pt x="835" y="15210"/>
                      </a:lnTo>
                      <a:lnTo>
                        <a:pt x="948" y="15267"/>
                      </a:lnTo>
                      <a:lnTo>
                        <a:pt x="1084" y="15323"/>
                      </a:lnTo>
                      <a:lnTo>
                        <a:pt x="1208" y="15351"/>
                      </a:lnTo>
                      <a:lnTo>
                        <a:pt x="1355" y="15380"/>
                      </a:lnTo>
                      <a:lnTo>
                        <a:pt x="1513" y="15380"/>
                      </a:lnTo>
                      <a:lnTo>
                        <a:pt x="1683" y="15380"/>
                      </a:lnTo>
                      <a:lnTo>
                        <a:pt x="1864" y="15351"/>
                      </a:lnTo>
                      <a:lnTo>
                        <a:pt x="2033" y="15323"/>
                      </a:lnTo>
                      <a:lnTo>
                        <a:pt x="2225" y="15238"/>
                      </a:lnTo>
                      <a:lnTo>
                        <a:pt x="2428" y="15153"/>
                      </a:lnTo>
                      <a:lnTo>
                        <a:pt x="2745" y="15026"/>
                      </a:lnTo>
                      <a:lnTo>
                        <a:pt x="3005" y="14913"/>
                      </a:lnTo>
                      <a:lnTo>
                        <a:pt x="3264" y="14828"/>
                      </a:lnTo>
                      <a:lnTo>
                        <a:pt x="3513" y="14800"/>
                      </a:lnTo>
                      <a:lnTo>
                        <a:pt x="3615" y="14828"/>
                      </a:lnTo>
                      <a:lnTo>
                        <a:pt x="3728" y="14857"/>
                      </a:lnTo>
                      <a:lnTo>
                        <a:pt x="3807" y="14913"/>
                      </a:lnTo>
                      <a:lnTo>
                        <a:pt x="3920" y="14998"/>
                      </a:lnTo>
                      <a:lnTo>
                        <a:pt x="4010" y="15097"/>
                      </a:lnTo>
                      <a:lnTo>
                        <a:pt x="4089" y="15238"/>
                      </a:lnTo>
                      <a:lnTo>
                        <a:pt x="4179" y="15408"/>
                      </a:lnTo>
                      <a:lnTo>
                        <a:pt x="4247" y="15620"/>
                      </a:lnTo>
                      <a:lnTo>
                        <a:pt x="4326" y="15860"/>
                      </a:lnTo>
                      <a:lnTo>
                        <a:pt x="4394" y="16129"/>
                      </a:lnTo>
                      <a:lnTo>
                        <a:pt x="4439" y="16440"/>
                      </a:lnTo>
                      <a:lnTo>
                        <a:pt x="4507" y="16737"/>
                      </a:lnTo>
                      <a:lnTo>
                        <a:pt x="4552" y="17090"/>
                      </a:lnTo>
                      <a:lnTo>
                        <a:pt x="4575" y="17443"/>
                      </a:lnTo>
                      <a:lnTo>
                        <a:pt x="4586" y="17825"/>
                      </a:lnTo>
                      <a:lnTo>
                        <a:pt x="4586" y="18193"/>
                      </a:lnTo>
                      <a:lnTo>
                        <a:pt x="4586" y="18574"/>
                      </a:lnTo>
                      <a:lnTo>
                        <a:pt x="4586" y="18984"/>
                      </a:lnTo>
                      <a:lnTo>
                        <a:pt x="4552" y="19366"/>
                      </a:lnTo>
                      <a:lnTo>
                        <a:pt x="4507" y="19748"/>
                      </a:lnTo>
                      <a:lnTo>
                        <a:pt x="4462" y="20129"/>
                      </a:lnTo>
                      <a:lnTo>
                        <a:pt x="4371" y="20483"/>
                      </a:lnTo>
                      <a:lnTo>
                        <a:pt x="4292" y="20836"/>
                      </a:lnTo>
                      <a:lnTo>
                        <a:pt x="4202" y="21161"/>
                      </a:lnTo>
                      <a:lnTo>
                        <a:pt x="4744" y="21161"/>
                      </a:lnTo>
                      <a:lnTo>
                        <a:pt x="5264" y="21161"/>
                      </a:lnTo>
                      <a:lnTo>
                        <a:pt x="5784" y="21161"/>
                      </a:lnTo>
                      <a:lnTo>
                        <a:pt x="6235" y="21161"/>
                      </a:lnTo>
                      <a:lnTo>
                        <a:pt x="6676" y="21161"/>
                      </a:lnTo>
                      <a:lnTo>
                        <a:pt x="7060" y="21161"/>
                      </a:lnTo>
                      <a:lnTo>
                        <a:pt x="7410" y="21161"/>
                      </a:lnTo>
                      <a:lnTo>
                        <a:pt x="7670" y="21161"/>
                      </a:lnTo>
                      <a:lnTo>
                        <a:pt x="8020" y="21020"/>
                      </a:lnTo>
                      <a:lnTo>
                        <a:pt x="8303" y="20893"/>
                      </a:lnTo>
                      <a:lnTo>
                        <a:pt x="8563" y="20695"/>
                      </a:lnTo>
                      <a:lnTo>
                        <a:pt x="8800" y="20511"/>
                      </a:lnTo>
                      <a:lnTo>
                        <a:pt x="8969" y="20285"/>
                      </a:lnTo>
                      <a:lnTo>
                        <a:pt x="9150" y="20045"/>
                      </a:lnTo>
                      <a:lnTo>
                        <a:pt x="9252" y="19804"/>
                      </a:lnTo>
                      <a:lnTo>
                        <a:pt x="9342" y="19550"/>
                      </a:lnTo>
                      <a:lnTo>
                        <a:pt x="9410" y="19281"/>
                      </a:lnTo>
                      <a:lnTo>
                        <a:pt x="9433" y="19013"/>
                      </a:lnTo>
                      <a:lnTo>
                        <a:pt x="9433" y="18744"/>
                      </a:lnTo>
                      <a:lnTo>
                        <a:pt x="9387" y="18504"/>
                      </a:lnTo>
                      <a:lnTo>
                        <a:pt x="9320" y="18221"/>
                      </a:lnTo>
                      <a:lnTo>
                        <a:pt x="9207" y="17981"/>
                      </a:lnTo>
                      <a:lnTo>
                        <a:pt x="9105" y="17740"/>
                      </a:lnTo>
                      <a:lnTo>
                        <a:pt x="8924" y="17514"/>
                      </a:lnTo>
                      <a:lnTo>
                        <a:pt x="8777" y="17274"/>
                      </a:lnTo>
                      <a:lnTo>
                        <a:pt x="8642" y="17034"/>
                      </a:lnTo>
                      <a:lnTo>
                        <a:pt x="8563" y="16765"/>
                      </a:lnTo>
                      <a:lnTo>
                        <a:pt x="8472" y="16468"/>
                      </a:lnTo>
                      <a:lnTo>
                        <a:pt x="8450" y="16157"/>
                      </a:lnTo>
                      <a:lnTo>
                        <a:pt x="8450" y="15860"/>
                      </a:lnTo>
                      <a:lnTo>
                        <a:pt x="8472" y="15563"/>
                      </a:lnTo>
                      <a:lnTo>
                        <a:pt x="8540" y="15267"/>
                      </a:lnTo>
                      <a:lnTo>
                        <a:pt x="8642" y="14998"/>
                      </a:lnTo>
                      <a:lnTo>
                        <a:pt x="8777" y="14729"/>
                      </a:lnTo>
                      <a:lnTo>
                        <a:pt x="8868" y="14616"/>
                      </a:lnTo>
                      <a:lnTo>
                        <a:pt x="8969" y="14475"/>
                      </a:lnTo>
                      <a:lnTo>
                        <a:pt x="9060" y="14376"/>
                      </a:lnTo>
                      <a:lnTo>
                        <a:pt x="9184" y="14291"/>
                      </a:lnTo>
                      <a:lnTo>
                        <a:pt x="9297" y="14206"/>
                      </a:lnTo>
                      <a:lnTo>
                        <a:pt x="9433" y="14121"/>
                      </a:lnTo>
                      <a:lnTo>
                        <a:pt x="9579" y="14051"/>
                      </a:lnTo>
                      <a:lnTo>
                        <a:pt x="9726" y="13994"/>
                      </a:lnTo>
                      <a:lnTo>
                        <a:pt x="9884" y="13938"/>
                      </a:lnTo>
                      <a:lnTo>
                        <a:pt x="10054" y="13909"/>
                      </a:lnTo>
                      <a:lnTo>
                        <a:pt x="10257" y="13881"/>
                      </a:lnTo>
                      <a:lnTo>
                        <a:pt x="10449" y="13881"/>
                      </a:lnTo>
                      <a:lnTo>
                        <a:pt x="10664" y="13881"/>
                      </a:lnTo>
                      <a:lnTo>
                        <a:pt x="10856" y="13909"/>
                      </a:lnTo>
                      <a:lnTo>
                        <a:pt x="11037" y="13966"/>
                      </a:lnTo>
                      <a:lnTo>
                        <a:pt x="11206" y="14023"/>
                      </a:lnTo>
                      <a:lnTo>
                        <a:pt x="11353" y="14093"/>
                      </a:lnTo>
                      <a:lnTo>
                        <a:pt x="11511" y="14178"/>
                      </a:lnTo>
                      <a:lnTo>
                        <a:pt x="11635" y="14263"/>
                      </a:lnTo>
                      <a:lnTo>
                        <a:pt x="11748" y="14376"/>
                      </a:lnTo>
                      <a:lnTo>
                        <a:pt x="11861" y="14475"/>
                      </a:lnTo>
                      <a:lnTo>
                        <a:pt x="11941" y="14616"/>
                      </a:lnTo>
                      <a:lnTo>
                        <a:pt x="12031" y="14758"/>
                      </a:lnTo>
                      <a:lnTo>
                        <a:pt x="12099" y="14885"/>
                      </a:lnTo>
                      <a:lnTo>
                        <a:pt x="12200" y="15210"/>
                      </a:lnTo>
                      <a:lnTo>
                        <a:pt x="12268" y="15507"/>
                      </a:lnTo>
                      <a:lnTo>
                        <a:pt x="12291" y="15832"/>
                      </a:lnTo>
                      <a:lnTo>
                        <a:pt x="12291" y="16157"/>
                      </a:lnTo>
                      <a:lnTo>
                        <a:pt x="12246" y="16482"/>
                      </a:lnTo>
                      <a:lnTo>
                        <a:pt x="12178" y="16807"/>
                      </a:lnTo>
                      <a:lnTo>
                        <a:pt x="12099" y="17090"/>
                      </a:lnTo>
                      <a:lnTo>
                        <a:pt x="12008" y="17330"/>
                      </a:lnTo>
                      <a:lnTo>
                        <a:pt x="11884" y="17542"/>
                      </a:lnTo>
                      <a:lnTo>
                        <a:pt x="11748" y="17712"/>
                      </a:lnTo>
                      <a:lnTo>
                        <a:pt x="11613" y="17839"/>
                      </a:lnTo>
                      <a:lnTo>
                        <a:pt x="11489" y="18037"/>
                      </a:lnTo>
                      <a:lnTo>
                        <a:pt x="11398" y="18221"/>
                      </a:lnTo>
                      <a:lnTo>
                        <a:pt x="11319" y="18447"/>
                      </a:lnTo>
                      <a:lnTo>
                        <a:pt x="11251" y="18659"/>
                      </a:lnTo>
                      <a:lnTo>
                        <a:pt x="11206" y="18900"/>
                      </a:lnTo>
                      <a:lnTo>
                        <a:pt x="11184" y="19154"/>
                      </a:lnTo>
                      <a:lnTo>
                        <a:pt x="11184" y="19423"/>
                      </a:lnTo>
                      <a:lnTo>
                        <a:pt x="11229" y="19663"/>
                      </a:lnTo>
                      <a:lnTo>
                        <a:pt x="11297" y="19903"/>
                      </a:lnTo>
                      <a:lnTo>
                        <a:pt x="11376" y="20158"/>
                      </a:lnTo>
                      <a:lnTo>
                        <a:pt x="11511" y="20398"/>
                      </a:lnTo>
                      <a:lnTo>
                        <a:pt x="11681" y="20610"/>
                      </a:lnTo>
                      <a:lnTo>
                        <a:pt x="11884" y="20808"/>
                      </a:lnTo>
                      <a:lnTo>
                        <a:pt x="12121" y="20992"/>
                      </a:lnTo>
                      <a:lnTo>
                        <a:pt x="12404" y="21161"/>
                      </a:lnTo>
                      <a:lnTo>
                        <a:pt x="12528" y="21190"/>
                      </a:lnTo>
                      <a:lnTo>
                        <a:pt x="12856" y="21274"/>
                      </a:lnTo>
                      <a:lnTo>
                        <a:pt x="13330" y="21373"/>
                      </a:lnTo>
                      <a:lnTo>
                        <a:pt x="13963" y="21486"/>
                      </a:lnTo>
                      <a:lnTo>
                        <a:pt x="14313" y="21543"/>
                      </a:lnTo>
                      <a:lnTo>
                        <a:pt x="14652" y="21571"/>
                      </a:lnTo>
                      <a:lnTo>
                        <a:pt x="15025" y="21600"/>
                      </a:lnTo>
                      <a:lnTo>
                        <a:pt x="15409" y="21600"/>
                      </a:lnTo>
                      <a:lnTo>
                        <a:pt x="15782" y="21600"/>
                      </a:lnTo>
                      <a:lnTo>
                        <a:pt x="16177" y="21571"/>
                      </a:lnTo>
                      <a:lnTo>
                        <a:pt x="16516" y="21486"/>
                      </a:lnTo>
                      <a:lnTo>
                        <a:pt x="16889" y="21402"/>
                      </a:lnTo>
                      <a:lnTo>
                        <a:pt x="16821" y="21190"/>
                      </a:lnTo>
                      <a:lnTo>
                        <a:pt x="16776" y="20935"/>
                      </a:lnTo>
                      <a:lnTo>
                        <a:pt x="16742" y="20667"/>
                      </a:lnTo>
                      <a:lnTo>
                        <a:pt x="16719" y="20370"/>
                      </a:lnTo>
                      <a:lnTo>
                        <a:pt x="16697" y="19719"/>
                      </a:lnTo>
                      <a:lnTo>
                        <a:pt x="16697" y="19013"/>
                      </a:lnTo>
                      <a:lnTo>
                        <a:pt x="16719" y="18306"/>
                      </a:lnTo>
                      <a:lnTo>
                        <a:pt x="16753" y="17599"/>
                      </a:lnTo>
                      <a:lnTo>
                        <a:pt x="16821" y="16949"/>
                      </a:lnTo>
                      <a:lnTo>
                        <a:pt x="16889" y="16383"/>
                      </a:lnTo>
                      <a:lnTo>
                        <a:pt x="16934" y="16129"/>
                      </a:lnTo>
                      <a:lnTo>
                        <a:pt x="17002" y="15945"/>
                      </a:lnTo>
                      <a:lnTo>
                        <a:pt x="17081" y="15790"/>
                      </a:lnTo>
                      <a:lnTo>
                        <a:pt x="17194" y="15648"/>
                      </a:lnTo>
                      <a:lnTo>
                        <a:pt x="17318" y="15563"/>
                      </a:lnTo>
                      <a:lnTo>
                        <a:pt x="17453" y="15507"/>
                      </a:lnTo>
                      <a:lnTo>
                        <a:pt x="17600" y="15450"/>
                      </a:lnTo>
                      <a:lnTo>
                        <a:pt x="17758" y="15450"/>
                      </a:lnTo>
                      <a:lnTo>
                        <a:pt x="17905" y="15479"/>
                      </a:lnTo>
                      <a:lnTo>
                        <a:pt x="18064" y="15535"/>
                      </a:lnTo>
                      <a:lnTo>
                        <a:pt x="18233" y="15620"/>
                      </a:lnTo>
                      <a:lnTo>
                        <a:pt x="18380" y="15733"/>
                      </a:lnTo>
                      <a:lnTo>
                        <a:pt x="18561" y="15832"/>
                      </a:lnTo>
                      <a:lnTo>
                        <a:pt x="18707" y="15973"/>
                      </a:lnTo>
                      <a:lnTo>
                        <a:pt x="18866" y="16129"/>
                      </a:lnTo>
                      <a:lnTo>
                        <a:pt x="18990" y="16327"/>
                      </a:lnTo>
                      <a:lnTo>
                        <a:pt x="19125" y="16482"/>
                      </a:lnTo>
                      <a:lnTo>
                        <a:pt x="19295" y="16624"/>
                      </a:lnTo>
                      <a:lnTo>
                        <a:pt x="19464" y="16737"/>
                      </a:lnTo>
                      <a:lnTo>
                        <a:pt x="19668" y="16807"/>
                      </a:lnTo>
                      <a:lnTo>
                        <a:pt x="19860" y="16836"/>
                      </a:lnTo>
                      <a:lnTo>
                        <a:pt x="20052" y="16864"/>
                      </a:lnTo>
                      <a:lnTo>
                        <a:pt x="20266" y="16836"/>
                      </a:lnTo>
                      <a:lnTo>
                        <a:pt x="20470" y="16793"/>
                      </a:lnTo>
                      <a:lnTo>
                        <a:pt x="20662" y="16708"/>
                      </a:lnTo>
                      <a:lnTo>
                        <a:pt x="20854" y="16567"/>
                      </a:lnTo>
                      <a:lnTo>
                        <a:pt x="21035" y="16412"/>
                      </a:lnTo>
                      <a:lnTo>
                        <a:pt x="21182" y="16214"/>
                      </a:lnTo>
                      <a:lnTo>
                        <a:pt x="21340" y="16002"/>
                      </a:lnTo>
                      <a:lnTo>
                        <a:pt x="21441" y="15733"/>
                      </a:lnTo>
                      <a:lnTo>
                        <a:pt x="21532" y="15436"/>
                      </a:lnTo>
                      <a:lnTo>
                        <a:pt x="21600" y="15083"/>
                      </a:lnTo>
                      <a:lnTo>
                        <a:pt x="21600" y="14885"/>
                      </a:lnTo>
                      <a:lnTo>
                        <a:pt x="21600" y="14729"/>
                      </a:lnTo>
                      <a:lnTo>
                        <a:pt x="21600" y="14531"/>
                      </a:lnTo>
                      <a:lnTo>
                        <a:pt x="21577" y="14376"/>
                      </a:lnTo>
                      <a:lnTo>
                        <a:pt x="21532" y="14206"/>
                      </a:lnTo>
                      <a:lnTo>
                        <a:pt x="21487" y="14051"/>
                      </a:lnTo>
                      <a:lnTo>
                        <a:pt x="21419" y="13909"/>
                      </a:lnTo>
                      <a:lnTo>
                        <a:pt x="21351" y="13768"/>
                      </a:lnTo>
                      <a:lnTo>
                        <a:pt x="21204" y="13500"/>
                      </a:lnTo>
                      <a:lnTo>
                        <a:pt x="21035" y="13287"/>
                      </a:lnTo>
                      <a:lnTo>
                        <a:pt x="20809" y="13090"/>
                      </a:lnTo>
                      <a:lnTo>
                        <a:pt x="20594" y="12962"/>
                      </a:lnTo>
                      <a:lnTo>
                        <a:pt x="20357" y="12821"/>
                      </a:lnTo>
                      <a:lnTo>
                        <a:pt x="20120" y="12764"/>
                      </a:lnTo>
                      <a:lnTo>
                        <a:pt x="19882" y="12708"/>
                      </a:lnTo>
                      <a:lnTo>
                        <a:pt x="19645" y="12736"/>
                      </a:lnTo>
                      <a:lnTo>
                        <a:pt x="19430" y="12793"/>
                      </a:lnTo>
                      <a:lnTo>
                        <a:pt x="19227" y="12906"/>
                      </a:lnTo>
                      <a:lnTo>
                        <a:pt x="19148" y="12962"/>
                      </a:lnTo>
                      <a:lnTo>
                        <a:pt x="19058" y="13047"/>
                      </a:lnTo>
                      <a:lnTo>
                        <a:pt x="18990" y="13146"/>
                      </a:lnTo>
                      <a:lnTo>
                        <a:pt x="18911" y="13259"/>
                      </a:lnTo>
                      <a:lnTo>
                        <a:pt x="18775" y="13471"/>
                      </a:lnTo>
                      <a:lnTo>
                        <a:pt x="18628" y="13641"/>
                      </a:lnTo>
                      <a:lnTo>
                        <a:pt x="18470" y="13740"/>
                      </a:lnTo>
                      <a:lnTo>
                        <a:pt x="18301" y="13825"/>
                      </a:lnTo>
                      <a:lnTo>
                        <a:pt x="18143" y="13853"/>
                      </a:lnTo>
                      <a:lnTo>
                        <a:pt x="17973" y="13881"/>
                      </a:lnTo>
                      <a:lnTo>
                        <a:pt x="17804" y="13853"/>
                      </a:lnTo>
                      <a:lnTo>
                        <a:pt x="17646" y="13796"/>
                      </a:lnTo>
                      <a:lnTo>
                        <a:pt x="17499" y="13726"/>
                      </a:lnTo>
                      <a:lnTo>
                        <a:pt x="17341" y="13641"/>
                      </a:lnTo>
                      <a:lnTo>
                        <a:pt x="17216" y="13528"/>
                      </a:lnTo>
                      <a:lnTo>
                        <a:pt x="17103" y="13386"/>
                      </a:lnTo>
                      <a:lnTo>
                        <a:pt x="17024" y="13259"/>
                      </a:lnTo>
                      <a:lnTo>
                        <a:pt x="16934" y="13118"/>
                      </a:lnTo>
                      <a:lnTo>
                        <a:pt x="16889" y="12991"/>
                      </a:lnTo>
                      <a:lnTo>
                        <a:pt x="16889" y="12849"/>
                      </a:lnTo>
                      <a:lnTo>
                        <a:pt x="16889" y="12383"/>
                      </a:lnTo>
                      <a:lnTo>
                        <a:pt x="16889" y="11662"/>
                      </a:lnTo>
                      <a:lnTo>
                        <a:pt x="16889" y="10701"/>
                      </a:lnTo>
                      <a:lnTo>
                        <a:pt x="16889" y="9640"/>
                      </a:lnTo>
                      <a:lnTo>
                        <a:pt x="16889" y="8566"/>
                      </a:lnTo>
                      <a:lnTo>
                        <a:pt x="16889" y="7478"/>
                      </a:lnTo>
                      <a:lnTo>
                        <a:pt x="16889" y="6502"/>
                      </a:lnTo>
                      <a:lnTo>
                        <a:pt x="16889" y="5739"/>
                      </a:lnTo>
                      <a:lnTo>
                        <a:pt x="16674" y="5894"/>
                      </a:lnTo>
                      <a:lnTo>
                        <a:pt x="16414" y="6036"/>
                      </a:lnTo>
                      <a:lnTo>
                        <a:pt x="16154" y="6177"/>
                      </a:lnTo>
                      <a:lnTo>
                        <a:pt x="15849" y="6248"/>
                      </a:lnTo>
                      <a:lnTo>
                        <a:pt x="15544" y="6304"/>
                      </a:lnTo>
                      <a:lnTo>
                        <a:pt x="15217" y="6332"/>
                      </a:lnTo>
                      <a:lnTo>
                        <a:pt x="14866" y="6361"/>
                      </a:lnTo>
                      <a:lnTo>
                        <a:pt x="14550" y="6361"/>
                      </a:lnTo>
                      <a:lnTo>
                        <a:pt x="14200" y="6332"/>
                      </a:lnTo>
                      <a:lnTo>
                        <a:pt x="13850" y="6276"/>
                      </a:lnTo>
                      <a:lnTo>
                        <a:pt x="13522" y="6219"/>
                      </a:lnTo>
                      <a:lnTo>
                        <a:pt x="13206" y="6149"/>
                      </a:lnTo>
                      <a:lnTo>
                        <a:pt x="12901" y="6064"/>
                      </a:lnTo>
                      <a:lnTo>
                        <a:pt x="12618" y="5951"/>
                      </a:lnTo>
                      <a:lnTo>
                        <a:pt x="12358" y="5838"/>
                      </a:lnTo>
                      <a:lnTo>
                        <a:pt x="12121" y="5739"/>
                      </a:lnTo>
                      <a:lnTo>
                        <a:pt x="11941" y="5626"/>
                      </a:lnTo>
                      <a:lnTo>
                        <a:pt x="11794" y="5513"/>
                      </a:lnTo>
                      <a:lnTo>
                        <a:pt x="11658" y="5414"/>
                      </a:lnTo>
                      <a:lnTo>
                        <a:pt x="11556" y="5301"/>
                      </a:lnTo>
                      <a:lnTo>
                        <a:pt x="11466" y="5187"/>
                      </a:lnTo>
                      <a:lnTo>
                        <a:pt x="11398" y="5089"/>
                      </a:lnTo>
                      <a:lnTo>
                        <a:pt x="11376" y="4947"/>
                      </a:lnTo>
                      <a:lnTo>
                        <a:pt x="11353" y="4834"/>
                      </a:lnTo>
                      <a:lnTo>
                        <a:pt x="11353" y="4707"/>
                      </a:lnTo>
                      <a:lnTo>
                        <a:pt x="11376" y="4565"/>
                      </a:lnTo>
                      <a:lnTo>
                        <a:pt x="11443" y="4410"/>
                      </a:lnTo>
                      <a:lnTo>
                        <a:pt x="11511" y="4240"/>
                      </a:lnTo>
                      <a:lnTo>
                        <a:pt x="11703" y="3887"/>
                      </a:lnTo>
                      <a:lnTo>
                        <a:pt x="11986" y="3505"/>
                      </a:lnTo>
                      <a:lnTo>
                        <a:pt x="12144" y="3265"/>
                      </a:lnTo>
                      <a:lnTo>
                        <a:pt x="12246" y="3025"/>
                      </a:lnTo>
                      <a:lnTo>
                        <a:pt x="12336" y="2756"/>
                      </a:lnTo>
                      <a:lnTo>
                        <a:pt x="12404" y="2445"/>
                      </a:lnTo>
                      <a:lnTo>
                        <a:pt x="12438" y="2176"/>
                      </a:lnTo>
                      <a:lnTo>
                        <a:pt x="12438" y="1880"/>
                      </a:lnTo>
                      <a:lnTo>
                        <a:pt x="12404" y="1583"/>
                      </a:lnTo>
                      <a:lnTo>
                        <a:pt x="12336" y="1314"/>
                      </a:lnTo>
                      <a:lnTo>
                        <a:pt x="12246" y="1046"/>
                      </a:lnTo>
                      <a:lnTo>
                        <a:pt x="12099" y="791"/>
                      </a:lnTo>
                      <a:lnTo>
                        <a:pt x="12008" y="692"/>
                      </a:lnTo>
                      <a:lnTo>
                        <a:pt x="11918" y="579"/>
                      </a:lnTo>
                      <a:lnTo>
                        <a:pt x="11816" y="466"/>
                      </a:lnTo>
                      <a:lnTo>
                        <a:pt x="11703" y="381"/>
                      </a:lnTo>
                      <a:lnTo>
                        <a:pt x="11579" y="310"/>
                      </a:lnTo>
                      <a:lnTo>
                        <a:pt x="11443" y="226"/>
                      </a:lnTo>
                      <a:lnTo>
                        <a:pt x="11297" y="169"/>
                      </a:lnTo>
                      <a:lnTo>
                        <a:pt x="11138" y="113"/>
                      </a:lnTo>
                      <a:lnTo>
                        <a:pt x="10969" y="56"/>
                      </a:lnTo>
                      <a:lnTo>
                        <a:pt x="10800" y="28"/>
                      </a:lnTo>
                      <a:lnTo>
                        <a:pt x="10619" y="28"/>
                      </a:lnTo>
                      <a:lnTo>
                        <a:pt x="10404" y="28"/>
                      </a:lnTo>
                      <a:lnTo>
                        <a:pt x="10257" y="28"/>
                      </a:lnTo>
                      <a:lnTo>
                        <a:pt x="10076" y="56"/>
                      </a:lnTo>
                      <a:lnTo>
                        <a:pt x="9952" y="84"/>
                      </a:lnTo>
                      <a:lnTo>
                        <a:pt x="9794" y="141"/>
                      </a:lnTo>
                      <a:lnTo>
                        <a:pt x="9692" y="226"/>
                      </a:lnTo>
                      <a:lnTo>
                        <a:pt x="9557" y="282"/>
                      </a:lnTo>
                      <a:lnTo>
                        <a:pt x="9455" y="381"/>
                      </a:lnTo>
                      <a:lnTo>
                        <a:pt x="9365" y="466"/>
                      </a:lnTo>
                      <a:lnTo>
                        <a:pt x="9274" y="579"/>
                      </a:lnTo>
                      <a:lnTo>
                        <a:pt x="9184" y="692"/>
                      </a:lnTo>
                      <a:lnTo>
                        <a:pt x="9128" y="791"/>
                      </a:lnTo>
                      <a:lnTo>
                        <a:pt x="9060" y="932"/>
                      </a:lnTo>
                      <a:lnTo>
                        <a:pt x="8969" y="1201"/>
                      </a:lnTo>
                      <a:lnTo>
                        <a:pt x="8913" y="1498"/>
                      </a:lnTo>
                      <a:lnTo>
                        <a:pt x="8890" y="1795"/>
                      </a:lnTo>
                      <a:lnTo>
                        <a:pt x="8890" y="2120"/>
                      </a:lnTo>
                      <a:lnTo>
                        <a:pt x="8913" y="2445"/>
                      </a:lnTo>
                      <a:lnTo>
                        <a:pt x="8969" y="2756"/>
                      </a:lnTo>
                      <a:lnTo>
                        <a:pt x="9060" y="3081"/>
                      </a:lnTo>
                      <a:lnTo>
                        <a:pt x="9173" y="3378"/>
                      </a:lnTo>
                      <a:lnTo>
                        <a:pt x="9297" y="3647"/>
                      </a:lnTo>
                      <a:lnTo>
                        <a:pt x="9466" y="3887"/>
                      </a:lnTo>
                      <a:lnTo>
                        <a:pt x="9579" y="4085"/>
                      </a:lnTo>
                      <a:lnTo>
                        <a:pt x="9670" y="4269"/>
                      </a:lnTo>
                      <a:lnTo>
                        <a:pt x="9726" y="4467"/>
                      </a:lnTo>
                      <a:lnTo>
                        <a:pt x="9771" y="4650"/>
                      </a:lnTo>
                      <a:lnTo>
                        <a:pt x="9771" y="4834"/>
                      </a:lnTo>
                      <a:lnTo>
                        <a:pt x="9749" y="5032"/>
                      </a:lnTo>
                      <a:lnTo>
                        <a:pt x="9715" y="5216"/>
                      </a:lnTo>
                      <a:lnTo>
                        <a:pt x="9625" y="5385"/>
                      </a:lnTo>
                      <a:lnTo>
                        <a:pt x="9534" y="5513"/>
                      </a:lnTo>
                      <a:lnTo>
                        <a:pt x="9410" y="5626"/>
                      </a:lnTo>
                      <a:lnTo>
                        <a:pt x="9229" y="5710"/>
                      </a:lnTo>
                      <a:lnTo>
                        <a:pt x="9060" y="5767"/>
                      </a:lnTo>
                      <a:lnTo>
                        <a:pt x="8845" y="5767"/>
                      </a:lnTo>
                      <a:lnTo>
                        <a:pt x="8585" y="5739"/>
                      </a:lnTo>
                      <a:lnTo>
                        <a:pt x="8325" y="5654"/>
                      </a:lnTo>
                      <a:lnTo>
                        <a:pt x="8020" y="5513"/>
                      </a:lnTo>
                      <a:lnTo>
                        <a:pt x="7840" y="5442"/>
                      </a:lnTo>
                      <a:lnTo>
                        <a:pt x="7648" y="5385"/>
                      </a:lnTo>
                      <a:lnTo>
                        <a:pt x="7433" y="5329"/>
                      </a:lnTo>
                      <a:lnTo>
                        <a:pt x="7241" y="5301"/>
                      </a:lnTo>
                      <a:lnTo>
                        <a:pt x="6755" y="5301"/>
                      </a:lnTo>
                      <a:lnTo>
                        <a:pt x="6281" y="5329"/>
                      </a:lnTo>
                      <a:lnTo>
                        <a:pt x="5784" y="5385"/>
                      </a:lnTo>
                      <a:lnTo>
                        <a:pt x="5264" y="5498"/>
                      </a:lnTo>
                      <a:lnTo>
                        <a:pt x="4744" y="5597"/>
                      </a:lnTo>
                      <a:lnTo>
                        <a:pt x="4247" y="5739"/>
                      </a:lnTo>
                      <a:lnTo>
                        <a:pt x="4202" y="5894"/>
                      </a:lnTo>
                      <a:lnTo>
                        <a:pt x="4202" y="6191"/>
                      </a:lnTo>
                      <a:lnTo>
                        <a:pt x="4202" y="6545"/>
                      </a:lnTo>
                      <a:lnTo>
                        <a:pt x="4225" y="6954"/>
                      </a:lnTo>
                      <a:lnTo>
                        <a:pt x="4315" y="7930"/>
                      </a:lnTo>
                      <a:lnTo>
                        <a:pt x="4394" y="9018"/>
                      </a:lnTo>
                      <a:lnTo>
                        <a:pt x="4439" y="9570"/>
                      </a:lnTo>
                      <a:lnTo>
                        <a:pt x="4462" y="10107"/>
                      </a:lnTo>
                      <a:lnTo>
                        <a:pt x="4484" y="10630"/>
                      </a:lnTo>
                      <a:lnTo>
                        <a:pt x="4507" y="11082"/>
                      </a:lnTo>
                      <a:lnTo>
                        <a:pt x="4484" y="11520"/>
                      </a:lnTo>
                      <a:lnTo>
                        <a:pt x="4439" y="11874"/>
                      </a:lnTo>
                      <a:lnTo>
                        <a:pt x="4394" y="12029"/>
                      </a:lnTo>
                      <a:lnTo>
                        <a:pt x="4349" y="12171"/>
                      </a:lnTo>
                      <a:lnTo>
                        <a:pt x="4315" y="12284"/>
                      </a:lnTo>
                      <a:lnTo>
                        <a:pt x="4247" y="123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17EF5">
                        <a:gamma/>
                        <a:tint val="45490"/>
                        <a:invGamma/>
                      </a:srgbClr>
                    </a:gs>
                    <a:gs pos="100000">
                      <a:srgbClr val="717EF5"/>
                    </a:gs>
                  </a:gsLst>
                  <a:lin ang="5400000" scaled="1"/>
                </a:gradFill>
                <a:ln w="5715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dist="135003" dir="2471156" algn="ctr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1" name="Puzzle4"/>
                <p:cNvSpPr>
                  <a:spLocks noChangeAspect="1" noEditPoints="1" noChangeArrowheads="1"/>
                </p:cNvSpPr>
                <p:nvPr/>
              </p:nvSpPr>
              <p:spPr bwMode="gray">
                <a:xfrm>
                  <a:off x="2192" y="1719"/>
                  <a:ext cx="1072" cy="1763"/>
                </a:xfrm>
                <a:custGeom>
                  <a:avLst/>
                  <a:gdLst>
                    <a:gd name="T0" fmla="*/ 8307 w 21600"/>
                    <a:gd name="T1" fmla="*/ 11593 h 21600"/>
                    <a:gd name="T2" fmla="*/ 453 w 21600"/>
                    <a:gd name="T3" fmla="*/ 16938 h 21600"/>
                    <a:gd name="T4" fmla="*/ 11500 w 21600"/>
                    <a:gd name="T5" fmla="*/ 21600 h 21600"/>
                    <a:gd name="T6" fmla="*/ 20920 w 21600"/>
                    <a:gd name="T7" fmla="*/ 16751 h 21600"/>
                    <a:gd name="T8" fmla="*/ 13972 w 21600"/>
                    <a:gd name="T9" fmla="*/ 10888 h 21600"/>
                    <a:gd name="T10" fmla="*/ 21033 w 21600"/>
                    <a:gd name="T11" fmla="*/ 4716 h 21600"/>
                    <a:gd name="T12" fmla="*/ 11102 w 21600"/>
                    <a:gd name="T13" fmla="*/ 11 h 21600"/>
                    <a:gd name="T14" fmla="*/ 453 w 21600"/>
                    <a:gd name="T15" fmla="*/ 4716 h 21600"/>
                    <a:gd name="T16" fmla="*/ 2076 w 21600"/>
                    <a:gd name="T17" fmla="*/ 5664 h 21600"/>
                    <a:gd name="T18" fmla="*/ 20203 w 21600"/>
                    <a:gd name="T19" fmla="*/ 1598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3813" y="10590"/>
                      </a:moveTo>
                      <a:lnTo>
                        <a:pt x="3927" y="10513"/>
                      </a:lnTo>
                      <a:lnTo>
                        <a:pt x="4078" y="10425"/>
                      </a:lnTo>
                      <a:lnTo>
                        <a:pt x="4210" y="10359"/>
                      </a:lnTo>
                      <a:lnTo>
                        <a:pt x="4361" y="10315"/>
                      </a:lnTo>
                      <a:lnTo>
                        <a:pt x="4682" y="10237"/>
                      </a:lnTo>
                      <a:lnTo>
                        <a:pt x="5041" y="10193"/>
                      </a:lnTo>
                      <a:lnTo>
                        <a:pt x="5456" y="10171"/>
                      </a:lnTo>
                      <a:lnTo>
                        <a:pt x="5853" y="10193"/>
                      </a:lnTo>
                      <a:lnTo>
                        <a:pt x="6249" y="10260"/>
                      </a:lnTo>
                      <a:lnTo>
                        <a:pt x="6646" y="10337"/>
                      </a:lnTo>
                      <a:lnTo>
                        <a:pt x="7004" y="10469"/>
                      </a:lnTo>
                      <a:lnTo>
                        <a:pt x="7363" y="10612"/>
                      </a:lnTo>
                      <a:lnTo>
                        <a:pt x="7665" y="10788"/>
                      </a:lnTo>
                      <a:lnTo>
                        <a:pt x="7911" y="10998"/>
                      </a:lnTo>
                      <a:lnTo>
                        <a:pt x="8024" y="11097"/>
                      </a:lnTo>
                      <a:lnTo>
                        <a:pt x="8137" y="11207"/>
                      </a:lnTo>
                      <a:lnTo>
                        <a:pt x="8194" y="11340"/>
                      </a:lnTo>
                      <a:lnTo>
                        <a:pt x="8269" y="11461"/>
                      </a:lnTo>
                      <a:lnTo>
                        <a:pt x="8307" y="11593"/>
                      </a:lnTo>
                      <a:lnTo>
                        <a:pt x="8307" y="11714"/>
                      </a:lnTo>
                      <a:lnTo>
                        <a:pt x="8307" y="11868"/>
                      </a:lnTo>
                      <a:lnTo>
                        <a:pt x="8307" y="12012"/>
                      </a:lnTo>
                      <a:lnTo>
                        <a:pt x="8194" y="12265"/>
                      </a:lnTo>
                      <a:lnTo>
                        <a:pt x="8062" y="12519"/>
                      </a:lnTo>
                      <a:lnTo>
                        <a:pt x="7873" y="12706"/>
                      </a:lnTo>
                      <a:lnTo>
                        <a:pt x="7627" y="12904"/>
                      </a:lnTo>
                      <a:lnTo>
                        <a:pt x="7363" y="13048"/>
                      </a:lnTo>
                      <a:lnTo>
                        <a:pt x="7080" y="13180"/>
                      </a:lnTo>
                      <a:lnTo>
                        <a:pt x="6759" y="13257"/>
                      </a:lnTo>
                      <a:lnTo>
                        <a:pt x="6419" y="13345"/>
                      </a:lnTo>
                      <a:lnTo>
                        <a:pt x="6098" y="13389"/>
                      </a:lnTo>
                      <a:lnTo>
                        <a:pt x="5739" y="13389"/>
                      </a:lnTo>
                      <a:lnTo>
                        <a:pt x="5418" y="13389"/>
                      </a:lnTo>
                      <a:lnTo>
                        <a:pt x="5079" y="13345"/>
                      </a:lnTo>
                      <a:lnTo>
                        <a:pt x="4758" y="13301"/>
                      </a:lnTo>
                      <a:lnTo>
                        <a:pt x="4474" y="13213"/>
                      </a:lnTo>
                      <a:lnTo>
                        <a:pt x="4172" y="13114"/>
                      </a:lnTo>
                      <a:lnTo>
                        <a:pt x="3965" y="12982"/>
                      </a:lnTo>
                      <a:lnTo>
                        <a:pt x="3738" y="12838"/>
                      </a:lnTo>
                      <a:lnTo>
                        <a:pt x="3493" y="12706"/>
                      </a:lnTo>
                      <a:lnTo>
                        <a:pt x="3228" y="12607"/>
                      </a:lnTo>
                      <a:lnTo>
                        <a:pt x="2945" y="12519"/>
                      </a:lnTo>
                      <a:lnTo>
                        <a:pt x="2700" y="12431"/>
                      </a:lnTo>
                      <a:lnTo>
                        <a:pt x="2397" y="12375"/>
                      </a:lnTo>
                      <a:lnTo>
                        <a:pt x="2152" y="12331"/>
                      </a:lnTo>
                      <a:lnTo>
                        <a:pt x="1888" y="12309"/>
                      </a:lnTo>
                      <a:lnTo>
                        <a:pt x="1642" y="12309"/>
                      </a:lnTo>
                      <a:lnTo>
                        <a:pt x="1397" y="12331"/>
                      </a:lnTo>
                      <a:lnTo>
                        <a:pt x="1170" y="12397"/>
                      </a:lnTo>
                      <a:lnTo>
                        <a:pt x="962" y="12453"/>
                      </a:lnTo>
                      <a:lnTo>
                        <a:pt x="774" y="12563"/>
                      </a:lnTo>
                      <a:lnTo>
                        <a:pt x="623" y="12684"/>
                      </a:lnTo>
                      <a:lnTo>
                        <a:pt x="528" y="12838"/>
                      </a:lnTo>
                      <a:lnTo>
                        <a:pt x="453" y="13026"/>
                      </a:lnTo>
                      <a:lnTo>
                        <a:pt x="339" y="13477"/>
                      </a:lnTo>
                      <a:lnTo>
                        <a:pt x="226" y="13984"/>
                      </a:lnTo>
                      <a:lnTo>
                        <a:pt x="151" y="14535"/>
                      </a:lnTo>
                      <a:lnTo>
                        <a:pt x="113" y="15075"/>
                      </a:lnTo>
                      <a:lnTo>
                        <a:pt x="113" y="15626"/>
                      </a:lnTo>
                      <a:lnTo>
                        <a:pt x="151" y="16133"/>
                      </a:lnTo>
                      <a:lnTo>
                        <a:pt x="188" y="16376"/>
                      </a:lnTo>
                      <a:lnTo>
                        <a:pt x="264" y="16585"/>
                      </a:lnTo>
                      <a:lnTo>
                        <a:pt x="339" y="16773"/>
                      </a:lnTo>
                      <a:lnTo>
                        <a:pt x="453" y="16938"/>
                      </a:lnTo>
                      <a:lnTo>
                        <a:pt x="1095" y="16883"/>
                      </a:lnTo>
                      <a:lnTo>
                        <a:pt x="1963" y="16795"/>
                      </a:lnTo>
                      <a:lnTo>
                        <a:pt x="2945" y="16751"/>
                      </a:lnTo>
                      <a:lnTo>
                        <a:pt x="3965" y="16706"/>
                      </a:lnTo>
                      <a:lnTo>
                        <a:pt x="5022" y="16684"/>
                      </a:lnTo>
                      <a:lnTo>
                        <a:pt x="5947" y="16684"/>
                      </a:lnTo>
                      <a:lnTo>
                        <a:pt x="6759" y="16706"/>
                      </a:lnTo>
                      <a:lnTo>
                        <a:pt x="7363" y="16751"/>
                      </a:lnTo>
                      <a:lnTo>
                        <a:pt x="7948" y="16839"/>
                      </a:lnTo>
                      <a:lnTo>
                        <a:pt x="8458" y="16916"/>
                      </a:lnTo>
                      <a:lnTo>
                        <a:pt x="8893" y="17026"/>
                      </a:lnTo>
                      <a:lnTo>
                        <a:pt x="9289" y="17158"/>
                      </a:lnTo>
                      <a:lnTo>
                        <a:pt x="9572" y="17280"/>
                      </a:lnTo>
                      <a:lnTo>
                        <a:pt x="9799" y="17412"/>
                      </a:lnTo>
                      <a:lnTo>
                        <a:pt x="9969" y="17555"/>
                      </a:lnTo>
                      <a:lnTo>
                        <a:pt x="10120" y="17687"/>
                      </a:lnTo>
                      <a:lnTo>
                        <a:pt x="10158" y="17831"/>
                      </a:lnTo>
                      <a:lnTo>
                        <a:pt x="10195" y="17974"/>
                      </a:lnTo>
                      <a:lnTo>
                        <a:pt x="10158" y="18128"/>
                      </a:lnTo>
                      <a:lnTo>
                        <a:pt x="10082" y="18271"/>
                      </a:lnTo>
                      <a:lnTo>
                        <a:pt x="9969" y="18426"/>
                      </a:lnTo>
                      <a:lnTo>
                        <a:pt x="9837" y="18569"/>
                      </a:lnTo>
                      <a:lnTo>
                        <a:pt x="9648" y="18701"/>
                      </a:lnTo>
                      <a:lnTo>
                        <a:pt x="9440" y="18822"/>
                      </a:lnTo>
                      <a:lnTo>
                        <a:pt x="9213" y="18999"/>
                      </a:lnTo>
                      <a:lnTo>
                        <a:pt x="9044" y="19186"/>
                      </a:lnTo>
                      <a:lnTo>
                        <a:pt x="8893" y="19395"/>
                      </a:lnTo>
                      <a:lnTo>
                        <a:pt x="8817" y="19627"/>
                      </a:lnTo>
                      <a:lnTo>
                        <a:pt x="8779" y="19858"/>
                      </a:lnTo>
                      <a:lnTo>
                        <a:pt x="8779" y="20112"/>
                      </a:lnTo>
                      <a:lnTo>
                        <a:pt x="8855" y="20354"/>
                      </a:lnTo>
                      <a:lnTo>
                        <a:pt x="8968" y="20586"/>
                      </a:lnTo>
                      <a:lnTo>
                        <a:pt x="9138" y="20817"/>
                      </a:lnTo>
                      <a:lnTo>
                        <a:pt x="9365" y="21026"/>
                      </a:lnTo>
                      <a:lnTo>
                        <a:pt x="9610" y="21192"/>
                      </a:lnTo>
                      <a:lnTo>
                        <a:pt x="9950" y="21368"/>
                      </a:lnTo>
                      <a:lnTo>
                        <a:pt x="10120" y="21445"/>
                      </a:lnTo>
                      <a:lnTo>
                        <a:pt x="10346" y="21511"/>
                      </a:lnTo>
                      <a:lnTo>
                        <a:pt x="10516" y="21555"/>
                      </a:lnTo>
                      <a:lnTo>
                        <a:pt x="10743" y="21600"/>
                      </a:lnTo>
                      <a:lnTo>
                        <a:pt x="10988" y="21644"/>
                      </a:lnTo>
                      <a:lnTo>
                        <a:pt x="11215" y="21666"/>
                      </a:lnTo>
                      <a:lnTo>
                        <a:pt x="11498" y="21666"/>
                      </a:lnTo>
                      <a:lnTo>
                        <a:pt x="11762" y="21666"/>
                      </a:lnTo>
                      <a:lnTo>
                        <a:pt x="12253" y="21644"/>
                      </a:lnTo>
                      <a:lnTo>
                        <a:pt x="12763" y="21577"/>
                      </a:lnTo>
                      <a:lnTo>
                        <a:pt x="13197" y="21467"/>
                      </a:lnTo>
                      <a:lnTo>
                        <a:pt x="13556" y="21346"/>
                      </a:lnTo>
                      <a:lnTo>
                        <a:pt x="13896" y="21192"/>
                      </a:lnTo>
                      <a:lnTo>
                        <a:pt x="14179" y="21026"/>
                      </a:lnTo>
                      <a:lnTo>
                        <a:pt x="14444" y="20839"/>
                      </a:lnTo>
                      <a:lnTo>
                        <a:pt x="14576" y="20641"/>
                      </a:lnTo>
                      <a:lnTo>
                        <a:pt x="14727" y="20431"/>
                      </a:lnTo>
                      <a:lnTo>
                        <a:pt x="14765" y="20200"/>
                      </a:lnTo>
                      <a:lnTo>
                        <a:pt x="14802" y="19991"/>
                      </a:lnTo>
                      <a:lnTo>
                        <a:pt x="14727" y="19759"/>
                      </a:lnTo>
                      <a:lnTo>
                        <a:pt x="14613" y="19550"/>
                      </a:lnTo>
                      <a:lnTo>
                        <a:pt x="14444" y="19307"/>
                      </a:lnTo>
                      <a:lnTo>
                        <a:pt x="14217" y="19098"/>
                      </a:lnTo>
                      <a:lnTo>
                        <a:pt x="13934" y="18911"/>
                      </a:lnTo>
                      <a:lnTo>
                        <a:pt x="13669" y="18745"/>
                      </a:lnTo>
                      <a:lnTo>
                        <a:pt x="13462" y="18547"/>
                      </a:lnTo>
                      <a:lnTo>
                        <a:pt x="13311" y="18337"/>
                      </a:lnTo>
                      <a:lnTo>
                        <a:pt x="13197" y="18150"/>
                      </a:lnTo>
                      <a:lnTo>
                        <a:pt x="13122" y="17941"/>
                      </a:lnTo>
                      <a:lnTo>
                        <a:pt x="13122" y="17720"/>
                      </a:lnTo>
                      <a:lnTo>
                        <a:pt x="13122" y="17533"/>
                      </a:lnTo>
                      <a:lnTo>
                        <a:pt x="13197" y="17346"/>
                      </a:lnTo>
                      <a:lnTo>
                        <a:pt x="13273" y="17158"/>
                      </a:lnTo>
                      <a:lnTo>
                        <a:pt x="13386" y="16982"/>
                      </a:lnTo>
                      <a:lnTo>
                        <a:pt x="13537" y="16839"/>
                      </a:lnTo>
                      <a:lnTo>
                        <a:pt x="13707" y="16706"/>
                      </a:lnTo>
                      <a:lnTo>
                        <a:pt x="13896" y="16607"/>
                      </a:lnTo>
                      <a:lnTo>
                        <a:pt x="14104" y="16519"/>
                      </a:lnTo>
                      <a:lnTo>
                        <a:pt x="14330" y="16453"/>
                      </a:lnTo>
                      <a:lnTo>
                        <a:pt x="14538" y="16431"/>
                      </a:lnTo>
                      <a:lnTo>
                        <a:pt x="14897" y="16453"/>
                      </a:lnTo>
                      <a:lnTo>
                        <a:pt x="15406" y="16497"/>
                      </a:lnTo>
                      <a:lnTo>
                        <a:pt x="16105" y="16541"/>
                      </a:lnTo>
                      <a:lnTo>
                        <a:pt x="16898" y="16607"/>
                      </a:lnTo>
                      <a:lnTo>
                        <a:pt x="17804" y="16651"/>
                      </a:lnTo>
                      <a:lnTo>
                        <a:pt x="18786" y="16684"/>
                      </a:lnTo>
                      <a:lnTo>
                        <a:pt x="19844" y="16728"/>
                      </a:lnTo>
                      <a:lnTo>
                        <a:pt x="20920" y="16751"/>
                      </a:lnTo>
                      <a:lnTo>
                        <a:pt x="21109" y="16497"/>
                      </a:lnTo>
                      <a:lnTo>
                        <a:pt x="21241" y="16222"/>
                      </a:lnTo>
                      <a:lnTo>
                        <a:pt x="21392" y="15946"/>
                      </a:lnTo>
                      <a:lnTo>
                        <a:pt x="21467" y="15648"/>
                      </a:lnTo>
                      <a:lnTo>
                        <a:pt x="21543" y="15351"/>
                      </a:lnTo>
                      <a:lnTo>
                        <a:pt x="21618" y="15042"/>
                      </a:lnTo>
                      <a:lnTo>
                        <a:pt x="21618" y="14745"/>
                      </a:lnTo>
                      <a:lnTo>
                        <a:pt x="21618" y="14447"/>
                      </a:lnTo>
                      <a:lnTo>
                        <a:pt x="21618" y="14150"/>
                      </a:lnTo>
                      <a:lnTo>
                        <a:pt x="21581" y="13852"/>
                      </a:lnTo>
                      <a:lnTo>
                        <a:pt x="21505" y="13577"/>
                      </a:lnTo>
                      <a:lnTo>
                        <a:pt x="21430" y="13301"/>
                      </a:lnTo>
                      <a:lnTo>
                        <a:pt x="21354" y="13048"/>
                      </a:lnTo>
                      <a:lnTo>
                        <a:pt x="21241" y="12816"/>
                      </a:lnTo>
                      <a:lnTo>
                        <a:pt x="21146" y="12607"/>
                      </a:lnTo>
                      <a:lnTo>
                        <a:pt x="21033" y="12431"/>
                      </a:lnTo>
                      <a:lnTo>
                        <a:pt x="20920" y="12265"/>
                      </a:lnTo>
                      <a:lnTo>
                        <a:pt x="20769" y="12144"/>
                      </a:lnTo>
                      <a:lnTo>
                        <a:pt x="20637" y="12034"/>
                      </a:lnTo>
                      <a:lnTo>
                        <a:pt x="20486" y="11946"/>
                      </a:lnTo>
                      <a:lnTo>
                        <a:pt x="20297" y="11891"/>
                      </a:lnTo>
                      <a:lnTo>
                        <a:pt x="20165" y="11846"/>
                      </a:lnTo>
                      <a:lnTo>
                        <a:pt x="19976" y="11824"/>
                      </a:lnTo>
                      <a:lnTo>
                        <a:pt x="19806" y="11802"/>
                      </a:lnTo>
                      <a:lnTo>
                        <a:pt x="19390" y="11824"/>
                      </a:lnTo>
                      <a:lnTo>
                        <a:pt x="18956" y="11891"/>
                      </a:lnTo>
                      <a:lnTo>
                        <a:pt x="18503" y="11968"/>
                      </a:lnTo>
                      <a:lnTo>
                        <a:pt x="17993" y="12078"/>
                      </a:lnTo>
                      <a:lnTo>
                        <a:pt x="17653" y="12144"/>
                      </a:lnTo>
                      <a:lnTo>
                        <a:pt x="17332" y="12199"/>
                      </a:lnTo>
                      <a:lnTo>
                        <a:pt x="17049" y="12221"/>
                      </a:lnTo>
                      <a:lnTo>
                        <a:pt x="16747" y="12243"/>
                      </a:lnTo>
                      <a:lnTo>
                        <a:pt x="16464" y="12243"/>
                      </a:lnTo>
                      <a:lnTo>
                        <a:pt x="16218" y="12243"/>
                      </a:lnTo>
                      <a:lnTo>
                        <a:pt x="15992" y="12221"/>
                      </a:lnTo>
                      <a:lnTo>
                        <a:pt x="15746" y="12199"/>
                      </a:lnTo>
                      <a:lnTo>
                        <a:pt x="15520" y="12155"/>
                      </a:lnTo>
                      <a:lnTo>
                        <a:pt x="15350" y="12122"/>
                      </a:lnTo>
                      <a:lnTo>
                        <a:pt x="15161" y="12056"/>
                      </a:lnTo>
                      <a:lnTo>
                        <a:pt x="14972" y="11990"/>
                      </a:lnTo>
                      <a:lnTo>
                        <a:pt x="14689" y="11846"/>
                      </a:lnTo>
                      <a:lnTo>
                        <a:pt x="14444" y="11670"/>
                      </a:lnTo>
                      <a:lnTo>
                        <a:pt x="14255" y="11483"/>
                      </a:lnTo>
                      <a:lnTo>
                        <a:pt x="14104" y="11295"/>
                      </a:lnTo>
                      <a:lnTo>
                        <a:pt x="14028" y="11086"/>
                      </a:lnTo>
                      <a:lnTo>
                        <a:pt x="13972" y="10888"/>
                      </a:lnTo>
                      <a:lnTo>
                        <a:pt x="13972" y="10700"/>
                      </a:lnTo>
                      <a:lnTo>
                        <a:pt x="14009" y="10513"/>
                      </a:lnTo>
                      <a:lnTo>
                        <a:pt x="14066" y="10359"/>
                      </a:lnTo>
                      <a:lnTo>
                        <a:pt x="14179" y="10215"/>
                      </a:lnTo>
                      <a:lnTo>
                        <a:pt x="14406" y="10006"/>
                      </a:lnTo>
                      <a:lnTo>
                        <a:pt x="14651" y="9830"/>
                      </a:lnTo>
                      <a:lnTo>
                        <a:pt x="14878" y="9686"/>
                      </a:lnTo>
                      <a:lnTo>
                        <a:pt x="15123" y="9554"/>
                      </a:lnTo>
                      <a:lnTo>
                        <a:pt x="15350" y="9477"/>
                      </a:lnTo>
                      <a:lnTo>
                        <a:pt x="15558" y="9411"/>
                      </a:lnTo>
                      <a:lnTo>
                        <a:pt x="15803" y="9345"/>
                      </a:lnTo>
                      <a:lnTo>
                        <a:pt x="16030" y="9323"/>
                      </a:lnTo>
                      <a:lnTo>
                        <a:pt x="16256" y="9301"/>
                      </a:lnTo>
                      <a:lnTo>
                        <a:pt x="16464" y="9323"/>
                      </a:lnTo>
                      <a:lnTo>
                        <a:pt x="16690" y="9345"/>
                      </a:lnTo>
                      <a:lnTo>
                        <a:pt x="16898" y="9367"/>
                      </a:lnTo>
                      <a:lnTo>
                        <a:pt x="17332" y="9477"/>
                      </a:lnTo>
                      <a:lnTo>
                        <a:pt x="17767" y="9598"/>
                      </a:lnTo>
                      <a:lnTo>
                        <a:pt x="18163" y="9731"/>
                      </a:lnTo>
                      <a:lnTo>
                        <a:pt x="18597" y="9874"/>
                      </a:lnTo>
                      <a:lnTo>
                        <a:pt x="18994" y="10006"/>
                      </a:lnTo>
                      <a:lnTo>
                        <a:pt x="19428" y="10083"/>
                      </a:lnTo>
                      <a:lnTo>
                        <a:pt x="19617" y="10127"/>
                      </a:lnTo>
                      <a:lnTo>
                        <a:pt x="19844" y="10149"/>
                      </a:lnTo>
                      <a:lnTo>
                        <a:pt x="20013" y="10149"/>
                      </a:lnTo>
                      <a:lnTo>
                        <a:pt x="20240" y="10127"/>
                      </a:lnTo>
                      <a:lnTo>
                        <a:pt x="20410" y="10105"/>
                      </a:lnTo>
                      <a:lnTo>
                        <a:pt x="20637" y="10061"/>
                      </a:lnTo>
                      <a:lnTo>
                        <a:pt x="20844" y="9984"/>
                      </a:lnTo>
                      <a:lnTo>
                        <a:pt x="21033" y="9896"/>
                      </a:lnTo>
                      <a:lnTo>
                        <a:pt x="21146" y="9830"/>
                      </a:lnTo>
                      <a:lnTo>
                        <a:pt x="21203" y="9753"/>
                      </a:lnTo>
                      <a:lnTo>
                        <a:pt x="21279" y="9642"/>
                      </a:lnTo>
                      <a:lnTo>
                        <a:pt x="21354" y="9521"/>
                      </a:lnTo>
                      <a:lnTo>
                        <a:pt x="21430" y="9246"/>
                      </a:lnTo>
                      <a:lnTo>
                        <a:pt x="21430" y="8904"/>
                      </a:lnTo>
                      <a:lnTo>
                        <a:pt x="21430" y="8540"/>
                      </a:lnTo>
                      <a:lnTo>
                        <a:pt x="21392" y="8144"/>
                      </a:lnTo>
                      <a:lnTo>
                        <a:pt x="21354" y="7714"/>
                      </a:lnTo>
                      <a:lnTo>
                        <a:pt x="21279" y="7295"/>
                      </a:lnTo>
                      <a:lnTo>
                        <a:pt x="21146" y="6446"/>
                      </a:lnTo>
                      <a:lnTo>
                        <a:pt x="20995" y="5686"/>
                      </a:lnTo>
                      <a:lnTo>
                        <a:pt x="20958" y="5366"/>
                      </a:lnTo>
                      <a:lnTo>
                        <a:pt x="20958" y="5091"/>
                      </a:lnTo>
                      <a:lnTo>
                        <a:pt x="20958" y="4860"/>
                      </a:lnTo>
                      <a:lnTo>
                        <a:pt x="21033" y="4716"/>
                      </a:lnTo>
                      <a:lnTo>
                        <a:pt x="20637" y="4860"/>
                      </a:lnTo>
                      <a:lnTo>
                        <a:pt x="20127" y="4992"/>
                      </a:lnTo>
                      <a:lnTo>
                        <a:pt x="19617" y="5069"/>
                      </a:lnTo>
                      <a:lnTo>
                        <a:pt x="19032" y="5157"/>
                      </a:lnTo>
                      <a:lnTo>
                        <a:pt x="18465" y="5201"/>
                      </a:lnTo>
                      <a:lnTo>
                        <a:pt x="17842" y="5245"/>
                      </a:lnTo>
                      <a:lnTo>
                        <a:pt x="17219" y="5267"/>
                      </a:lnTo>
                      <a:lnTo>
                        <a:pt x="16615" y="5267"/>
                      </a:lnTo>
                      <a:lnTo>
                        <a:pt x="15992" y="5245"/>
                      </a:lnTo>
                      <a:lnTo>
                        <a:pt x="15369" y="5201"/>
                      </a:lnTo>
                      <a:lnTo>
                        <a:pt x="14840" y="5157"/>
                      </a:lnTo>
                      <a:lnTo>
                        <a:pt x="14293" y="5091"/>
                      </a:lnTo>
                      <a:lnTo>
                        <a:pt x="13783" y="5014"/>
                      </a:lnTo>
                      <a:lnTo>
                        <a:pt x="13386" y="4926"/>
                      </a:lnTo>
                      <a:lnTo>
                        <a:pt x="13027" y="4815"/>
                      </a:lnTo>
                      <a:lnTo>
                        <a:pt x="12725" y="4716"/>
                      </a:lnTo>
                      <a:lnTo>
                        <a:pt x="12480" y="4606"/>
                      </a:lnTo>
                      <a:lnTo>
                        <a:pt x="12291" y="4496"/>
                      </a:lnTo>
                      <a:lnTo>
                        <a:pt x="12197" y="4397"/>
                      </a:lnTo>
                      <a:lnTo>
                        <a:pt x="12083" y="4286"/>
                      </a:lnTo>
                      <a:lnTo>
                        <a:pt x="12046" y="4187"/>
                      </a:lnTo>
                      <a:lnTo>
                        <a:pt x="12008" y="4077"/>
                      </a:lnTo>
                      <a:lnTo>
                        <a:pt x="12046" y="3967"/>
                      </a:lnTo>
                      <a:lnTo>
                        <a:pt x="12121" y="3868"/>
                      </a:lnTo>
                      <a:lnTo>
                        <a:pt x="12197" y="3735"/>
                      </a:lnTo>
                      <a:lnTo>
                        <a:pt x="12291" y="3614"/>
                      </a:lnTo>
                      <a:lnTo>
                        <a:pt x="12442" y="3482"/>
                      </a:lnTo>
                      <a:lnTo>
                        <a:pt x="12631" y="3361"/>
                      </a:lnTo>
                      <a:lnTo>
                        <a:pt x="13065" y="3085"/>
                      </a:lnTo>
                      <a:lnTo>
                        <a:pt x="13537" y="2766"/>
                      </a:lnTo>
                      <a:lnTo>
                        <a:pt x="13783" y="2578"/>
                      </a:lnTo>
                      <a:lnTo>
                        <a:pt x="13934" y="2380"/>
                      </a:lnTo>
                      <a:lnTo>
                        <a:pt x="14028" y="2171"/>
                      </a:lnTo>
                      <a:lnTo>
                        <a:pt x="14104" y="1961"/>
                      </a:lnTo>
                      <a:lnTo>
                        <a:pt x="14104" y="1730"/>
                      </a:lnTo>
                      <a:lnTo>
                        <a:pt x="14066" y="1498"/>
                      </a:lnTo>
                      <a:lnTo>
                        <a:pt x="13972" y="1267"/>
                      </a:lnTo>
                      <a:lnTo>
                        <a:pt x="13820" y="1057"/>
                      </a:lnTo>
                      <a:lnTo>
                        <a:pt x="13594" y="837"/>
                      </a:lnTo>
                      <a:lnTo>
                        <a:pt x="13386" y="628"/>
                      </a:lnTo>
                      <a:lnTo>
                        <a:pt x="13103" y="462"/>
                      </a:lnTo>
                      <a:lnTo>
                        <a:pt x="12763" y="308"/>
                      </a:lnTo>
                      <a:lnTo>
                        <a:pt x="12404" y="187"/>
                      </a:lnTo>
                      <a:lnTo>
                        <a:pt x="12008" y="77"/>
                      </a:lnTo>
                      <a:lnTo>
                        <a:pt x="11574" y="33"/>
                      </a:lnTo>
                      <a:lnTo>
                        <a:pt x="11102" y="11"/>
                      </a:lnTo>
                      <a:lnTo>
                        <a:pt x="10667" y="11"/>
                      </a:lnTo>
                      <a:lnTo>
                        <a:pt x="10233" y="77"/>
                      </a:lnTo>
                      <a:lnTo>
                        <a:pt x="9837" y="187"/>
                      </a:lnTo>
                      <a:lnTo>
                        <a:pt x="9440" y="286"/>
                      </a:lnTo>
                      <a:lnTo>
                        <a:pt x="9062" y="462"/>
                      </a:lnTo>
                      <a:lnTo>
                        <a:pt x="8741" y="628"/>
                      </a:lnTo>
                      <a:lnTo>
                        <a:pt x="8458" y="815"/>
                      </a:lnTo>
                      <a:lnTo>
                        <a:pt x="8232" y="1035"/>
                      </a:lnTo>
                      <a:lnTo>
                        <a:pt x="8062" y="1245"/>
                      </a:lnTo>
                      <a:lnTo>
                        <a:pt x="7911" y="1476"/>
                      </a:lnTo>
                      <a:lnTo>
                        <a:pt x="7835" y="1708"/>
                      </a:lnTo>
                      <a:lnTo>
                        <a:pt x="7797" y="1961"/>
                      </a:lnTo>
                      <a:lnTo>
                        <a:pt x="7835" y="2193"/>
                      </a:lnTo>
                      <a:lnTo>
                        <a:pt x="7948" y="2402"/>
                      </a:lnTo>
                      <a:lnTo>
                        <a:pt x="8062" y="2534"/>
                      </a:lnTo>
                      <a:lnTo>
                        <a:pt x="8175" y="2644"/>
                      </a:lnTo>
                      <a:lnTo>
                        <a:pt x="8269" y="2744"/>
                      </a:lnTo>
                      <a:lnTo>
                        <a:pt x="8420" y="2832"/>
                      </a:lnTo>
                      <a:lnTo>
                        <a:pt x="8704" y="3019"/>
                      </a:lnTo>
                      <a:lnTo>
                        <a:pt x="8968" y="3206"/>
                      </a:lnTo>
                      <a:lnTo>
                        <a:pt x="9138" y="3405"/>
                      </a:lnTo>
                      <a:lnTo>
                        <a:pt x="9327" y="3570"/>
                      </a:lnTo>
                      <a:lnTo>
                        <a:pt x="9440" y="3735"/>
                      </a:lnTo>
                      <a:lnTo>
                        <a:pt x="9516" y="3890"/>
                      </a:lnTo>
                      <a:lnTo>
                        <a:pt x="9534" y="4033"/>
                      </a:lnTo>
                      <a:lnTo>
                        <a:pt x="9534" y="4165"/>
                      </a:lnTo>
                      <a:lnTo>
                        <a:pt x="9516" y="4286"/>
                      </a:lnTo>
                      <a:lnTo>
                        <a:pt x="9440" y="4397"/>
                      </a:lnTo>
                      <a:lnTo>
                        <a:pt x="9327" y="4496"/>
                      </a:lnTo>
                      <a:lnTo>
                        <a:pt x="9176" y="4562"/>
                      </a:lnTo>
                      <a:lnTo>
                        <a:pt x="9006" y="4628"/>
                      </a:lnTo>
                      <a:lnTo>
                        <a:pt x="8779" y="4694"/>
                      </a:lnTo>
                      <a:lnTo>
                        <a:pt x="8534" y="4716"/>
                      </a:lnTo>
                      <a:lnTo>
                        <a:pt x="8232" y="4716"/>
                      </a:lnTo>
                      <a:lnTo>
                        <a:pt x="7118" y="4738"/>
                      </a:lnTo>
                      <a:lnTo>
                        <a:pt x="5947" y="4771"/>
                      </a:lnTo>
                      <a:lnTo>
                        <a:pt x="4795" y="4815"/>
                      </a:lnTo>
                      <a:lnTo>
                        <a:pt x="3681" y="4860"/>
                      </a:lnTo>
                      <a:lnTo>
                        <a:pt x="2662" y="4882"/>
                      </a:lnTo>
                      <a:lnTo>
                        <a:pt x="1755" y="4882"/>
                      </a:lnTo>
                      <a:lnTo>
                        <a:pt x="1359" y="4860"/>
                      </a:lnTo>
                      <a:lnTo>
                        <a:pt x="981" y="4837"/>
                      </a:lnTo>
                      <a:lnTo>
                        <a:pt x="698" y="4771"/>
                      </a:lnTo>
                      <a:lnTo>
                        <a:pt x="453" y="4716"/>
                      </a:lnTo>
                      <a:lnTo>
                        <a:pt x="453" y="5322"/>
                      </a:lnTo>
                      <a:lnTo>
                        <a:pt x="453" y="6083"/>
                      </a:lnTo>
                      <a:lnTo>
                        <a:pt x="453" y="6909"/>
                      </a:lnTo>
                      <a:lnTo>
                        <a:pt x="453" y="7780"/>
                      </a:lnTo>
                      <a:lnTo>
                        <a:pt x="453" y="8606"/>
                      </a:lnTo>
                      <a:lnTo>
                        <a:pt x="453" y="9345"/>
                      </a:lnTo>
                      <a:lnTo>
                        <a:pt x="453" y="9918"/>
                      </a:lnTo>
                      <a:lnTo>
                        <a:pt x="453" y="10282"/>
                      </a:lnTo>
                      <a:lnTo>
                        <a:pt x="490" y="10381"/>
                      </a:lnTo>
                      <a:lnTo>
                        <a:pt x="547" y="10491"/>
                      </a:lnTo>
                      <a:lnTo>
                        <a:pt x="660" y="10590"/>
                      </a:lnTo>
                      <a:lnTo>
                        <a:pt x="811" y="10700"/>
                      </a:lnTo>
                      <a:lnTo>
                        <a:pt x="981" y="10811"/>
                      </a:lnTo>
                      <a:lnTo>
                        <a:pt x="1208" y="10888"/>
                      </a:lnTo>
                      <a:lnTo>
                        <a:pt x="1453" y="10954"/>
                      </a:lnTo>
                      <a:lnTo>
                        <a:pt x="1718" y="11020"/>
                      </a:lnTo>
                      <a:lnTo>
                        <a:pt x="1963" y="11064"/>
                      </a:lnTo>
                      <a:lnTo>
                        <a:pt x="2265" y="11086"/>
                      </a:lnTo>
                      <a:lnTo>
                        <a:pt x="2548" y="11064"/>
                      </a:lnTo>
                      <a:lnTo>
                        <a:pt x="2794" y="11042"/>
                      </a:lnTo>
                      <a:lnTo>
                        <a:pt x="3096" y="10976"/>
                      </a:lnTo>
                      <a:lnTo>
                        <a:pt x="3341" y="10888"/>
                      </a:lnTo>
                      <a:lnTo>
                        <a:pt x="3606" y="10766"/>
                      </a:lnTo>
                      <a:lnTo>
                        <a:pt x="3813" y="1059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tint val="51373"/>
                        <a:invGamma/>
                      </a:srgbClr>
                    </a:gs>
                  </a:gsLst>
                  <a:lin ang="18900000" scaled="1"/>
                </a:gradFill>
                <a:ln w="5715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dist="135003" dir="2471156" algn="ctr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2" name="Puzzle1"/>
                <p:cNvSpPr>
                  <a:spLocks noChangeAspect="1" noEditPoints="1" noChangeArrowheads="1"/>
                </p:cNvSpPr>
                <p:nvPr/>
              </p:nvSpPr>
              <p:spPr bwMode="gray">
                <a:xfrm>
                  <a:off x="1824" y="1091"/>
                  <a:ext cx="1800" cy="1051"/>
                </a:xfrm>
                <a:custGeom>
                  <a:avLst/>
                  <a:gdLst>
                    <a:gd name="T0" fmla="*/ 16740 w 21600"/>
                    <a:gd name="T1" fmla="*/ 21078 h 21600"/>
                    <a:gd name="T2" fmla="*/ 16976 w 21600"/>
                    <a:gd name="T3" fmla="*/ 521 h 21600"/>
                    <a:gd name="T4" fmla="*/ 4725 w 21600"/>
                    <a:gd name="T5" fmla="*/ 856 h 21600"/>
                    <a:gd name="T6" fmla="*/ 5040 w 21600"/>
                    <a:gd name="T7" fmla="*/ 21004 h 21600"/>
                    <a:gd name="T8" fmla="*/ 10811 w 21600"/>
                    <a:gd name="T9" fmla="*/ 12885 h 21600"/>
                    <a:gd name="T10" fmla="*/ 10845 w 21600"/>
                    <a:gd name="T11" fmla="*/ 8714 h 21600"/>
                    <a:gd name="T12" fmla="*/ 21600 w 21600"/>
                    <a:gd name="T13" fmla="*/ 10000 h 21600"/>
                    <a:gd name="T14" fmla="*/ 56 w 21600"/>
                    <a:gd name="T15" fmla="*/ 10000 h 21600"/>
                    <a:gd name="T16" fmla="*/ 6086 w 21600"/>
                    <a:gd name="T17" fmla="*/ 2569 h 21600"/>
                    <a:gd name="T18" fmla="*/ 16132 w 21600"/>
                    <a:gd name="T19" fmla="*/ 19552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0" y="20836"/>
                      </a:moveTo>
                      <a:lnTo>
                        <a:pt x="9528" y="20836"/>
                      </a:lnTo>
                      <a:lnTo>
                        <a:pt x="9686" y="20762"/>
                      </a:lnTo>
                      <a:lnTo>
                        <a:pt x="9810" y="20687"/>
                      </a:lnTo>
                      <a:lnTo>
                        <a:pt x="9922" y="20575"/>
                      </a:lnTo>
                      <a:lnTo>
                        <a:pt x="10012" y="20426"/>
                      </a:lnTo>
                      <a:lnTo>
                        <a:pt x="10068" y="20296"/>
                      </a:lnTo>
                      <a:lnTo>
                        <a:pt x="10113" y="20110"/>
                      </a:lnTo>
                      <a:lnTo>
                        <a:pt x="10136" y="19905"/>
                      </a:lnTo>
                      <a:lnTo>
                        <a:pt x="10136" y="19682"/>
                      </a:lnTo>
                      <a:lnTo>
                        <a:pt x="10113" y="19440"/>
                      </a:lnTo>
                      <a:lnTo>
                        <a:pt x="10068" y="19142"/>
                      </a:lnTo>
                      <a:lnTo>
                        <a:pt x="10012" y="18900"/>
                      </a:lnTo>
                      <a:lnTo>
                        <a:pt x="9900" y="18620"/>
                      </a:lnTo>
                      <a:lnTo>
                        <a:pt x="9787" y="18285"/>
                      </a:lnTo>
                      <a:lnTo>
                        <a:pt x="9641" y="17968"/>
                      </a:lnTo>
                      <a:lnTo>
                        <a:pt x="9472" y="17652"/>
                      </a:lnTo>
                      <a:lnTo>
                        <a:pt x="9382" y="17466"/>
                      </a:lnTo>
                      <a:lnTo>
                        <a:pt x="9315" y="17298"/>
                      </a:lnTo>
                      <a:lnTo>
                        <a:pt x="9258" y="17112"/>
                      </a:lnTo>
                      <a:lnTo>
                        <a:pt x="9191" y="16926"/>
                      </a:lnTo>
                      <a:lnTo>
                        <a:pt x="9123" y="16535"/>
                      </a:lnTo>
                      <a:lnTo>
                        <a:pt x="9101" y="16144"/>
                      </a:lnTo>
                      <a:lnTo>
                        <a:pt x="9101" y="15753"/>
                      </a:lnTo>
                      <a:lnTo>
                        <a:pt x="9168" y="15362"/>
                      </a:lnTo>
                      <a:lnTo>
                        <a:pt x="9236" y="14971"/>
                      </a:lnTo>
                      <a:lnTo>
                        <a:pt x="9360" y="14580"/>
                      </a:lnTo>
                      <a:lnTo>
                        <a:pt x="9495" y="14244"/>
                      </a:lnTo>
                      <a:lnTo>
                        <a:pt x="9663" y="13891"/>
                      </a:lnTo>
                      <a:lnTo>
                        <a:pt x="9855" y="13611"/>
                      </a:lnTo>
                      <a:lnTo>
                        <a:pt x="10068" y="13351"/>
                      </a:lnTo>
                      <a:lnTo>
                        <a:pt x="10293" y="13146"/>
                      </a:lnTo>
                      <a:lnTo>
                        <a:pt x="10552" y="12997"/>
                      </a:lnTo>
                      <a:lnTo>
                        <a:pt x="10811" y="12885"/>
                      </a:lnTo>
                      <a:lnTo>
                        <a:pt x="11069" y="12866"/>
                      </a:lnTo>
                      <a:lnTo>
                        <a:pt x="11351" y="12885"/>
                      </a:lnTo>
                      <a:lnTo>
                        <a:pt x="11610" y="12997"/>
                      </a:lnTo>
                      <a:lnTo>
                        <a:pt x="11846" y="13183"/>
                      </a:lnTo>
                      <a:lnTo>
                        <a:pt x="12060" y="13388"/>
                      </a:lnTo>
                      <a:lnTo>
                        <a:pt x="12251" y="13648"/>
                      </a:lnTo>
                      <a:lnTo>
                        <a:pt x="12419" y="13928"/>
                      </a:lnTo>
                      <a:lnTo>
                        <a:pt x="12555" y="14244"/>
                      </a:lnTo>
                      <a:lnTo>
                        <a:pt x="12690" y="14617"/>
                      </a:lnTo>
                      <a:lnTo>
                        <a:pt x="12768" y="15008"/>
                      </a:lnTo>
                      <a:lnTo>
                        <a:pt x="12836" y="15399"/>
                      </a:lnTo>
                      <a:lnTo>
                        <a:pt x="12858" y="15753"/>
                      </a:lnTo>
                      <a:lnTo>
                        <a:pt x="12858" y="16144"/>
                      </a:lnTo>
                      <a:lnTo>
                        <a:pt x="12813" y="16535"/>
                      </a:lnTo>
                      <a:lnTo>
                        <a:pt x="12746" y="16888"/>
                      </a:lnTo>
                      <a:lnTo>
                        <a:pt x="12667" y="17224"/>
                      </a:lnTo>
                      <a:lnTo>
                        <a:pt x="12510" y="17503"/>
                      </a:lnTo>
                      <a:lnTo>
                        <a:pt x="12228" y="18043"/>
                      </a:lnTo>
                      <a:lnTo>
                        <a:pt x="11970" y="18546"/>
                      </a:lnTo>
                      <a:lnTo>
                        <a:pt x="11868" y="18751"/>
                      </a:lnTo>
                      <a:lnTo>
                        <a:pt x="11778" y="18974"/>
                      </a:lnTo>
                      <a:lnTo>
                        <a:pt x="11711" y="19179"/>
                      </a:lnTo>
                      <a:lnTo>
                        <a:pt x="11666" y="19365"/>
                      </a:lnTo>
                      <a:lnTo>
                        <a:pt x="11632" y="19570"/>
                      </a:lnTo>
                      <a:lnTo>
                        <a:pt x="11632" y="19756"/>
                      </a:lnTo>
                      <a:lnTo>
                        <a:pt x="11632" y="19942"/>
                      </a:lnTo>
                      <a:lnTo>
                        <a:pt x="11643" y="20110"/>
                      </a:lnTo>
                      <a:lnTo>
                        <a:pt x="11711" y="20296"/>
                      </a:lnTo>
                      <a:lnTo>
                        <a:pt x="11801" y="20464"/>
                      </a:lnTo>
                      <a:lnTo>
                        <a:pt x="11891" y="20650"/>
                      </a:lnTo>
                      <a:lnTo>
                        <a:pt x="12037" y="20836"/>
                      </a:lnTo>
                      <a:lnTo>
                        <a:pt x="12206" y="21004"/>
                      </a:lnTo>
                      <a:lnTo>
                        <a:pt x="12419" y="21190"/>
                      </a:lnTo>
                      <a:lnTo>
                        <a:pt x="12667" y="21320"/>
                      </a:lnTo>
                      <a:lnTo>
                        <a:pt x="12960" y="21432"/>
                      </a:lnTo>
                      <a:lnTo>
                        <a:pt x="13286" y="21544"/>
                      </a:lnTo>
                      <a:lnTo>
                        <a:pt x="13612" y="21655"/>
                      </a:lnTo>
                      <a:lnTo>
                        <a:pt x="13983" y="21693"/>
                      </a:lnTo>
                      <a:lnTo>
                        <a:pt x="14343" y="21730"/>
                      </a:lnTo>
                      <a:lnTo>
                        <a:pt x="14715" y="21730"/>
                      </a:lnTo>
                      <a:lnTo>
                        <a:pt x="15075" y="21730"/>
                      </a:lnTo>
                      <a:lnTo>
                        <a:pt x="15446" y="21655"/>
                      </a:lnTo>
                      <a:lnTo>
                        <a:pt x="15794" y="21581"/>
                      </a:lnTo>
                      <a:lnTo>
                        <a:pt x="16132" y="21432"/>
                      </a:lnTo>
                      <a:lnTo>
                        <a:pt x="16458" y="21302"/>
                      </a:lnTo>
                      <a:lnTo>
                        <a:pt x="16740" y="21078"/>
                      </a:lnTo>
                      <a:lnTo>
                        <a:pt x="16976" y="20836"/>
                      </a:lnTo>
                      <a:lnTo>
                        <a:pt x="17043" y="20650"/>
                      </a:lnTo>
                      <a:lnTo>
                        <a:pt x="17088" y="20426"/>
                      </a:lnTo>
                      <a:lnTo>
                        <a:pt x="17133" y="20222"/>
                      </a:lnTo>
                      <a:lnTo>
                        <a:pt x="17156" y="19980"/>
                      </a:lnTo>
                      <a:lnTo>
                        <a:pt x="17167" y="19477"/>
                      </a:lnTo>
                      <a:lnTo>
                        <a:pt x="17167" y="18974"/>
                      </a:lnTo>
                      <a:lnTo>
                        <a:pt x="17156" y="18397"/>
                      </a:lnTo>
                      <a:lnTo>
                        <a:pt x="17111" y="17820"/>
                      </a:lnTo>
                      <a:lnTo>
                        <a:pt x="17066" y="17261"/>
                      </a:lnTo>
                      <a:lnTo>
                        <a:pt x="16998" y="16646"/>
                      </a:lnTo>
                      <a:lnTo>
                        <a:pt x="16852" y="15511"/>
                      </a:lnTo>
                      <a:lnTo>
                        <a:pt x="16740" y="14393"/>
                      </a:lnTo>
                      <a:lnTo>
                        <a:pt x="16717" y="13928"/>
                      </a:lnTo>
                      <a:lnTo>
                        <a:pt x="16695" y="13462"/>
                      </a:lnTo>
                      <a:lnTo>
                        <a:pt x="16717" y="13071"/>
                      </a:lnTo>
                      <a:lnTo>
                        <a:pt x="16785" y="12755"/>
                      </a:lnTo>
                      <a:lnTo>
                        <a:pt x="16852" y="12419"/>
                      </a:lnTo>
                      <a:lnTo>
                        <a:pt x="16953" y="12140"/>
                      </a:lnTo>
                      <a:lnTo>
                        <a:pt x="17088" y="11898"/>
                      </a:lnTo>
                      <a:lnTo>
                        <a:pt x="17212" y="11675"/>
                      </a:lnTo>
                      <a:lnTo>
                        <a:pt x="17370" y="11470"/>
                      </a:lnTo>
                      <a:lnTo>
                        <a:pt x="17516" y="11284"/>
                      </a:lnTo>
                      <a:lnTo>
                        <a:pt x="17696" y="11135"/>
                      </a:lnTo>
                      <a:lnTo>
                        <a:pt x="17865" y="11042"/>
                      </a:lnTo>
                      <a:lnTo>
                        <a:pt x="18033" y="10930"/>
                      </a:lnTo>
                      <a:lnTo>
                        <a:pt x="18213" y="10893"/>
                      </a:lnTo>
                      <a:lnTo>
                        <a:pt x="18382" y="10893"/>
                      </a:lnTo>
                      <a:lnTo>
                        <a:pt x="18551" y="10967"/>
                      </a:lnTo>
                      <a:lnTo>
                        <a:pt x="18708" y="11042"/>
                      </a:lnTo>
                      <a:lnTo>
                        <a:pt x="18855" y="11172"/>
                      </a:lnTo>
                      <a:lnTo>
                        <a:pt x="19012" y="11358"/>
                      </a:lnTo>
                      <a:lnTo>
                        <a:pt x="19136" y="11600"/>
                      </a:lnTo>
                      <a:lnTo>
                        <a:pt x="19271" y="11861"/>
                      </a:lnTo>
                      <a:lnTo>
                        <a:pt x="19440" y="12028"/>
                      </a:lnTo>
                      <a:lnTo>
                        <a:pt x="19608" y="12177"/>
                      </a:lnTo>
                      <a:lnTo>
                        <a:pt x="19822" y="12289"/>
                      </a:lnTo>
                      <a:lnTo>
                        <a:pt x="20025" y="12289"/>
                      </a:lnTo>
                      <a:lnTo>
                        <a:pt x="20238" y="12289"/>
                      </a:lnTo>
                      <a:lnTo>
                        <a:pt x="20452" y="12215"/>
                      </a:lnTo>
                      <a:lnTo>
                        <a:pt x="20643" y="12103"/>
                      </a:lnTo>
                      <a:lnTo>
                        <a:pt x="20846" y="11973"/>
                      </a:lnTo>
                      <a:lnTo>
                        <a:pt x="21037" y="11786"/>
                      </a:lnTo>
                      <a:lnTo>
                        <a:pt x="21206" y="11563"/>
                      </a:lnTo>
                      <a:lnTo>
                        <a:pt x="21363" y="11321"/>
                      </a:lnTo>
                      <a:lnTo>
                        <a:pt x="21465" y="11079"/>
                      </a:lnTo>
                      <a:lnTo>
                        <a:pt x="21577" y="10744"/>
                      </a:lnTo>
                      <a:lnTo>
                        <a:pt x="21622" y="10427"/>
                      </a:lnTo>
                      <a:lnTo>
                        <a:pt x="21645" y="10111"/>
                      </a:lnTo>
                      <a:lnTo>
                        <a:pt x="21622" y="9608"/>
                      </a:lnTo>
                      <a:lnTo>
                        <a:pt x="21577" y="9142"/>
                      </a:lnTo>
                      <a:lnTo>
                        <a:pt x="21465" y="8751"/>
                      </a:lnTo>
                      <a:lnTo>
                        <a:pt x="21363" y="8397"/>
                      </a:lnTo>
                      <a:lnTo>
                        <a:pt x="21206" y="8062"/>
                      </a:lnTo>
                      <a:lnTo>
                        <a:pt x="21037" y="7820"/>
                      </a:lnTo>
                      <a:lnTo>
                        <a:pt x="20846" y="7597"/>
                      </a:lnTo>
                      <a:lnTo>
                        <a:pt x="20643" y="7429"/>
                      </a:lnTo>
                      <a:lnTo>
                        <a:pt x="20452" y="7317"/>
                      </a:lnTo>
                      <a:lnTo>
                        <a:pt x="20238" y="7206"/>
                      </a:lnTo>
                      <a:lnTo>
                        <a:pt x="20025" y="7168"/>
                      </a:lnTo>
                      <a:lnTo>
                        <a:pt x="19822" y="7206"/>
                      </a:lnTo>
                      <a:lnTo>
                        <a:pt x="19608" y="7243"/>
                      </a:lnTo>
                      <a:lnTo>
                        <a:pt x="19440" y="7355"/>
                      </a:lnTo>
                      <a:lnTo>
                        <a:pt x="19271" y="7504"/>
                      </a:lnTo>
                      <a:lnTo>
                        <a:pt x="19136" y="7708"/>
                      </a:lnTo>
                      <a:lnTo>
                        <a:pt x="19012" y="7895"/>
                      </a:lnTo>
                      <a:lnTo>
                        <a:pt x="18832" y="8025"/>
                      </a:lnTo>
                      <a:lnTo>
                        <a:pt x="18663" y="8174"/>
                      </a:lnTo>
                      <a:lnTo>
                        <a:pt x="18472" y="8248"/>
                      </a:lnTo>
                      <a:lnTo>
                        <a:pt x="18270" y="8286"/>
                      </a:lnTo>
                      <a:lnTo>
                        <a:pt x="18078" y="8323"/>
                      </a:lnTo>
                      <a:lnTo>
                        <a:pt x="17887" y="8323"/>
                      </a:lnTo>
                      <a:lnTo>
                        <a:pt x="17696" y="8248"/>
                      </a:lnTo>
                      <a:lnTo>
                        <a:pt x="17493" y="8174"/>
                      </a:lnTo>
                      <a:lnTo>
                        <a:pt x="17302" y="8062"/>
                      </a:lnTo>
                      <a:lnTo>
                        <a:pt x="17133" y="7969"/>
                      </a:lnTo>
                      <a:lnTo>
                        <a:pt x="16976" y="7783"/>
                      </a:lnTo>
                      <a:lnTo>
                        <a:pt x="16852" y="7597"/>
                      </a:lnTo>
                      <a:lnTo>
                        <a:pt x="16740" y="7429"/>
                      </a:lnTo>
                      <a:lnTo>
                        <a:pt x="16672" y="7168"/>
                      </a:lnTo>
                      <a:lnTo>
                        <a:pt x="16638" y="6926"/>
                      </a:lnTo>
                      <a:lnTo>
                        <a:pt x="16616" y="6498"/>
                      </a:lnTo>
                      <a:lnTo>
                        <a:pt x="16616" y="5772"/>
                      </a:lnTo>
                      <a:lnTo>
                        <a:pt x="16650" y="4915"/>
                      </a:lnTo>
                      <a:lnTo>
                        <a:pt x="16695" y="3928"/>
                      </a:lnTo>
                      <a:lnTo>
                        <a:pt x="16762" y="2960"/>
                      </a:lnTo>
                      <a:lnTo>
                        <a:pt x="16830" y="1992"/>
                      </a:lnTo>
                      <a:lnTo>
                        <a:pt x="16908" y="1173"/>
                      </a:lnTo>
                      <a:lnTo>
                        <a:pt x="16976" y="521"/>
                      </a:lnTo>
                      <a:lnTo>
                        <a:pt x="16953" y="521"/>
                      </a:lnTo>
                      <a:lnTo>
                        <a:pt x="16931" y="521"/>
                      </a:lnTo>
                      <a:lnTo>
                        <a:pt x="16267" y="484"/>
                      </a:lnTo>
                      <a:lnTo>
                        <a:pt x="15637" y="428"/>
                      </a:lnTo>
                      <a:lnTo>
                        <a:pt x="15063" y="353"/>
                      </a:lnTo>
                      <a:lnTo>
                        <a:pt x="14523" y="279"/>
                      </a:lnTo>
                      <a:lnTo>
                        <a:pt x="14040" y="167"/>
                      </a:lnTo>
                      <a:lnTo>
                        <a:pt x="13635" y="93"/>
                      </a:lnTo>
                      <a:lnTo>
                        <a:pt x="13331" y="18"/>
                      </a:lnTo>
                      <a:lnTo>
                        <a:pt x="13117" y="18"/>
                      </a:lnTo>
                      <a:lnTo>
                        <a:pt x="12982" y="18"/>
                      </a:lnTo>
                      <a:lnTo>
                        <a:pt x="12858" y="130"/>
                      </a:lnTo>
                      <a:lnTo>
                        <a:pt x="12723" y="279"/>
                      </a:lnTo>
                      <a:lnTo>
                        <a:pt x="12622" y="446"/>
                      </a:lnTo>
                      <a:lnTo>
                        <a:pt x="12510" y="670"/>
                      </a:lnTo>
                      <a:lnTo>
                        <a:pt x="12419" y="912"/>
                      </a:lnTo>
                      <a:lnTo>
                        <a:pt x="12363" y="1210"/>
                      </a:lnTo>
                      <a:lnTo>
                        <a:pt x="12318" y="1526"/>
                      </a:lnTo>
                      <a:lnTo>
                        <a:pt x="12273" y="1843"/>
                      </a:lnTo>
                      <a:lnTo>
                        <a:pt x="12251" y="2215"/>
                      </a:lnTo>
                      <a:lnTo>
                        <a:pt x="12273" y="2532"/>
                      </a:lnTo>
                      <a:lnTo>
                        <a:pt x="12318" y="2886"/>
                      </a:lnTo>
                      <a:lnTo>
                        <a:pt x="12386" y="3240"/>
                      </a:lnTo>
                      <a:lnTo>
                        <a:pt x="12464" y="3556"/>
                      </a:lnTo>
                      <a:lnTo>
                        <a:pt x="12577" y="3891"/>
                      </a:lnTo>
                      <a:lnTo>
                        <a:pt x="12746" y="4171"/>
                      </a:lnTo>
                      <a:lnTo>
                        <a:pt x="12926" y="4487"/>
                      </a:lnTo>
                      <a:lnTo>
                        <a:pt x="13050" y="4860"/>
                      </a:lnTo>
                      <a:lnTo>
                        <a:pt x="13162" y="5251"/>
                      </a:lnTo>
                      <a:lnTo>
                        <a:pt x="13218" y="5604"/>
                      </a:lnTo>
                      <a:lnTo>
                        <a:pt x="13263" y="5995"/>
                      </a:lnTo>
                      <a:lnTo>
                        <a:pt x="13241" y="6386"/>
                      </a:lnTo>
                      <a:lnTo>
                        <a:pt x="13218" y="6740"/>
                      </a:lnTo>
                      <a:lnTo>
                        <a:pt x="13139" y="7094"/>
                      </a:lnTo>
                      <a:lnTo>
                        <a:pt x="13050" y="7429"/>
                      </a:lnTo>
                      <a:lnTo>
                        <a:pt x="12903" y="7746"/>
                      </a:lnTo>
                      <a:lnTo>
                        <a:pt x="12723" y="8025"/>
                      </a:lnTo>
                      <a:lnTo>
                        <a:pt x="12532" y="8286"/>
                      </a:lnTo>
                      <a:lnTo>
                        <a:pt x="12318" y="8491"/>
                      </a:lnTo>
                      <a:lnTo>
                        <a:pt x="12060" y="8677"/>
                      </a:lnTo>
                      <a:lnTo>
                        <a:pt x="11756" y="8788"/>
                      </a:lnTo>
                      <a:lnTo>
                        <a:pt x="11452" y="8826"/>
                      </a:lnTo>
                      <a:lnTo>
                        <a:pt x="11283" y="8826"/>
                      </a:lnTo>
                      <a:lnTo>
                        <a:pt x="11126" y="8826"/>
                      </a:lnTo>
                      <a:lnTo>
                        <a:pt x="11002" y="8788"/>
                      </a:lnTo>
                      <a:lnTo>
                        <a:pt x="10845" y="8714"/>
                      </a:lnTo>
                      <a:lnTo>
                        <a:pt x="10721" y="8640"/>
                      </a:lnTo>
                      <a:lnTo>
                        <a:pt x="10608" y="8565"/>
                      </a:lnTo>
                      <a:lnTo>
                        <a:pt x="10485" y="8453"/>
                      </a:lnTo>
                      <a:lnTo>
                        <a:pt x="10372" y="8323"/>
                      </a:lnTo>
                      <a:lnTo>
                        <a:pt x="10181" y="8062"/>
                      </a:lnTo>
                      <a:lnTo>
                        <a:pt x="10035" y="7746"/>
                      </a:lnTo>
                      <a:lnTo>
                        <a:pt x="9900" y="7392"/>
                      </a:lnTo>
                      <a:lnTo>
                        <a:pt x="9787" y="7001"/>
                      </a:lnTo>
                      <a:lnTo>
                        <a:pt x="9731" y="6610"/>
                      </a:lnTo>
                      <a:lnTo>
                        <a:pt x="9686" y="6219"/>
                      </a:lnTo>
                      <a:lnTo>
                        <a:pt x="9663" y="5772"/>
                      </a:lnTo>
                      <a:lnTo>
                        <a:pt x="9686" y="5381"/>
                      </a:lnTo>
                      <a:lnTo>
                        <a:pt x="9753" y="4990"/>
                      </a:lnTo>
                      <a:lnTo>
                        <a:pt x="9832" y="4636"/>
                      </a:lnTo>
                      <a:lnTo>
                        <a:pt x="9945" y="4320"/>
                      </a:lnTo>
                      <a:lnTo>
                        <a:pt x="10068" y="4022"/>
                      </a:lnTo>
                      <a:lnTo>
                        <a:pt x="10203" y="3817"/>
                      </a:lnTo>
                      <a:lnTo>
                        <a:pt x="10316" y="3593"/>
                      </a:lnTo>
                      <a:lnTo>
                        <a:pt x="10395" y="3351"/>
                      </a:lnTo>
                      <a:lnTo>
                        <a:pt x="10462" y="3109"/>
                      </a:lnTo>
                      <a:lnTo>
                        <a:pt x="10507" y="2848"/>
                      </a:lnTo>
                      <a:lnTo>
                        <a:pt x="10530" y="2606"/>
                      </a:lnTo>
                      <a:lnTo>
                        <a:pt x="10507" y="2346"/>
                      </a:lnTo>
                      <a:lnTo>
                        <a:pt x="10462" y="2141"/>
                      </a:lnTo>
                      <a:lnTo>
                        <a:pt x="10395" y="1880"/>
                      </a:lnTo>
                      <a:lnTo>
                        <a:pt x="10293" y="1638"/>
                      </a:lnTo>
                      <a:lnTo>
                        <a:pt x="10158" y="1415"/>
                      </a:lnTo>
                      <a:lnTo>
                        <a:pt x="9967" y="1210"/>
                      </a:lnTo>
                      <a:lnTo>
                        <a:pt x="9753" y="986"/>
                      </a:lnTo>
                      <a:lnTo>
                        <a:pt x="9495" y="819"/>
                      </a:lnTo>
                      <a:lnTo>
                        <a:pt x="9191" y="670"/>
                      </a:lnTo>
                      <a:lnTo>
                        <a:pt x="8842" y="521"/>
                      </a:lnTo>
                      <a:lnTo>
                        <a:pt x="8471" y="446"/>
                      </a:lnTo>
                      <a:lnTo>
                        <a:pt x="7998" y="428"/>
                      </a:lnTo>
                      <a:lnTo>
                        <a:pt x="7413" y="428"/>
                      </a:lnTo>
                      <a:lnTo>
                        <a:pt x="6817" y="446"/>
                      </a:lnTo>
                      <a:lnTo>
                        <a:pt x="6187" y="521"/>
                      </a:lnTo>
                      <a:lnTo>
                        <a:pt x="5602" y="633"/>
                      </a:lnTo>
                      <a:lnTo>
                        <a:pt x="5107" y="744"/>
                      </a:lnTo>
                      <a:lnTo>
                        <a:pt x="4725" y="856"/>
                      </a:lnTo>
                      <a:lnTo>
                        <a:pt x="4848" y="1564"/>
                      </a:lnTo>
                      <a:lnTo>
                        <a:pt x="5028" y="2495"/>
                      </a:lnTo>
                      <a:lnTo>
                        <a:pt x="5175" y="3556"/>
                      </a:lnTo>
                      <a:lnTo>
                        <a:pt x="5298" y="4673"/>
                      </a:lnTo>
                      <a:lnTo>
                        <a:pt x="5343" y="5213"/>
                      </a:lnTo>
                      <a:lnTo>
                        <a:pt x="5388" y="5753"/>
                      </a:lnTo>
                      <a:lnTo>
                        <a:pt x="5411" y="6275"/>
                      </a:lnTo>
                      <a:lnTo>
                        <a:pt x="5411" y="6740"/>
                      </a:lnTo>
                      <a:lnTo>
                        <a:pt x="5366" y="7168"/>
                      </a:lnTo>
                      <a:lnTo>
                        <a:pt x="5321" y="7541"/>
                      </a:lnTo>
                      <a:lnTo>
                        <a:pt x="5287" y="7708"/>
                      </a:lnTo>
                      <a:lnTo>
                        <a:pt x="5242" y="7857"/>
                      </a:lnTo>
                      <a:lnTo>
                        <a:pt x="5197" y="7969"/>
                      </a:lnTo>
                      <a:lnTo>
                        <a:pt x="5130" y="8062"/>
                      </a:lnTo>
                      <a:lnTo>
                        <a:pt x="5006" y="8248"/>
                      </a:lnTo>
                      <a:lnTo>
                        <a:pt x="4848" y="8397"/>
                      </a:lnTo>
                      <a:lnTo>
                        <a:pt x="4725" y="8528"/>
                      </a:lnTo>
                      <a:lnTo>
                        <a:pt x="4567" y="8640"/>
                      </a:lnTo>
                      <a:lnTo>
                        <a:pt x="4421" y="8714"/>
                      </a:lnTo>
                      <a:lnTo>
                        <a:pt x="4263" y="8751"/>
                      </a:lnTo>
                      <a:lnTo>
                        <a:pt x="4095" y="8788"/>
                      </a:lnTo>
                      <a:lnTo>
                        <a:pt x="3948" y="8788"/>
                      </a:lnTo>
                      <a:lnTo>
                        <a:pt x="3791" y="8751"/>
                      </a:lnTo>
                      <a:lnTo>
                        <a:pt x="3667" y="8714"/>
                      </a:lnTo>
                      <a:lnTo>
                        <a:pt x="3510" y="8677"/>
                      </a:lnTo>
                      <a:lnTo>
                        <a:pt x="3386" y="8602"/>
                      </a:lnTo>
                      <a:lnTo>
                        <a:pt x="3251" y="8491"/>
                      </a:lnTo>
                      <a:lnTo>
                        <a:pt x="3127" y="8360"/>
                      </a:lnTo>
                      <a:lnTo>
                        <a:pt x="3015" y="8248"/>
                      </a:lnTo>
                      <a:lnTo>
                        <a:pt x="2925" y="8062"/>
                      </a:lnTo>
                      <a:lnTo>
                        <a:pt x="2778" y="7857"/>
                      </a:lnTo>
                      <a:lnTo>
                        <a:pt x="2610" y="7671"/>
                      </a:lnTo>
                      <a:lnTo>
                        <a:pt x="2407" y="7541"/>
                      </a:lnTo>
                      <a:lnTo>
                        <a:pt x="2171" y="7466"/>
                      </a:lnTo>
                      <a:lnTo>
                        <a:pt x="1957" y="7429"/>
                      </a:lnTo>
                      <a:lnTo>
                        <a:pt x="1698" y="7429"/>
                      </a:lnTo>
                      <a:lnTo>
                        <a:pt x="1462" y="7466"/>
                      </a:lnTo>
                      <a:lnTo>
                        <a:pt x="1226" y="7559"/>
                      </a:lnTo>
                      <a:lnTo>
                        <a:pt x="989" y="7708"/>
                      </a:lnTo>
                      <a:lnTo>
                        <a:pt x="776" y="7932"/>
                      </a:lnTo>
                      <a:lnTo>
                        <a:pt x="551" y="8211"/>
                      </a:lnTo>
                      <a:lnTo>
                        <a:pt x="382" y="8528"/>
                      </a:lnTo>
                      <a:lnTo>
                        <a:pt x="315" y="8714"/>
                      </a:lnTo>
                      <a:lnTo>
                        <a:pt x="236" y="8919"/>
                      </a:lnTo>
                      <a:lnTo>
                        <a:pt x="191" y="9142"/>
                      </a:lnTo>
                      <a:lnTo>
                        <a:pt x="123" y="9347"/>
                      </a:lnTo>
                      <a:lnTo>
                        <a:pt x="78" y="9608"/>
                      </a:lnTo>
                      <a:lnTo>
                        <a:pt x="56" y="9887"/>
                      </a:lnTo>
                      <a:lnTo>
                        <a:pt x="33" y="10185"/>
                      </a:lnTo>
                      <a:lnTo>
                        <a:pt x="33" y="10464"/>
                      </a:lnTo>
                      <a:lnTo>
                        <a:pt x="33" y="10706"/>
                      </a:lnTo>
                      <a:lnTo>
                        <a:pt x="56" y="10967"/>
                      </a:lnTo>
                      <a:lnTo>
                        <a:pt x="78" y="11172"/>
                      </a:lnTo>
                      <a:lnTo>
                        <a:pt x="123" y="11395"/>
                      </a:lnTo>
                      <a:lnTo>
                        <a:pt x="168" y="11600"/>
                      </a:lnTo>
                      <a:lnTo>
                        <a:pt x="236" y="11786"/>
                      </a:lnTo>
                      <a:lnTo>
                        <a:pt x="292" y="11973"/>
                      </a:lnTo>
                      <a:lnTo>
                        <a:pt x="382" y="12140"/>
                      </a:lnTo>
                      <a:lnTo>
                        <a:pt x="540" y="12419"/>
                      </a:lnTo>
                      <a:lnTo>
                        <a:pt x="731" y="12680"/>
                      </a:lnTo>
                      <a:lnTo>
                        <a:pt x="944" y="12866"/>
                      </a:lnTo>
                      <a:lnTo>
                        <a:pt x="1158" y="12997"/>
                      </a:lnTo>
                      <a:lnTo>
                        <a:pt x="1395" y="13108"/>
                      </a:lnTo>
                      <a:lnTo>
                        <a:pt x="1608" y="13183"/>
                      </a:lnTo>
                      <a:lnTo>
                        <a:pt x="1856" y="13183"/>
                      </a:lnTo>
                      <a:lnTo>
                        <a:pt x="2070" y="13146"/>
                      </a:lnTo>
                      <a:lnTo>
                        <a:pt x="2261" y="13071"/>
                      </a:lnTo>
                      <a:lnTo>
                        <a:pt x="2430" y="12960"/>
                      </a:lnTo>
                      <a:lnTo>
                        <a:pt x="2587" y="12792"/>
                      </a:lnTo>
                      <a:lnTo>
                        <a:pt x="2688" y="12606"/>
                      </a:lnTo>
                      <a:lnTo>
                        <a:pt x="2801" y="12419"/>
                      </a:lnTo>
                      <a:lnTo>
                        <a:pt x="2925" y="12289"/>
                      </a:lnTo>
                      <a:lnTo>
                        <a:pt x="3082" y="12177"/>
                      </a:lnTo>
                      <a:lnTo>
                        <a:pt x="3228" y="12103"/>
                      </a:lnTo>
                      <a:lnTo>
                        <a:pt x="3408" y="12103"/>
                      </a:lnTo>
                      <a:lnTo>
                        <a:pt x="3577" y="12103"/>
                      </a:lnTo>
                      <a:lnTo>
                        <a:pt x="3723" y="12177"/>
                      </a:lnTo>
                      <a:lnTo>
                        <a:pt x="3903" y="12252"/>
                      </a:lnTo>
                      <a:lnTo>
                        <a:pt x="4072" y="12364"/>
                      </a:lnTo>
                      <a:lnTo>
                        <a:pt x="4230" y="12494"/>
                      </a:lnTo>
                      <a:lnTo>
                        <a:pt x="4353" y="12643"/>
                      </a:lnTo>
                      <a:lnTo>
                        <a:pt x="4488" y="12829"/>
                      </a:lnTo>
                      <a:lnTo>
                        <a:pt x="4567" y="13034"/>
                      </a:lnTo>
                      <a:lnTo>
                        <a:pt x="4657" y="13257"/>
                      </a:lnTo>
                      <a:lnTo>
                        <a:pt x="4702" y="13462"/>
                      </a:lnTo>
                      <a:lnTo>
                        <a:pt x="4725" y="13686"/>
                      </a:lnTo>
                      <a:lnTo>
                        <a:pt x="4702" y="14282"/>
                      </a:lnTo>
                      <a:lnTo>
                        <a:pt x="4657" y="15045"/>
                      </a:lnTo>
                      <a:lnTo>
                        <a:pt x="4612" y="15976"/>
                      </a:lnTo>
                      <a:lnTo>
                        <a:pt x="4590" y="16926"/>
                      </a:lnTo>
                      <a:lnTo>
                        <a:pt x="4567" y="17968"/>
                      </a:lnTo>
                      <a:lnTo>
                        <a:pt x="4567" y="19011"/>
                      </a:lnTo>
                      <a:lnTo>
                        <a:pt x="4590" y="19514"/>
                      </a:lnTo>
                      <a:lnTo>
                        <a:pt x="4612" y="19980"/>
                      </a:lnTo>
                      <a:lnTo>
                        <a:pt x="4657" y="20426"/>
                      </a:lnTo>
                      <a:lnTo>
                        <a:pt x="4725" y="20836"/>
                      </a:lnTo>
                      <a:lnTo>
                        <a:pt x="4848" y="20929"/>
                      </a:lnTo>
                      <a:lnTo>
                        <a:pt x="5040" y="21004"/>
                      </a:lnTo>
                      <a:lnTo>
                        <a:pt x="5265" y="21078"/>
                      </a:lnTo>
                      <a:lnTo>
                        <a:pt x="5478" y="21115"/>
                      </a:lnTo>
                      <a:lnTo>
                        <a:pt x="6041" y="21115"/>
                      </a:lnTo>
                      <a:lnTo>
                        <a:pt x="6637" y="21078"/>
                      </a:lnTo>
                      <a:lnTo>
                        <a:pt x="7312" y="21004"/>
                      </a:lnTo>
                      <a:lnTo>
                        <a:pt x="7998" y="20929"/>
                      </a:lnTo>
                      <a:lnTo>
                        <a:pt x="8696" y="20855"/>
                      </a:lnTo>
                      <a:lnTo>
                        <a:pt x="9360" y="2083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66"/>
                    </a:gs>
                    <a:gs pos="100000">
                      <a:srgbClr val="FFFF66">
                        <a:gamma/>
                        <a:shade val="46275"/>
                        <a:invGamma/>
                      </a:srgbClr>
                    </a:gs>
                  </a:gsLst>
                  <a:lin ang="2700000" scaled="1"/>
                </a:gradFill>
                <a:ln w="5715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dist="135003" dir="2471156" algn="ctr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4" name="Group 191"/>
              <p:cNvGrpSpPr>
                <a:grpSpLocks noChangeAspect="1"/>
              </p:cNvGrpSpPr>
              <p:nvPr/>
            </p:nvGrpSpPr>
            <p:grpSpPr bwMode="auto">
              <a:xfrm>
                <a:off x="3214678" y="750888"/>
                <a:ext cx="2743200" cy="2678112"/>
                <a:chOff x="1824" y="633"/>
                <a:chExt cx="2834" cy="2849"/>
              </a:xfrm>
            </p:grpSpPr>
            <p:sp>
              <p:nvSpPr>
                <p:cNvPr id="18" name="Puzzle3"/>
                <p:cNvSpPr>
                  <a:spLocks noChangeAspect="1" noEditPoints="1" noChangeArrowheads="1"/>
                </p:cNvSpPr>
                <p:nvPr/>
              </p:nvSpPr>
              <p:spPr bwMode="gray">
                <a:xfrm>
                  <a:off x="3204" y="633"/>
                  <a:ext cx="1114" cy="1514"/>
                </a:xfrm>
                <a:custGeom>
                  <a:avLst/>
                  <a:gdLst>
                    <a:gd name="T0" fmla="*/ 10391 w 21600"/>
                    <a:gd name="T1" fmla="*/ 15806 h 21600"/>
                    <a:gd name="T2" fmla="*/ 20551 w 21600"/>
                    <a:gd name="T3" fmla="*/ 21088 h 21600"/>
                    <a:gd name="T4" fmla="*/ 13180 w 21600"/>
                    <a:gd name="T5" fmla="*/ 13801 h 21600"/>
                    <a:gd name="T6" fmla="*/ 20551 w 21600"/>
                    <a:gd name="T7" fmla="*/ 7025 h 21600"/>
                    <a:gd name="T8" fmla="*/ 10500 w 21600"/>
                    <a:gd name="T9" fmla="*/ 52 h 21600"/>
                    <a:gd name="T10" fmla="*/ 692 w 21600"/>
                    <a:gd name="T11" fmla="*/ 6802 h 21600"/>
                    <a:gd name="T12" fmla="*/ 8064 w 21600"/>
                    <a:gd name="T13" fmla="*/ 13526 h 21600"/>
                    <a:gd name="T14" fmla="*/ 692 w 21600"/>
                    <a:gd name="T15" fmla="*/ 21088 h 21600"/>
                    <a:gd name="T16" fmla="*/ 2273 w 21600"/>
                    <a:gd name="T17" fmla="*/ 7719 h 21600"/>
                    <a:gd name="T18" fmla="*/ 19149 w 21600"/>
                    <a:gd name="T19" fmla="*/ 202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6625" y="20892"/>
                      </a:moveTo>
                      <a:lnTo>
                        <a:pt x="7105" y="21023"/>
                      </a:lnTo>
                      <a:lnTo>
                        <a:pt x="7513" y="21088"/>
                      </a:lnTo>
                      <a:lnTo>
                        <a:pt x="7922" y="21115"/>
                      </a:lnTo>
                      <a:lnTo>
                        <a:pt x="8242" y="21115"/>
                      </a:lnTo>
                      <a:lnTo>
                        <a:pt x="8544" y="21062"/>
                      </a:lnTo>
                      <a:lnTo>
                        <a:pt x="8810" y="20997"/>
                      </a:lnTo>
                      <a:lnTo>
                        <a:pt x="9023" y="20892"/>
                      </a:lnTo>
                      <a:lnTo>
                        <a:pt x="9148" y="20761"/>
                      </a:lnTo>
                      <a:lnTo>
                        <a:pt x="9290" y="20616"/>
                      </a:lnTo>
                      <a:lnTo>
                        <a:pt x="9361" y="20459"/>
                      </a:lnTo>
                      <a:lnTo>
                        <a:pt x="9396" y="20289"/>
                      </a:lnTo>
                      <a:lnTo>
                        <a:pt x="9396" y="20092"/>
                      </a:lnTo>
                      <a:lnTo>
                        <a:pt x="9325" y="19909"/>
                      </a:lnTo>
                      <a:lnTo>
                        <a:pt x="9219" y="19738"/>
                      </a:lnTo>
                      <a:lnTo>
                        <a:pt x="9094" y="19555"/>
                      </a:lnTo>
                      <a:lnTo>
                        <a:pt x="8917" y="19384"/>
                      </a:lnTo>
                      <a:lnTo>
                        <a:pt x="8650" y="19162"/>
                      </a:lnTo>
                      <a:lnTo>
                        <a:pt x="8437" y="18900"/>
                      </a:lnTo>
                      <a:lnTo>
                        <a:pt x="8277" y="18624"/>
                      </a:lnTo>
                      <a:lnTo>
                        <a:pt x="8135" y="18349"/>
                      </a:lnTo>
                      <a:lnTo>
                        <a:pt x="8028" y="18048"/>
                      </a:lnTo>
                      <a:lnTo>
                        <a:pt x="7993" y="17746"/>
                      </a:lnTo>
                      <a:lnTo>
                        <a:pt x="7993" y="17471"/>
                      </a:lnTo>
                      <a:lnTo>
                        <a:pt x="8028" y="17169"/>
                      </a:lnTo>
                      <a:lnTo>
                        <a:pt x="8135" y="16920"/>
                      </a:lnTo>
                      <a:lnTo>
                        <a:pt x="8277" y="16671"/>
                      </a:lnTo>
                      <a:lnTo>
                        <a:pt x="8366" y="16540"/>
                      </a:lnTo>
                      <a:lnTo>
                        <a:pt x="8473" y="16409"/>
                      </a:lnTo>
                      <a:lnTo>
                        <a:pt x="8615" y="16317"/>
                      </a:lnTo>
                      <a:lnTo>
                        <a:pt x="8739" y="16213"/>
                      </a:lnTo>
                      <a:lnTo>
                        <a:pt x="8881" y="16134"/>
                      </a:lnTo>
                      <a:lnTo>
                        <a:pt x="9059" y="16055"/>
                      </a:lnTo>
                      <a:lnTo>
                        <a:pt x="9254" y="15990"/>
                      </a:lnTo>
                      <a:lnTo>
                        <a:pt x="9432" y="15911"/>
                      </a:lnTo>
                      <a:lnTo>
                        <a:pt x="9663" y="15885"/>
                      </a:lnTo>
                      <a:lnTo>
                        <a:pt x="9876" y="15833"/>
                      </a:lnTo>
                      <a:lnTo>
                        <a:pt x="10142" y="15806"/>
                      </a:lnTo>
                      <a:lnTo>
                        <a:pt x="10391" y="15806"/>
                      </a:lnTo>
                      <a:lnTo>
                        <a:pt x="10728" y="15806"/>
                      </a:lnTo>
                      <a:lnTo>
                        <a:pt x="10995" y="15806"/>
                      </a:lnTo>
                      <a:lnTo>
                        <a:pt x="11279" y="15833"/>
                      </a:lnTo>
                      <a:lnTo>
                        <a:pt x="11546" y="15885"/>
                      </a:lnTo>
                      <a:lnTo>
                        <a:pt x="11776" y="15937"/>
                      </a:lnTo>
                      <a:lnTo>
                        <a:pt x="12025" y="15990"/>
                      </a:lnTo>
                      <a:lnTo>
                        <a:pt x="12221" y="16055"/>
                      </a:lnTo>
                      <a:lnTo>
                        <a:pt x="12434" y="16134"/>
                      </a:lnTo>
                      <a:lnTo>
                        <a:pt x="12611" y="16213"/>
                      </a:lnTo>
                      <a:lnTo>
                        <a:pt x="12771" y="16317"/>
                      </a:lnTo>
                      <a:lnTo>
                        <a:pt x="12913" y="16409"/>
                      </a:lnTo>
                      <a:lnTo>
                        <a:pt x="13038" y="16514"/>
                      </a:lnTo>
                      <a:lnTo>
                        <a:pt x="13251" y="16737"/>
                      </a:lnTo>
                      <a:lnTo>
                        <a:pt x="13428" y="16986"/>
                      </a:lnTo>
                      <a:lnTo>
                        <a:pt x="13517" y="17248"/>
                      </a:lnTo>
                      <a:lnTo>
                        <a:pt x="13588" y="17523"/>
                      </a:lnTo>
                      <a:lnTo>
                        <a:pt x="13588" y="17799"/>
                      </a:lnTo>
                      <a:lnTo>
                        <a:pt x="13517" y="18074"/>
                      </a:lnTo>
                      <a:lnTo>
                        <a:pt x="13428" y="18323"/>
                      </a:lnTo>
                      <a:lnTo>
                        <a:pt x="13286" y="18572"/>
                      </a:lnTo>
                      <a:lnTo>
                        <a:pt x="13109" y="18808"/>
                      </a:lnTo>
                      <a:lnTo>
                        <a:pt x="12878" y="19031"/>
                      </a:lnTo>
                      <a:lnTo>
                        <a:pt x="12434" y="19411"/>
                      </a:lnTo>
                      <a:lnTo>
                        <a:pt x="12132" y="19738"/>
                      </a:lnTo>
                      <a:lnTo>
                        <a:pt x="12025" y="19856"/>
                      </a:lnTo>
                      <a:lnTo>
                        <a:pt x="11919" y="20014"/>
                      </a:lnTo>
                      <a:lnTo>
                        <a:pt x="11883" y="20132"/>
                      </a:lnTo>
                      <a:lnTo>
                        <a:pt x="11883" y="20263"/>
                      </a:lnTo>
                      <a:lnTo>
                        <a:pt x="11883" y="20394"/>
                      </a:lnTo>
                      <a:lnTo>
                        <a:pt x="11954" y="20485"/>
                      </a:lnTo>
                      <a:lnTo>
                        <a:pt x="12061" y="20590"/>
                      </a:lnTo>
                      <a:lnTo>
                        <a:pt x="12185" y="20695"/>
                      </a:lnTo>
                      <a:lnTo>
                        <a:pt x="12327" y="20787"/>
                      </a:lnTo>
                      <a:lnTo>
                        <a:pt x="12540" y="20892"/>
                      </a:lnTo>
                      <a:lnTo>
                        <a:pt x="12771" y="20997"/>
                      </a:lnTo>
                      <a:lnTo>
                        <a:pt x="13073" y="21088"/>
                      </a:lnTo>
                      <a:lnTo>
                        <a:pt x="13428" y="21193"/>
                      </a:lnTo>
                      <a:lnTo>
                        <a:pt x="13873" y="21298"/>
                      </a:lnTo>
                      <a:lnTo>
                        <a:pt x="14317" y="21390"/>
                      </a:lnTo>
                      <a:lnTo>
                        <a:pt x="14778" y="21468"/>
                      </a:lnTo>
                      <a:lnTo>
                        <a:pt x="15294" y="21547"/>
                      </a:lnTo>
                      <a:lnTo>
                        <a:pt x="15809" y="21600"/>
                      </a:lnTo>
                      <a:lnTo>
                        <a:pt x="16359" y="21652"/>
                      </a:lnTo>
                      <a:lnTo>
                        <a:pt x="16875" y="21678"/>
                      </a:lnTo>
                      <a:lnTo>
                        <a:pt x="17407" y="21678"/>
                      </a:lnTo>
                      <a:lnTo>
                        <a:pt x="17958" y="21678"/>
                      </a:lnTo>
                      <a:lnTo>
                        <a:pt x="18473" y="21652"/>
                      </a:lnTo>
                      <a:lnTo>
                        <a:pt x="18953" y="21573"/>
                      </a:lnTo>
                      <a:lnTo>
                        <a:pt x="19397" y="21495"/>
                      </a:lnTo>
                      <a:lnTo>
                        <a:pt x="19841" y="21390"/>
                      </a:lnTo>
                      <a:lnTo>
                        <a:pt x="20214" y="21272"/>
                      </a:lnTo>
                      <a:lnTo>
                        <a:pt x="20551" y="21088"/>
                      </a:lnTo>
                      <a:lnTo>
                        <a:pt x="20480" y="20787"/>
                      </a:lnTo>
                      <a:lnTo>
                        <a:pt x="20409" y="20485"/>
                      </a:lnTo>
                      <a:lnTo>
                        <a:pt x="20356" y="20158"/>
                      </a:lnTo>
                      <a:lnTo>
                        <a:pt x="20356" y="19804"/>
                      </a:lnTo>
                      <a:lnTo>
                        <a:pt x="20321" y="19083"/>
                      </a:lnTo>
                      <a:lnTo>
                        <a:pt x="20356" y="18349"/>
                      </a:lnTo>
                      <a:lnTo>
                        <a:pt x="20409" y="17641"/>
                      </a:lnTo>
                      <a:lnTo>
                        <a:pt x="20480" y="17012"/>
                      </a:lnTo>
                      <a:lnTo>
                        <a:pt x="20551" y="16488"/>
                      </a:lnTo>
                      <a:lnTo>
                        <a:pt x="20551" y="16055"/>
                      </a:lnTo>
                      <a:lnTo>
                        <a:pt x="20551" y="15911"/>
                      </a:lnTo>
                      <a:lnTo>
                        <a:pt x="20445" y="15754"/>
                      </a:lnTo>
                      <a:lnTo>
                        <a:pt x="20356" y="15610"/>
                      </a:lnTo>
                      <a:lnTo>
                        <a:pt x="20178" y="15452"/>
                      </a:lnTo>
                      <a:lnTo>
                        <a:pt x="20001" y="15334"/>
                      </a:lnTo>
                      <a:lnTo>
                        <a:pt x="19770" y="15230"/>
                      </a:lnTo>
                      <a:lnTo>
                        <a:pt x="19521" y="15125"/>
                      </a:lnTo>
                      <a:lnTo>
                        <a:pt x="19290" y="15059"/>
                      </a:lnTo>
                      <a:lnTo>
                        <a:pt x="19024" y="15007"/>
                      </a:lnTo>
                      <a:lnTo>
                        <a:pt x="18740" y="14954"/>
                      </a:lnTo>
                      <a:lnTo>
                        <a:pt x="18509" y="14954"/>
                      </a:lnTo>
                      <a:lnTo>
                        <a:pt x="18225" y="14954"/>
                      </a:lnTo>
                      <a:lnTo>
                        <a:pt x="17994" y="15007"/>
                      </a:lnTo>
                      <a:lnTo>
                        <a:pt x="17763" y="15085"/>
                      </a:lnTo>
                      <a:lnTo>
                        <a:pt x="17550" y="15177"/>
                      </a:lnTo>
                      <a:lnTo>
                        <a:pt x="17372" y="15308"/>
                      </a:lnTo>
                      <a:lnTo>
                        <a:pt x="17176" y="15426"/>
                      </a:lnTo>
                      <a:lnTo>
                        <a:pt x="16928" y="15557"/>
                      </a:lnTo>
                      <a:lnTo>
                        <a:pt x="16661" y="15636"/>
                      </a:lnTo>
                      <a:lnTo>
                        <a:pt x="16359" y="15688"/>
                      </a:lnTo>
                      <a:lnTo>
                        <a:pt x="16022" y="15715"/>
                      </a:lnTo>
                      <a:lnTo>
                        <a:pt x="15667" y="15688"/>
                      </a:lnTo>
                      <a:lnTo>
                        <a:pt x="15294" y="15662"/>
                      </a:lnTo>
                      <a:lnTo>
                        <a:pt x="14956" y="15583"/>
                      </a:lnTo>
                      <a:lnTo>
                        <a:pt x="14619" y="15479"/>
                      </a:lnTo>
                      <a:lnTo>
                        <a:pt x="14281" y="15334"/>
                      </a:lnTo>
                      <a:lnTo>
                        <a:pt x="13961" y="15177"/>
                      </a:lnTo>
                      <a:lnTo>
                        <a:pt x="13695" y="14981"/>
                      </a:lnTo>
                      <a:lnTo>
                        <a:pt x="13588" y="14850"/>
                      </a:lnTo>
                      <a:lnTo>
                        <a:pt x="13482" y="14732"/>
                      </a:lnTo>
                      <a:lnTo>
                        <a:pt x="13393" y="14600"/>
                      </a:lnTo>
                      <a:lnTo>
                        <a:pt x="13322" y="14456"/>
                      </a:lnTo>
                      <a:lnTo>
                        <a:pt x="13251" y="14299"/>
                      </a:lnTo>
                      <a:lnTo>
                        <a:pt x="13215" y="14155"/>
                      </a:lnTo>
                      <a:lnTo>
                        <a:pt x="13180" y="13971"/>
                      </a:lnTo>
                      <a:lnTo>
                        <a:pt x="13180" y="13801"/>
                      </a:lnTo>
                      <a:lnTo>
                        <a:pt x="13180" y="13591"/>
                      </a:lnTo>
                      <a:lnTo>
                        <a:pt x="13215" y="13395"/>
                      </a:lnTo>
                      <a:lnTo>
                        <a:pt x="13251" y="13198"/>
                      </a:lnTo>
                      <a:lnTo>
                        <a:pt x="13322" y="13015"/>
                      </a:lnTo>
                      <a:lnTo>
                        <a:pt x="13393" y="12870"/>
                      </a:lnTo>
                      <a:lnTo>
                        <a:pt x="13482" y="12713"/>
                      </a:lnTo>
                      <a:lnTo>
                        <a:pt x="13588" y="12569"/>
                      </a:lnTo>
                      <a:lnTo>
                        <a:pt x="13730" y="12438"/>
                      </a:lnTo>
                      <a:lnTo>
                        <a:pt x="13997" y="12215"/>
                      </a:lnTo>
                      <a:lnTo>
                        <a:pt x="14334" y="12005"/>
                      </a:lnTo>
                      <a:lnTo>
                        <a:pt x="14690" y="11861"/>
                      </a:lnTo>
                      <a:lnTo>
                        <a:pt x="15063" y="11756"/>
                      </a:lnTo>
                      <a:lnTo>
                        <a:pt x="15436" y="11678"/>
                      </a:lnTo>
                      <a:lnTo>
                        <a:pt x="15809" y="11638"/>
                      </a:lnTo>
                      <a:lnTo>
                        <a:pt x="16182" y="11638"/>
                      </a:lnTo>
                      <a:lnTo>
                        <a:pt x="16555" y="11678"/>
                      </a:lnTo>
                      <a:lnTo>
                        <a:pt x="16910" y="11730"/>
                      </a:lnTo>
                      <a:lnTo>
                        <a:pt x="17248" y="11835"/>
                      </a:lnTo>
                      <a:lnTo>
                        <a:pt x="17514" y="11966"/>
                      </a:lnTo>
                      <a:lnTo>
                        <a:pt x="17763" y="12110"/>
                      </a:lnTo>
                      <a:lnTo>
                        <a:pt x="17887" y="12215"/>
                      </a:lnTo>
                      <a:lnTo>
                        <a:pt x="18065" y="12307"/>
                      </a:lnTo>
                      <a:lnTo>
                        <a:pt x="18260" y="12412"/>
                      </a:lnTo>
                      <a:lnTo>
                        <a:pt x="18438" y="12464"/>
                      </a:lnTo>
                      <a:lnTo>
                        <a:pt x="18669" y="12543"/>
                      </a:lnTo>
                      <a:lnTo>
                        <a:pt x="18882" y="12569"/>
                      </a:lnTo>
                      <a:lnTo>
                        <a:pt x="19113" y="12595"/>
                      </a:lnTo>
                      <a:lnTo>
                        <a:pt x="19361" y="12608"/>
                      </a:lnTo>
                      <a:lnTo>
                        <a:pt x="19592" y="12608"/>
                      </a:lnTo>
                      <a:lnTo>
                        <a:pt x="19841" y="12595"/>
                      </a:lnTo>
                      <a:lnTo>
                        <a:pt x="20072" y="12543"/>
                      </a:lnTo>
                      <a:lnTo>
                        <a:pt x="20321" y="12490"/>
                      </a:lnTo>
                      <a:lnTo>
                        <a:pt x="20551" y="12438"/>
                      </a:lnTo>
                      <a:lnTo>
                        <a:pt x="20800" y="12333"/>
                      </a:lnTo>
                      <a:lnTo>
                        <a:pt x="20996" y="12241"/>
                      </a:lnTo>
                      <a:lnTo>
                        <a:pt x="21244" y="12110"/>
                      </a:lnTo>
                      <a:lnTo>
                        <a:pt x="21298" y="12032"/>
                      </a:lnTo>
                      <a:lnTo>
                        <a:pt x="21404" y="11966"/>
                      </a:lnTo>
                      <a:lnTo>
                        <a:pt x="21475" y="11861"/>
                      </a:lnTo>
                      <a:lnTo>
                        <a:pt x="21511" y="11730"/>
                      </a:lnTo>
                      <a:lnTo>
                        <a:pt x="21617" y="11481"/>
                      </a:lnTo>
                      <a:lnTo>
                        <a:pt x="21653" y="11180"/>
                      </a:lnTo>
                      <a:lnTo>
                        <a:pt x="21653" y="10826"/>
                      </a:lnTo>
                      <a:lnTo>
                        <a:pt x="21653" y="10472"/>
                      </a:lnTo>
                      <a:lnTo>
                        <a:pt x="21582" y="10092"/>
                      </a:lnTo>
                      <a:lnTo>
                        <a:pt x="21511" y="9725"/>
                      </a:lnTo>
                      <a:lnTo>
                        <a:pt x="21298" y="8912"/>
                      </a:lnTo>
                      <a:lnTo>
                        <a:pt x="21067" y="8191"/>
                      </a:lnTo>
                      <a:lnTo>
                        <a:pt x="20800" y="7536"/>
                      </a:lnTo>
                      <a:lnTo>
                        <a:pt x="20551" y="7025"/>
                      </a:lnTo>
                      <a:lnTo>
                        <a:pt x="20001" y="7103"/>
                      </a:lnTo>
                      <a:lnTo>
                        <a:pt x="19432" y="7156"/>
                      </a:lnTo>
                      <a:lnTo>
                        <a:pt x="18846" y="7208"/>
                      </a:lnTo>
                      <a:lnTo>
                        <a:pt x="18225" y="7208"/>
                      </a:lnTo>
                      <a:lnTo>
                        <a:pt x="17656" y="7208"/>
                      </a:lnTo>
                      <a:lnTo>
                        <a:pt x="17070" y="7182"/>
                      </a:lnTo>
                      <a:lnTo>
                        <a:pt x="16484" y="7156"/>
                      </a:lnTo>
                      <a:lnTo>
                        <a:pt x="15986" y="7103"/>
                      </a:lnTo>
                      <a:lnTo>
                        <a:pt x="14992" y="6999"/>
                      </a:lnTo>
                      <a:lnTo>
                        <a:pt x="14210" y="6907"/>
                      </a:lnTo>
                      <a:lnTo>
                        <a:pt x="13695" y="6828"/>
                      </a:lnTo>
                      <a:lnTo>
                        <a:pt x="13517" y="6802"/>
                      </a:lnTo>
                      <a:lnTo>
                        <a:pt x="13073" y="6645"/>
                      </a:lnTo>
                      <a:lnTo>
                        <a:pt x="12700" y="6474"/>
                      </a:lnTo>
                      <a:lnTo>
                        <a:pt x="12363" y="6304"/>
                      </a:lnTo>
                      <a:lnTo>
                        <a:pt x="12132" y="6094"/>
                      </a:lnTo>
                      <a:lnTo>
                        <a:pt x="11919" y="5871"/>
                      </a:lnTo>
                      <a:lnTo>
                        <a:pt x="11776" y="5649"/>
                      </a:lnTo>
                      <a:lnTo>
                        <a:pt x="11688" y="5413"/>
                      </a:lnTo>
                      <a:lnTo>
                        <a:pt x="11617" y="5190"/>
                      </a:lnTo>
                      <a:lnTo>
                        <a:pt x="11617" y="4941"/>
                      </a:lnTo>
                      <a:lnTo>
                        <a:pt x="11652" y="4718"/>
                      </a:lnTo>
                      <a:lnTo>
                        <a:pt x="11723" y="4482"/>
                      </a:lnTo>
                      <a:lnTo>
                        <a:pt x="11812" y="4285"/>
                      </a:lnTo>
                      <a:lnTo>
                        <a:pt x="11919" y="4089"/>
                      </a:lnTo>
                      <a:lnTo>
                        <a:pt x="12096" y="3905"/>
                      </a:lnTo>
                      <a:lnTo>
                        <a:pt x="12292" y="3735"/>
                      </a:lnTo>
                      <a:lnTo>
                        <a:pt x="12505" y="3604"/>
                      </a:lnTo>
                      <a:lnTo>
                        <a:pt x="12700" y="3460"/>
                      </a:lnTo>
                      <a:lnTo>
                        <a:pt x="12878" y="3250"/>
                      </a:lnTo>
                      <a:lnTo>
                        <a:pt x="13038" y="3027"/>
                      </a:lnTo>
                      <a:lnTo>
                        <a:pt x="13180" y="2752"/>
                      </a:lnTo>
                      <a:lnTo>
                        <a:pt x="13286" y="2477"/>
                      </a:lnTo>
                      <a:lnTo>
                        <a:pt x="13322" y="2175"/>
                      </a:lnTo>
                      <a:lnTo>
                        <a:pt x="13357" y="1874"/>
                      </a:lnTo>
                      <a:lnTo>
                        <a:pt x="13286" y="1572"/>
                      </a:lnTo>
                      <a:lnTo>
                        <a:pt x="13180" y="1271"/>
                      </a:lnTo>
                      <a:lnTo>
                        <a:pt x="13038" y="983"/>
                      </a:lnTo>
                      <a:lnTo>
                        <a:pt x="12949" y="865"/>
                      </a:lnTo>
                      <a:lnTo>
                        <a:pt x="12807" y="733"/>
                      </a:lnTo>
                      <a:lnTo>
                        <a:pt x="12665" y="616"/>
                      </a:lnTo>
                      <a:lnTo>
                        <a:pt x="12505" y="511"/>
                      </a:lnTo>
                      <a:lnTo>
                        <a:pt x="12327" y="406"/>
                      </a:lnTo>
                      <a:lnTo>
                        <a:pt x="12132" y="314"/>
                      </a:lnTo>
                      <a:lnTo>
                        <a:pt x="11883" y="235"/>
                      </a:lnTo>
                      <a:lnTo>
                        <a:pt x="11652" y="183"/>
                      </a:lnTo>
                      <a:lnTo>
                        <a:pt x="11368" y="104"/>
                      </a:lnTo>
                      <a:lnTo>
                        <a:pt x="11101" y="78"/>
                      </a:lnTo>
                      <a:lnTo>
                        <a:pt x="10800" y="52"/>
                      </a:lnTo>
                      <a:lnTo>
                        <a:pt x="10444" y="52"/>
                      </a:lnTo>
                      <a:lnTo>
                        <a:pt x="10142" y="52"/>
                      </a:lnTo>
                      <a:lnTo>
                        <a:pt x="9840" y="78"/>
                      </a:lnTo>
                      <a:lnTo>
                        <a:pt x="9574" y="104"/>
                      </a:lnTo>
                      <a:lnTo>
                        <a:pt x="9325" y="157"/>
                      </a:lnTo>
                      <a:lnTo>
                        <a:pt x="9094" y="209"/>
                      </a:lnTo>
                      <a:lnTo>
                        <a:pt x="8846" y="262"/>
                      </a:lnTo>
                      <a:lnTo>
                        <a:pt x="8650" y="340"/>
                      </a:lnTo>
                      <a:lnTo>
                        <a:pt x="8437" y="432"/>
                      </a:lnTo>
                      <a:lnTo>
                        <a:pt x="8277" y="511"/>
                      </a:lnTo>
                      <a:lnTo>
                        <a:pt x="8100" y="616"/>
                      </a:lnTo>
                      <a:lnTo>
                        <a:pt x="7957" y="707"/>
                      </a:lnTo>
                      <a:lnTo>
                        <a:pt x="7833" y="838"/>
                      </a:lnTo>
                      <a:lnTo>
                        <a:pt x="7620" y="1061"/>
                      </a:lnTo>
                      <a:lnTo>
                        <a:pt x="7442" y="1336"/>
                      </a:lnTo>
                      <a:lnTo>
                        <a:pt x="7353" y="1599"/>
                      </a:lnTo>
                      <a:lnTo>
                        <a:pt x="7318" y="1900"/>
                      </a:lnTo>
                      <a:lnTo>
                        <a:pt x="7318" y="2175"/>
                      </a:lnTo>
                      <a:lnTo>
                        <a:pt x="7353" y="2450"/>
                      </a:lnTo>
                      <a:lnTo>
                        <a:pt x="7442" y="2726"/>
                      </a:lnTo>
                      <a:lnTo>
                        <a:pt x="7620" y="2975"/>
                      </a:lnTo>
                      <a:lnTo>
                        <a:pt x="7833" y="3198"/>
                      </a:lnTo>
                      <a:lnTo>
                        <a:pt x="8064" y="3433"/>
                      </a:lnTo>
                      <a:lnTo>
                        <a:pt x="8295" y="3630"/>
                      </a:lnTo>
                      <a:lnTo>
                        <a:pt x="8508" y="3853"/>
                      </a:lnTo>
                      <a:lnTo>
                        <a:pt x="8686" y="4089"/>
                      </a:lnTo>
                      <a:lnTo>
                        <a:pt x="8775" y="4312"/>
                      </a:lnTo>
                      <a:lnTo>
                        <a:pt x="8846" y="4561"/>
                      </a:lnTo>
                      <a:lnTo>
                        <a:pt x="8846" y="4810"/>
                      </a:lnTo>
                      <a:lnTo>
                        <a:pt x="8810" y="5059"/>
                      </a:lnTo>
                      <a:lnTo>
                        <a:pt x="8721" y="5295"/>
                      </a:lnTo>
                      <a:lnTo>
                        <a:pt x="8579" y="5544"/>
                      </a:lnTo>
                      <a:lnTo>
                        <a:pt x="8366" y="5766"/>
                      </a:lnTo>
                      <a:lnTo>
                        <a:pt x="8135" y="5976"/>
                      </a:lnTo>
                      <a:lnTo>
                        <a:pt x="7833" y="6199"/>
                      </a:lnTo>
                      <a:lnTo>
                        <a:pt x="7478" y="6369"/>
                      </a:lnTo>
                      <a:lnTo>
                        <a:pt x="7069" y="6527"/>
                      </a:lnTo>
                      <a:lnTo>
                        <a:pt x="6590" y="6671"/>
                      </a:lnTo>
                      <a:lnTo>
                        <a:pt x="6092" y="6802"/>
                      </a:lnTo>
                      <a:lnTo>
                        <a:pt x="5684" y="6802"/>
                      </a:lnTo>
                      <a:lnTo>
                        <a:pt x="5133" y="6802"/>
                      </a:lnTo>
                      <a:lnTo>
                        <a:pt x="4547" y="6802"/>
                      </a:lnTo>
                      <a:lnTo>
                        <a:pt x="3872" y="6802"/>
                      </a:lnTo>
                      <a:lnTo>
                        <a:pt x="3144" y="6802"/>
                      </a:lnTo>
                      <a:lnTo>
                        <a:pt x="2362" y="6802"/>
                      </a:lnTo>
                      <a:lnTo>
                        <a:pt x="1545" y="6802"/>
                      </a:lnTo>
                      <a:lnTo>
                        <a:pt x="692" y="6802"/>
                      </a:lnTo>
                      <a:lnTo>
                        <a:pt x="586" y="7234"/>
                      </a:lnTo>
                      <a:lnTo>
                        <a:pt x="461" y="7837"/>
                      </a:lnTo>
                      <a:lnTo>
                        <a:pt x="355" y="8493"/>
                      </a:lnTo>
                      <a:lnTo>
                        <a:pt x="248" y="9187"/>
                      </a:lnTo>
                      <a:lnTo>
                        <a:pt x="142" y="9869"/>
                      </a:lnTo>
                      <a:lnTo>
                        <a:pt x="106" y="10498"/>
                      </a:lnTo>
                      <a:lnTo>
                        <a:pt x="106" y="10983"/>
                      </a:lnTo>
                      <a:lnTo>
                        <a:pt x="106" y="11311"/>
                      </a:lnTo>
                      <a:lnTo>
                        <a:pt x="213" y="11481"/>
                      </a:lnTo>
                      <a:lnTo>
                        <a:pt x="319" y="11651"/>
                      </a:lnTo>
                      <a:lnTo>
                        <a:pt x="497" y="11783"/>
                      </a:lnTo>
                      <a:lnTo>
                        <a:pt x="692" y="11914"/>
                      </a:lnTo>
                      <a:lnTo>
                        <a:pt x="941" y="12032"/>
                      </a:lnTo>
                      <a:lnTo>
                        <a:pt x="1207" y="12110"/>
                      </a:lnTo>
                      <a:lnTo>
                        <a:pt x="1509" y="12189"/>
                      </a:lnTo>
                      <a:lnTo>
                        <a:pt x="1794" y="12241"/>
                      </a:lnTo>
                      <a:lnTo>
                        <a:pt x="2131" y="12267"/>
                      </a:lnTo>
                      <a:lnTo>
                        <a:pt x="2433" y="12281"/>
                      </a:lnTo>
                      <a:lnTo>
                        <a:pt x="2735" y="12267"/>
                      </a:lnTo>
                      <a:lnTo>
                        <a:pt x="3055" y="12241"/>
                      </a:lnTo>
                      <a:lnTo>
                        <a:pt x="3357" y="12189"/>
                      </a:lnTo>
                      <a:lnTo>
                        <a:pt x="3623" y="12084"/>
                      </a:lnTo>
                      <a:lnTo>
                        <a:pt x="3872" y="11979"/>
                      </a:lnTo>
                      <a:lnTo>
                        <a:pt x="4103" y="11861"/>
                      </a:lnTo>
                      <a:lnTo>
                        <a:pt x="4316" y="11704"/>
                      </a:lnTo>
                      <a:lnTo>
                        <a:pt x="4582" y="11612"/>
                      </a:lnTo>
                      <a:lnTo>
                        <a:pt x="4849" y="11533"/>
                      </a:lnTo>
                      <a:lnTo>
                        <a:pt x="5169" y="11507"/>
                      </a:lnTo>
                      <a:lnTo>
                        <a:pt x="5506" y="11481"/>
                      </a:lnTo>
                      <a:lnTo>
                        <a:pt x="5808" y="11507"/>
                      </a:lnTo>
                      <a:lnTo>
                        <a:pt x="6146" y="11560"/>
                      </a:lnTo>
                      <a:lnTo>
                        <a:pt x="6501" y="11651"/>
                      </a:lnTo>
                      <a:lnTo>
                        <a:pt x="6803" y="11783"/>
                      </a:lnTo>
                      <a:lnTo>
                        <a:pt x="7105" y="11940"/>
                      </a:lnTo>
                      <a:lnTo>
                        <a:pt x="7353" y="12110"/>
                      </a:lnTo>
                      <a:lnTo>
                        <a:pt x="7584" y="12333"/>
                      </a:lnTo>
                      <a:lnTo>
                        <a:pt x="7798" y="12595"/>
                      </a:lnTo>
                      <a:lnTo>
                        <a:pt x="7922" y="12870"/>
                      </a:lnTo>
                      <a:lnTo>
                        <a:pt x="8028" y="13198"/>
                      </a:lnTo>
                      <a:lnTo>
                        <a:pt x="8064" y="13526"/>
                      </a:lnTo>
                      <a:lnTo>
                        <a:pt x="8028" y="13775"/>
                      </a:lnTo>
                      <a:lnTo>
                        <a:pt x="7922" y="13998"/>
                      </a:lnTo>
                      <a:lnTo>
                        <a:pt x="7798" y="14220"/>
                      </a:lnTo>
                      <a:lnTo>
                        <a:pt x="7584" y="14404"/>
                      </a:lnTo>
                      <a:lnTo>
                        <a:pt x="7353" y="14574"/>
                      </a:lnTo>
                      <a:lnTo>
                        <a:pt x="7105" y="14732"/>
                      </a:lnTo>
                      <a:lnTo>
                        <a:pt x="6803" y="14850"/>
                      </a:lnTo>
                      <a:lnTo>
                        <a:pt x="6501" y="14954"/>
                      </a:lnTo>
                      <a:lnTo>
                        <a:pt x="6146" y="15033"/>
                      </a:lnTo>
                      <a:lnTo>
                        <a:pt x="5808" y="15085"/>
                      </a:lnTo>
                      <a:lnTo>
                        <a:pt x="5506" y="15085"/>
                      </a:lnTo>
                      <a:lnTo>
                        <a:pt x="5169" y="15059"/>
                      </a:lnTo>
                      <a:lnTo>
                        <a:pt x="4849" y="15007"/>
                      </a:lnTo>
                      <a:lnTo>
                        <a:pt x="4582" y="14902"/>
                      </a:lnTo>
                      <a:lnTo>
                        <a:pt x="4316" y="14784"/>
                      </a:lnTo>
                      <a:lnTo>
                        <a:pt x="4103" y="14600"/>
                      </a:lnTo>
                      <a:lnTo>
                        <a:pt x="3907" y="14430"/>
                      </a:lnTo>
                      <a:lnTo>
                        <a:pt x="3659" y="14299"/>
                      </a:lnTo>
                      <a:lnTo>
                        <a:pt x="3428" y="14194"/>
                      </a:lnTo>
                      <a:lnTo>
                        <a:pt x="3179" y="14129"/>
                      </a:lnTo>
                      <a:lnTo>
                        <a:pt x="2913" y="14102"/>
                      </a:lnTo>
                      <a:lnTo>
                        <a:pt x="2646" y="14102"/>
                      </a:lnTo>
                      <a:lnTo>
                        <a:pt x="2362" y="14129"/>
                      </a:lnTo>
                      <a:lnTo>
                        <a:pt x="2096" y="14168"/>
                      </a:lnTo>
                      <a:lnTo>
                        <a:pt x="1811" y="14273"/>
                      </a:lnTo>
                      <a:lnTo>
                        <a:pt x="1545" y="14378"/>
                      </a:lnTo>
                      <a:lnTo>
                        <a:pt x="1314" y="14496"/>
                      </a:lnTo>
                      <a:lnTo>
                        <a:pt x="1065" y="14653"/>
                      </a:lnTo>
                      <a:lnTo>
                        <a:pt x="870" y="14797"/>
                      </a:lnTo>
                      <a:lnTo>
                        <a:pt x="657" y="14981"/>
                      </a:lnTo>
                      <a:lnTo>
                        <a:pt x="497" y="15177"/>
                      </a:lnTo>
                      <a:lnTo>
                        <a:pt x="390" y="15413"/>
                      </a:lnTo>
                      <a:lnTo>
                        <a:pt x="284" y="15636"/>
                      </a:lnTo>
                      <a:lnTo>
                        <a:pt x="248" y="15911"/>
                      </a:lnTo>
                      <a:lnTo>
                        <a:pt x="284" y="16239"/>
                      </a:lnTo>
                      <a:lnTo>
                        <a:pt x="319" y="16566"/>
                      </a:lnTo>
                      <a:lnTo>
                        <a:pt x="497" y="17340"/>
                      </a:lnTo>
                      <a:lnTo>
                        <a:pt x="692" y="18152"/>
                      </a:lnTo>
                      <a:lnTo>
                        <a:pt x="799" y="18559"/>
                      </a:lnTo>
                      <a:lnTo>
                        <a:pt x="905" y="18978"/>
                      </a:lnTo>
                      <a:lnTo>
                        <a:pt x="959" y="19384"/>
                      </a:lnTo>
                      <a:lnTo>
                        <a:pt x="994" y="19791"/>
                      </a:lnTo>
                      <a:lnTo>
                        <a:pt x="994" y="20132"/>
                      </a:lnTo>
                      <a:lnTo>
                        <a:pt x="959" y="20485"/>
                      </a:lnTo>
                      <a:lnTo>
                        <a:pt x="941" y="20669"/>
                      </a:lnTo>
                      <a:lnTo>
                        <a:pt x="870" y="20813"/>
                      </a:lnTo>
                      <a:lnTo>
                        <a:pt x="799" y="20970"/>
                      </a:lnTo>
                      <a:lnTo>
                        <a:pt x="692" y="21088"/>
                      </a:lnTo>
                      <a:lnTo>
                        <a:pt x="1474" y="20997"/>
                      </a:lnTo>
                      <a:lnTo>
                        <a:pt x="2291" y="20866"/>
                      </a:lnTo>
                      <a:lnTo>
                        <a:pt x="3108" y="20787"/>
                      </a:lnTo>
                      <a:lnTo>
                        <a:pt x="3907" y="20721"/>
                      </a:lnTo>
                      <a:lnTo>
                        <a:pt x="4653" y="20695"/>
                      </a:lnTo>
                      <a:lnTo>
                        <a:pt x="5364" y="20695"/>
                      </a:lnTo>
                      <a:lnTo>
                        <a:pt x="5701" y="20721"/>
                      </a:lnTo>
                      <a:lnTo>
                        <a:pt x="6057" y="20761"/>
                      </a:lnTo>
                      <a:lnTo>
                        <a:pt x="6323" y="20813"/>
                      </a:lnTo>
                      <a:lnTo>
                        <a:pt x="6625" y="20892"/>
                      </a:lnTo>
                      <a:close/>
                    </a:path>
                  </a:pathLst>
                </a:custGeom>
                <a:gradFill rotWithShape="1">
                  <a:gsLst>
                    <a:gs pos="85000">
                      <a:srgbClr val="070DF9"/>
                    </a:gs>
                    <a:gs pos="100000">
                      <a:srgbClr val="0099CC"/>
                    </a:gs>
                  </a:gsLst>
                  <a:lin ang="5400000" scaled="1"/>
                </a:gradFill>
                <a:ln w="5715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dist="135003" dir="2471156" algn="ctr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9" name="Puzzle2"/>
                <p:cNvSpPr>
                  <a:spLocks noChangeAspect="1" noEditPoints="1" noChangeArrowheads="1"/>
                </p:cNvSpPr>
                <p:nvPr/>
              </p:nvSpPr>
              <p:spPr bwMode="gray">
                <a:xfrm>
                  <a:off x="2880" y="1736"/>
                  <a:ext cx="1778" cy="1379"/>
                </a:xfrm>
                <a:custGeom>
                  <a:avLst/>
                  <a:gdLst>
                    <a:gd name="T0" fmla="*/ 11 w 21600"/>
                    <a:gd name="T1" fmla="*/ 13386 h 21600"/>
                    <a:gd name="T2" fmla="*/ 4202 w 21600"/>
                    <a:gd name="T3" fmla="*/ 21161 h 21600"/>
                    <a:gd name="T4" fmla="*/ 10400 w 21600"/>
                    <a:gd name="T5" fmla="*/ 13909 h 21600"/>
                    <a:gd name="T6" fmla="*/ 16821 w 21600"/>
                    <a:gd name="T7" fmla="*/ 21190 h 21600"/>
                    <a:gd name="T8" fmla="*/ 21600 w 21600"/>
                    <a:gd name="T9" fmla="*/ 15083 h 21600"/>
                    <a:gd name="T10" fmla="*/ 16889 w 21600"/>
                    <a:gd name="T11" fmla="*/ 5739 h 21600"/>
                    <a:gd name="T12" fmla="*/ 10800 w 21600"/>
                    <a:gd name="T13" fmla="*/ 28 h 21600"/>
                    <a:gd name="T14" fmla="*/ 4202 w 21600"/>
                    <a:gd name="T15" fmla="*/ 5894 h 21600"/>
                    <a:gd name="T16" fmla="*/ 5388 w 21600"/>
                    <a:gd name="T17" fmla="*/ 6742 h 21600"/>
                    <a:gd name="T18" fmla="*/ 16177 w 21600"/>
                    <a:gd name="T19" fmla="*/ 20441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4247" y="12354"/>
                      </a:moveTo>
                      <a:lnTo>
                        <a:pt x="4134" y="12468"/>
                      </a:lnTo>
                      <a:lnTo>
                        <a:pt x="4010" y="12581"/>
                      </a:lnTo>
                      <a:lnTo>
                        <a:pt x="3897" y="12637"/>
                      </a:lnTo>
                      <a:lnTo>
                        <a:pt x="3773" y="12694"/>
                      </a:lnTo>
                      <a:lnTo>
                        <a:pt x="3637" y="12694"/>
                      </a:lnTo>
                      <a:lnTo>
                        <a:pt x="3524" y="12694"/>
                      </a:lnTo>
                      <a:lnTo>
                        <a:pt x="3400" y="12665"/>
                      </a:lnTo>
                      <a:lnTo>
                        <a:pt x="3287" y="12609"/>
                      </a:lnTo>
                      <a:lnTo>
                        <a:pt x="3027" y="12496"/>
                      </a:lnTo>
                      <a:lnTo>
                        <a:pt x="2790" y="12340"/>
                      </a:lnTo>
                      <a:lnTo>
                        <a:pt x="2530" y="12142"/>
                      </a:lnTo>
                      <a:lnTo>
                        <a:pt x="2293" y="11987"/>
                      </a:lnTo>
                      <a:lnTo>
                        <a:pt x="2033" y="11817"/>
                      </a:lnTo>
                      <a:lnTo>
                        <a:pt x="1773" y="11676"/>
                      </a:lnTo>
                      <a:lnTo>
                        <a:pt x="1638" y="11662"/>
                      </a:lnTo>
                      <a:lnTo>
                        <a:pt x="1513" y="11634"/>
                      </a:lnTo>
                      <a:lnTo>
                        <a:pt x="1378" y="11634"/>
                      </a:lnTo>
                      <a:lnTo>
                        <a:pt x="1253" y="11634"/>
                      </a:lnTo>
                      <a:lnTo>
                        <a:pt x="1118" y="11662"/>
                      </a:lnTo>
                      <a:lnTo>
                        <a:pt x="971" y="11732"/>
                      </a:lnTo>
                      <a:lnTo>
                        <a:pt x="835" y="11817"/>
                      </a:lnTo>
                      <a:lnTo>
                        <a:pt x="711" y="11959"/>
                      </a:lnTo>
                      <a:lnTo>
                        <a:pt x="553" y="12086"/>
                      </a:lnTo>
                      <a:lnTo>
                        <a:pt x="429" y="12284"/>
                      </a:lnTo>
                      <a:lnTo>
                        <a:pt x="271" y="12524"/>
                      </a:lnTo>
                      <a:lnTo>
                        <a:pt x="146" y="12793"/>
                      </a:lnTo>
                      <a:lnTo>
                        <a:pt x="79" y="12962"/>
                      </a:lnTo>
                      <a:lnTo>
                        <a:pt x="33" y="13146"/>
                      </a:lnTo>
                      <a:lnTo>
                        <a:pt x="11" y="13386"/>
                      </a:lnTo>
                      <a:lnTo>
                        <a:pt x="11" y="13641"/>
                      </a:lnTo>
                      <a:lnTo>
                        <a:pt x="33" y="13881"/>
                      </a:lnTo>
                      <a:lnTo>
                        <a:pt x="101" y="14150"/>
                      </a:lnTo>
                      <a:lnTo>
                        <a:pt x="192" y="14404"/>
                      </a:lnTo>
                      <a:lnTo>
                        <a:pt x="293" y="14645"/>
                      </a:lnTo>
                      <a:lnTo>
                        <a:pt x="451" y="14857"/>
                      </a:lnTo>
                      <a:lnTo>
                        <a:pt x="621" y="15054"/>
                      </a:lnTo>
                      <a:lnTo>
                        <a:pt x="734" y="15125"/>
                      </a:lnTo>
                      <a:lnTo>
                        <a:pt x="835" y="15210"/>
                      </a:lnTo>
                      <a:lnTo>
                        <a:pt x="948" y="15267"/>
                      </a:lnTo>
                      <a:lnTo>
                        <a:pt x="1084" y="15323"/>
                      </a:lnTo>
                      <a:lnTo>
                        <a:pt x="1208" y="15351"/>
                      </a:lnTo>
                      <a:lnTo>
                        <a:pt x="1355" y="15380"/>
                      </a:lnTo>
                      <a:lnTo>
                        <a:pt x="1513" y="15380"/>
                      </a:lnTo>
                      <a:lnTo>
                        <a:pt x="1683" y="15380"/>
                      </a:lnTo>
                      <a:lnTo>
                        <a:pt x="1864" y="15351"/>
                      </a:lnTo>
                      <a:lnTo>
                        <a:pt x="2033" y="15323"/>
                      </a:lnTo>
                      <a:lnTo>
                        <a:pt x="2225" y="15238"/>
                      </a:lnTo>
                      <a:lnTo>
                        <a:pt x="2428" y="15153"/>
                      </a:lnTo>
                      <a:lnTo>
                        <a:pt x="2745" y="15026"/>
                      </a:lnTo>
                      <a:lnTo>
                        <a:pt x="3005" y="14913"/>
                      </a:lnTo>
                      <a:lnTo>
                        <a:pt x="3264" y="14828"/>
                      </a:lnTo>
                      <a:lnTo>
                        <a:pt x="3513" y="14800"/>
                      </a:lnTo>
                      <a:lnTo>
                        <a:pt x="3615" y="14828"/>
                      </a:lnTo>
                      <a:lnTo>
                        <a:pt x="3728" y="14857"/>
                      </a:lnTo>
                      <a:lnTo>
                        <a:pt x="3807" y="14913"/>
                      </a:lnTo>
                      <a:lnTo>
                        <a:pt x="3920" y="14998"/>
                      </a:lnTo>
                      <a:lnTo>
                        <a:pt x="4010" y="15097"/>
                      </a:lnTo>
                      <a:lnTo>
                        <a:pt x="4089" y="15238"/>
                      </a:lnTo>
                      <a:lnTo>
                        <a:pt x="4179" y="15408"/>
                      </a:lnTo>
                      <a:lnTo>
                        <a:pt x="4247" y="15620"/>
                      </a:lnTo>
                      <a:lnTo>
                        <a:pt x="4326" y="15860"/>
                      </a:lnTo>
                      <a:lnTo>
                        <a:pt x="4394" y="16129"/>
                      </a:lnTo>
                      <a:lnTo>
                        <a:pt x="4439" y="16440"/>
                      </a:lnTo>
                      <a:lnTo>
                        <a:pt x="4507" y="16737"/>
                      </a:lnTo>
                      <a:lnTo>
                        <a:pt x="4552" y="17090"/>
                      </a:lnTo>
                      <a:lnTo>
                        <a:pt x="4575" y="17443"/>
                      </a:lnTo>
                      <a:lnTo>
                        <a:pt x="4586" y="17825"/>
                      </a:lnTo>
                      <a:lnTo>
                        <a:pt x="4586" y="18193"/>
                      </a:lnTo>
                      <a:lnTo>
                        <a:pt x="4586" y="18574"/>
                      </a:lnTo>
                      <a:lnTo>
                        <a:pt x="4586" y="18984"/>
                      </a:lnTo>
                      <a:lnTo>
                        <a:pt x="4552" y="19366"/>
                      </a:lnTo>
                      <a:lnTo>
                        <a:pt x="4507" y="19748"/>
                      </a:lnTo>
                      <a:lnTo>
                        <a:pt x="4462" y="20129"/>
                      </a:lnTo>
                      <a:lnTo>
                        <a:pt x="4371" y="20483"/>
                      </a:lnTo>
                      <a:lnTo>
                        <a:pt x="4292" y="20836"/>
                      </a:lnTo>
                      <a:lnTo>
                        <a:pt x="4202" y="21161"/>
                      </a:lnTo>
                      <a:lnTo>
                        <a:pt x="4744" y="21161"/>
                      </a:lnTo>
                      <a:lnTo>
                        <a:pt x="5264" y="21161"/>
                      </a:lnTo>
                      <a:lnTo>
                        <a:pt x="5784" y="21161"/>
                      </a:lnTo>
                      <a:lnTo>
                        <a:pt x="6235" y="21161"/>
                      </a:lnTo>
                      <a:lnTo>
                        <a:pt x="6676" y="21161"/>
                      </a:lnTo>
                      <a:lnTo>
                        <a:pt x="7060" y="21161"/>
                      </a:lnTo>
                      <a:lnTo>
                        <a:pt x="7410" y="21161"/>
                      </a:lnTo>
                      <a:lnTo>
                        <a:pt x="7670" y="21161"/>
                      </a:lnTo>
                      <a:lnTo>
                        <a:pt x="8020" y="21020"/>
                      </a:lnTo>
                      <a:lnTo>
                        <a:pt x="8303" y="20893"/>
                      </a:lnTo>
                      <a:lnTo>
                        <a:pt x="8563" y="20695"/>
                      </a:lnTo>
                      <a:lnTo>
                        <a:pt x="8800" y="20511"/>
                      </a:lnTo>
                      <a:lnTo>
                        <a:pt x="8969" y="20285"/>
                      </a:lnTo>
                      <a:lnTo>
                        <a:pt x="9150" y="20045"/>
                      </a:lnTo>
                      <a:lnTo>
                        <a:pt x="9252" y="19804"/>
                      </a:lnTo>
                      <a:lnTo>
                        <a:pt x="9342" y="19550"/>
                      </a:lnTo>
                      <a:lnTo>
                        <a:pt x="9410" y="19281"/>
                      </a:lnTo>
                      <a:lnTo>
                        <a:pt x="9433" y="19013"/>
                      </a:lnTo>
                      <a:lnTo>
                        <a:pt x="9433" y="18744"/>
                      </a:lnTo>
                      <a:lnTo>
                        <a:pt x="9387" y="18504"/>
                      </a:lnTo>
                      <a:lnTo>
                        <a:pt x="9320" y="18221"/>
                      </a:lnTo>
                      <a:lnTo>
                        <a:pt x="9207" y="17981"/>
                      </a:lnTo>
                      <a:lnTo>
                        <a:pt x="9105" y="17740"/>
                      </a:lnTo>
                      <a:lnTo>
                        <a:pt x="8924" y="17514"/>
                      </a:lnTo>
                      <a:lnTo>
                        <a:pt x="8777" y="17274"/>
                      </a:lnTo>
                      <a:lnTo>
                        <a:pt x="8642" y="17034"/>
                      </a:lnTo>
                      <a:lnTo>
                        <a:pt x="8563" y="16765"/>
                      </a:lnTo>
                      <a:lnTo>
                        <a:pt x="8472" y="16468"/>
                      </a:lnTo>
                      <a:lnTo>
                        <a:pt x="8450" y="16157"/>
                      </a:lnTo>
                      <a:lnTo>
                        <a:pt x="8450" y="15860"/>
                      </a:lnTo>
                      <a:lnTo>
                        <a:pt x="8472" y="15563"/>
                      </a:lnTo>
                      <a:lnTo>
                        <a:pt x="8540" y="15267"/>
                      </a:lnTo>
                      <a:lnTo>
                        <a:pt x="8642" y="14998"/>
                      </a:lnTo>
                      <a:lnTo>
                        <a:pt x="8777" y="14729"/>
                      </a:lnTo>
                      <a:lnTo>
                        <a:pt x="8868" y="14616"/>
                      </a:lnTo>
                      <a:lnTo>
                        <a:pt x="8969" y="14475"/>
                      </a:lnTo>
                      <a:lnTo>
                        <a:pt x="9060" y="14376"/>
                      </a:lnTo>
                      <a:lnTo>
                        <a:pt x="9184" y="14291"/>
                      </a:lnTo>
                      <a:lnTo>
                        <a:pt x="9297" y="14206"/>
                      </a:lnTo>
                      <a:lnTo>
                        <a:pt x="9433" y="14121"/>
                      </a:lnTo>
                      <a:lnTo>
                        <a:pt x="9579" y="14051"/>
                      </a:lnTo>
                      <a:lnTo>
                        <a:pt x="9726" y="13994"/>
                      </a:lnTo>
                      <a:lnTo>
                        <a:pt x="9884" y="13938"/>
                      </a:lnTo>
                      <a:lnTo>
                        <a:pt x="10054" y="13909"/>
                      </a:lnTo>
                      <a:lnTo>
                        <a:pt x="10257" y="13881"/>
                      </a:lnTo>
                      <a:lnTo>
                        <a:pt x="10449" y="13881"/>
                      </a:lnTo>
                      <a:lnTo>
                        <a:pt x="10664" y="13881"/>
                      </a:lnTo>
                      <a:lnTo>
                        <a:pt x="10856" y="13909"/>
                      </a:lnTo>
                      <a:lnTo>
                        <a:pt x="11037" y="13966"/>
                      </a:lnTo>
                      <a:lnTo>
                        <a:pt x="11206" y="14023"/>
                      </a:lnTo>
                      <a:lnTo>
                        <a:pt x="11353" y="14093"/>
                      </a:lnTo>
                      <a:lnTo>
                        <a:pt x="11511" y="14178"/>
                      </a:lnTo>
                      <a:lnTo>
                        <a:pt x="11635" y="14263"/>
                      </a:lnTo>
                      <a:lnTo>
                        <a:pt x="11748" y="14376"/>
                      </a:lnTo>
                      <a:lnTo>
                        <a:pt x="11861" y="14475"/>
                      </a:lnTo>
                      <a:lnTo>
                        <a:pt x="11941" y="14616"/>
                      </a:lnTo>
                      <a:lnTo>
                        <a:pt x="12031" y="14758"/>
                      </a:lnTo>
                      <a:lnTo>
                        <a:pt x="12099" y="14885"/>
                      </a:lnTo>
                      <a:lnTo>
                        <a:pt x="12200" y="15210"/>
                      </a:lnTo>
                      <a:lnTo>
                        <a:pt x="12268" y="15507"/>
                      </a:lnTo>
                      <a:lnTo>
                        <a:pt x="12291" y="15832"/>
                      </a:lnTo>
                      <a:lnTo>
                        <a:pt x="12291" y="16157"/>
                      </a:lnTo>
                      <a:lnTo>
                        <a:pt x="12246" y="16482"/>
                      </a:lnTo>
                      <a:lnTo>
                        <a:pt x="12178" y="16807"/>
                      </a:lnTo>
                      <a:lnTo>
                        <a:pt x="12099" y="17090"/>
                      </a:lnTo>
                      <a:lnTo>
                        <a:pt x="12008" y="17330"/>
                      </a:lnTo>
                      <a:lnTo>
                        <a:pt x="11884" y="17542"/>
                      </a:lnTo>
                      <a:lnTo>
                        <a:pt x="11748" y="17712"/>
                      </a:lnTo>
                      <a:lnTo>
                        <a:pt x="11613" y="17839"/>
                      </a:lnTo>
                      <a:lnTo>
                        <a:pt x="11489" y="18037"/>
                      </a:lnTo>
                      <a:lnTo>
                        <a:pt x="11398" y="18221"/>
                      </a:lnTo>
                      <a:lnTo>
                        <a:pt x="11319" y="18447"/>
                      </a:lnTo>
                      <a:lnTo>
                        <a:pt x="11251" y="18659"/>
                      </a:lnTo>
                      <a:lnTo>
                        <a:pt x="11206" y="18900"/>
                      </a:lnTo>
                      <a:lnTo>
                        <a:pt x="11184" y="19154"/>
                      </a:lnTo>
                      <a:lnTo>
                        <a:pt x="11184" y="19423"/>
                      </a:lnTo>
                      <a:lnTo>
                        <a:pt x="11229" y="19663"/>
                      </a:lnTo>
                      <a:lnTo>
                        <a:pt x="11297" y="19903"/>
                      </a:lnTo>
                      <a:lnTo>
                        <a:pt x="11376" y="20158"/>
                      </a:lnTo>
                      <a:lnTo>
                        <a:pt x="11511" y="20398"/>
                      </a:lnTo>
                      <a:lnTo>
                        <a:pt x="11681" y="20610"/>
                      </a:lnTo>
                      <a:lnTo>
                        <a:pt x="11884" y="20808"/>
                      </a:lnTo>
                      <a:lnTo>
                        <a:pt x="12121" y="20992"/>
                      </a:lnTo>
                      <a:lnTo>
                        <a:pt x="12404" y="21161"/>
                      </a:lnTo>
                      <a:lnTo>
                        <a:pt x="12528" y="21190"/>
                      </a:lnTo>
                      <a:lnTo>
                        <a:pt x="12856" y="21274"/>
                      </a:lnTo>
                      <a:lnTo>
                        <a:pt x="13330" y="21373"/>
                      </a:lnTo>
                      <a:lnTo>
                        <a:pt x="13963" y="21486"/>
                      </a:lnTo>
                      <a:lnTo>
                        <a:pt x="14313" y="21543"/>
                      </a:lnTo>
                      <a:lnTo>
                        <a:pt x="14652" y="21571"/>
                      </a:lnTo>
                      <a:lnTo>
                        <a:pt x="15025" y="21600"/>
                      </a:lnTo>
                      <a:lnTo>
                        <a:pt x="15409" y="21600"/>
                      </a:lnTo>
                      <a:lnTo>
                        <a:pt x="15782" y="21600"/>
                      </a:lnTo>
                      <a:lnTo>
                        <a:pt x="16177" y="21571"/>
                      </a:lnTo>
                      <a:lnTo>
                        <a:pt x="16516" y="21486"/>
                      </a:lnTo>
                      <a:lnTo>
                        <a:pt x="16889" y="21402"/>
                      </a:lnTo>
                      <a:lnTo>
                        <a:pt x="16821" y="21190"/>
                      </a:lnTo>
                      <a:lnTo>
                        <a:pt x="16776" y="20935"/>
                      </a:lnTo>
                      <a:lnTo>
                        <a:pt x="16742" y="20667"/>
                      </a:lnTo>
                      <a:lnTo>
                        <a:pt x="16719" y="20370"/>
                      </a:lnTo>
                      <a:lnTo>
                        <a:pt x="16697" y="19719"/>
                      </a:lnTo>
                      <a:lnTo>
                        <a:pt x="16697" y="19013"/>
                      </a:lnTo>
                      <a:lnTo>
                        <a:pt x="16719" y="18306"/>
                      </a:lnTo>
                      <a:lnTo>
                        <a:pt x="16753" y="17599"/>
                      </a:lnTo>
                      <a:lnTo>
                        <a:pt x="16821" y="16949"/>
                      </a:lnTo>
                      <a:lnTo>
                        <a:pt x="16889" y="16383"/>
                      </a:lnTo>
                      <a:lnTo>
                        <a:pt x="16934" y="16129"/>
                      </a:lnTo>
                      <a:lnTo>
                        <a:pt x="17002" y="15945"/>
                      </a:lnTo>
                      <a:lnTo>
                        <a:pt x="17081" y="15790"/>
                      </a:lnTo>
                      <a:lnTo>
                        <a:pt x="17194" y="15648"/>
                      </a:lnTo>
                      <a:lnTo>
                        <a:pt x="17318" y="15563"/>
                      </a:lnTo>
                      <a:lnTo>
                        <a:pt x="17453" y="15507"/>
                      </a:lnTo>
                      <a:lnTo>
                        <a:pt x="17600" y="15450"/>
                      </a:lnTo>
                      <a:lnTo>
                        <a:pt x="17758" y="15450"/>
                      </a:lnTo>
                      <a:lnTo>
                        <a:pt x="17905" y="15479"/>
                      </a:lnTo>
                      <a:lnTo>
                        <a:pt x="18064" y="15535"/>
                      </a:lnTo>
                      <a:lnTo>
                        <a:pt x="18233" y="15620"/>
                      </a:lnTo>
                      <a:lnTo>
                        <a:pt x="18380" y="15733"/>
                      </a:lnTo>
                      <a:lnTo>
                        <a:pt x="18561" y="15832"/>
                      </a:lnTo>
                      <a:lnTo>
                        <a:pt x="18707" y="15973"/>
                      </a:lnTo>
                      <a:lnTo>
                        <a:pt x="18866" y="16129"/>
                      </a:lnTo>
                      <a:lnTo>
                        <a:pt x="18990" y="16327"/>
                      </a:lnTo>
                      <a:lnTo>
                        <a:pt x="19125" y="16482"/>
                      </a:lnTo>
                      <a:lnTo>
                        <a:pt x="19295" y="16624"/>
                      </a:lnTo>
                      <a:lnTo>
                        <a:pt x="19464" y="16737"/>
                      </a:lnTo>
                      <a:lnTo>
                        <a:pt x="19668" y="16807"/>
                      </a:lnTo>
                      <a:lnTo>
                        <a:pt x="19860" y="16836"/>
                      </a:lnTo>
                      <a:lnTo>
                        <a:pt x="20052" y="16864"/>
                      </a:lnTo>
                      <a:lnTo>
                        <a:pt x="20266" y="16836"/>
                      </a:lnTo>
                      <a:lnTo>
                        <a:pt x="20470" y="16793"/>
                      </a:lnTo>
                      <a:lnTo>
                        <a:pt x="20662" y="16708"/>
                      </a:lnTo>
                      <a:lnTo>
                        <a:pt x="20854" y="16567"/>
                      </a:lnTo>
                      <a:lnTo>
                        <a:pt x="21035" y="16412"/>
                      </a:lnTo>
                      <a:lnTo>
                        <a:pt x="21182" y="16214"/>
                      </a:lnTo>
                      <a:lnTo>
                        <a:pt x="21340" y="16002"/>
                      </a:lnTo>
                      <a:lnTo>
                        <a:pt x="21441" y="15733"/>
                      </a:lnTo>
                      <a:lnTo>
                        <a:pt x="21532" y="15436"/>
                      </a:lnTo>
                      <a:lnTo>
                        <a:pt x="21600" y="15083"/>
                      </a:lnTo>
                      <a:lnTo>
                        <a:pt x="21600" y="14885"/>
                      </a:lnTo>
                      <a:lnTo>
                        <a:pt x="21600" y="14729"/>
                      </a:lnTo>
                      <a:lnTo>
                        <a:pt x="21600" y="14531"/>
                      </a:lnTo>
                      <a:lnTo>
                        <a:pt x="21577" y="14376"/>
                      </a:lnTo>
                      <a:lnTo>
                        <a:pt x="21532" y="14206"/>
                      </a:lnTo>
                      <a:lnTo>
                        <a:pt x="21487" y="14051"/>
                      </a:lnTo>
                      <a:lnTo>
                        <a:pt x="21419" y="13909"/>
                      </a:lnTo>
                      <a:lnTo>
                        <a:pt x="21351" y="13768"/>
                      </a:lnTo>
                      <a:lnTo>
                        <a:pt x="21204" y="13500"/>
                      </a:lnTo>
                      <a:lnTo>
                        <a:pt x="21035" y="13287"/>
                      </a:lnTo>
                      <a:lnTo>
                        <a:pt x="20809" y="13090"/>
                      </a:lnTo>
                      <a:lnTo>
                        <a:pt x="20594" y="12962"/>
                      </a:lnTo>
                      <a:lnTo>
                        <a:pt x="20357" y="12821"/>
                      </a:lnTo>
                      <a:lnTo>
                        <a:pt x="20120" y="12764"/>
                      </a:lnTo>
                      <a:lnTo>
                        <a:pt x="19882" y="12708"/>
                      </a:lnTo>
                      <a:lnTo>
                        <a:pt x="19645" y="12736"/>
                      </a:lnTo>
                      <a:lnTo>
                        <a:pt x="19430" y="12793"/>
                      </a:lnTo>
                      <a:lnTo>
                        <a:pt x="19227" y="12906"/>
                      </a:lnTo>
                      <a:lnTo>
                        <a:pt x="19148" y="12962"/>
                      </a:lnTo>
                      <a:lnTo>
                        <a:pt x="19058" y="13047"/>
                      </a:lnTo>
                      <a:lnTo>
                        <a:pt x="18990" y="13146"/>
                      </a:lnTo>
                      <a:lnTo>
                        <a:pt x="18911" y="13259"/>
                      </a:lnTo>
                      <a:lnTo>
                        <a:pt x="18775" y="13471"/>
                      </a:lnTo>
                      <a:lnTo>
                        <a:pt x="18628" y="13641"/>
                      </a:lnTo>
                      <a:lnTo>
                        <a:pt x="18470" y="13740"/>
                      </a:lnTo>
                      <a:lnTo>
                        <a:pt x="18301" y="13825"/>
                      </a:lnTo>
                      <a:lnTo>
                        <a:pt x="18143" y="13853"/>
                      </a:lnTo>
                      <a:lnTo>
                        <a:pt x="17973" y="13881"/>
                      </a:lnTo>
                      <a:lnTo>
                        <a:pt x="17804" y="13853"/>
                      </a:lnTo>
                      <a:lnTo>
                        <a:pt x="17646" y="13796"/>
                      </a:lnTo>
                      <a:lnTo>
                        <a:pt x="17499" y="13726"/>
                      </a:lnTo>
                      <a:lnTo>
                        <a:pt x="17341" y="13641"/>
                      </a:lnTo>
                      <a:lnTo>
                        <a:pt x="17216" y="13528"/>
                      </a:lnTo>
                      <a:lnTo>
                        <a:pt x="17103" y="13386"/>
                      </a:lnTo>
                      <a:lnTo>
                        <a:pt x="17024" y="13259"/>
                      </a:lnTo>
                      <a:lnTo>
                        <a:pt x="16934" y="13118"/>
                      </a:lnTo>
                      <a:lnTo>
                        <a:pt x="16889" y="12991"/>
                      </a:lnTo>
                      <a:lnTo>
                        <a:pt x="16889" y="12849"/>
                      </a:lnTo>
                      <a:lnTo>
                        <a:pt x="16889" y="12383"/>
                      </a:lnTo>
                      <a:lnTo>
                        <a:pt x="16889" y="11662"/>
                      </a:lnTo>
                      <a:lnTo>
                        <a:pt x="16889" y="10701"/>
                      </a:lnTo>
                      <a:lnTo>
                        <a:pt x="16889" y="9640"/>
                      </a:lnTo>
                      <a:lnTo>
                        <a:pt x="16889" y="8566"/>
                      </a:lnTo>
                      <a:lnTo>
                        <a:pt x="16889" y="7478"/>
                      </a:lnTo>
                      <a:lnTo>
                        <a:pt x="16889" y="6502"/>
                      </a:lnTo>
                      <a:lnTo>
                        <a:pt x="16889" y="5739"/>
                      </a:lnTo>
                      <a:lnTo>
                        <a:pt x="16674" y="5894"/>
                      </a:lnTo>
                      <a:lnTo>
                        <a:pt x="16414" y="6036"/>
                      </a:lnTo>
                      <a:lnTo>
                        <a:pt x="16154" y="6177"/>
                      </a:lnTo>
                      <a:lnTo>
                        <a:pt x="15849" y="6248"/>
                      </a:lnTo>
                      <a:lnTo>
                        <a:pt x="15544" y="6304"/>
                      </a:lnTo>
                      <a:lnTo>
                        <a:pt x="15217" y="6332"/>
                      </a:lnTo>
                      <a:lnTo>
                        <a:pt x="14866" y="6361"/>
                      </a:lnTo>
                      <a:lnTo>
                        <a:pt x="14550" y="6361"/>
                      </a:lnTo>
                      <a:lnTo>
                        <a:pt x="14200" y="6332"/>
                      </a:lnTo>
                      <a:lnTo>
                        <a:pt x="13850" y="6276"/>
                      </a:lnTo>
                      <a:lnTo>
                        <a:pt x="13522" y="6219"/>
                      </a:lnTo>
                      <a:lnTo>
                        <a:pt x="13206" y="6149"/>
                      </a:lnTo>
                      <a:lnTo>
                        <a:pt x="12901" y="6064"/>
                      </a:lnTo>
                      <a:lnTo>
                        <a:pt x="12618" y="5951"/>
                      </a:lnTo>
                      <a:lnTo>
                        <a:pt x="12358" y="5838"/>
                      </a:lnTo>
                      <a:lnTo>
                        <a:pt x="12121" y="5739"/>
                      </a:lnTo>
                      <a:lnTo>
                        <a:pt x="11941" y="5626"/>
                      </a:lnTo>
                      <a:lnTo>
                        <a:pt x="11794" y="5513"/>
                      </a:lnTo>
                      <a:lnTo>
                        <a:pt x="11658" y="5414"/>
                      </a:lnTo>
                      <a:lnTo>
                        <a:pt x="11556" y="5301"/>
                      </a:lnTo>
                      <a:lnTo>
                        <a:pt x="11466" y="5187"/>
                      </a:lnTo>
                      <a:lnTo>
                        <a:pt x="11398" y="5089"/>
                      </a:lnTo>
                      <a:lnTo>
                        <a:pt x="11376" y="4947"/>
                      </a:lnTo>
                      <a:lnTo>
                        <a:pt x="11353" y="4834"/>
                      </a:lnTo>
                      <a:lnTo>
                        <a:pt x="11353" y="4707"/>
                      </a:lnTo>
                      <a:lnTo>
                        <a:pt x="11376" y="4565"/>
                      </a:lnTo>
                      <a:lnTo>
                        <a:pt x="11443" y="4410"/>
                      </a:lnTo>
                      <a:lnTo>
                        <a:pt x="11511" y="4240"/>
                      </a:lnTo>
                      <a:lnTo>
                        <a:pt x="11703" y="3887"/>
                      </a:lnTo>
                      <a:lnTo>
                        <a:pt x="11986" y="3505"/>
                      </a:lnTo>
                      <a:lnTo>
                        <a:pt x="12144" y="3265"/>
                      </a:lnTo>
                      <a:lnTo>
                        <a:pt x="12246" y="3025"/>
                      </a:lnTo>
                      <a:lnTo>
                        <a:pt x="12336" y="2756"/>
                      </a:lnTo>
                      <a:lnTo>
                        <a:pt x="12404" y="2445"/>
                      </a:lnTo>
                      <a:lnTo>
                        <a:pt x="12438" y="2176"/>
                      </a:lnTo>
                      <a:lnTo>
                        <a:pt x="12438" y="1880"/>
                      </a:lnTo>
                      <a:lnTo>
                        <a:pt x="12404" y="1583"/>
                      </a:lnTo>
                      <a:lnTo>
                        <a:pt x="12336" y="1314"/>
                      </a:lnTo>
                      <a:lnTo>
                        <a:pt x="12246" y="1046"/>
                      </a:lnTo>
                      <a:lnTo>
                        <a:pt x="12099" y="791"/>
                      </a:lnTo>
                      <a:lnTo>
                        <a:pt x="12008" y="692"/>
                      </a:lnTo>
                      <a:lnTo>
                        <a:pt x="11918" y="579"/>
                      </a:lnTo>
                      <a:lnTo>
                        <a:pt x="11816" y="466"/>
                      </a:lnTo>
                      <a:lnTo>
                        <a:pt x="11703" y="381"/>
                      </a:lnTo>
                      <a:lnTo>
                        <a:pt x="11579" y="310"/>
                      </a:lnTo>
                      <a:lnTo>
                        <a:pt x="11443" y="226"/>
                      </a:lnTo>
                      <a:lnTo>
                        <a:pt x="11297" y="169"/>
                      </a:lnTo>
                      <a:lnTo>
                        <a:pt x="11138" y="113"/>
                      </a:lnTo>
                      <a:lnTo>
                        <a:pt x="10969" y="56"/>
                      </a:lnTo>
                      <a:lnTo>
                        <a:pt x="10800" y="28"/>
                      </a:lnTo>
                      <a:lnTo>
                        <a:pt x="10619" y="28"/>
                      </a:lnTo>
                      <a:lnTo>
                        <a:pt x="10404" y="28"/>
                      </a:lnTo>
                      <a:lnTo>
                        <a:pt x="10257" y="28"/>
                      </a:lnTo>
                      <a:lnTo>
                        <a:pt x="10076" y="56"/>
                      </a:lnTo>
                      <a:lnTo>
                        <a:pt x="9952" y="84"/>
                      </a:lnTo>
                      <a:lnTo>
                        <a:pt x="9794" y="141"/>
                      </a:lnTo>
                      <a:lnTo>
                        <a:pt x="9692" y="226"/>
                      </a:lnTo>
                      <a:lnTo>
                        <a:pt x="9557" y="282"/>
                      </a:lnTo>
                      <a:lnTo>
                        <a:pt x="9455" y="381"/>
                      </a:lnTo>
                      <a:lnTo>
                        <a:pt x="9365" y="466"/>
                      </a:lnTo>
                      <a:lnTo>
                        <a:pt x="9274" y="579"/>
                      </a:lnTo>
                      <a:lnTo>
                        <a:pt x="9184" y="692"/>
                      </a:lnTo>
                      <a:lnTo>
                        <a:pt x="9128" y="791"/>
                      </a:lnTo>
                      <a:lnTo>
                        <a:pt x="9060" y="932"/>
                      </a:lnTo>
                      <a:lnTo>
                        <a:pt x="8969" y="1201"/>
                      </a:lnTo>
                      <a:lnTo>
                        <a:pt x="8913" y="1498"/>
                      </a:lnTo>
                      <a:lnTo>
                        <a:pt x="8890" y="1795"/>
                      </a:lnTo>
                      <a:lnTo>
                        <a:pt x="8890" y="2120"/>
                      </a:lnTo>
                      <a:lnTo>
                        <a:pt x="8913" y="2445"/>
                      </a:lnTo>
                      <a:lnTo>
                        <a:pt x="8969" y="2756"/>
                      </a:lnTo>
                      <a:lnTo>
                        <a:pt x="9060" y="3081"/>
                      </a:lnTo>
                      <a:lnTo>
                        <a:pt x="9173" y="3378"/>
                      </a:lnTo>
                      <a:lnTo>
                        <a:pt x="9297" y="3647"/>
                      </a:lnTo>
                      <a:lnTo>
                        <a:pt x="9466" y="3887"/>
                      </a:lnTo>
                      <a:lnTo>
                        <a:pt x="9579" y="4085"/>
                      </a:lnTo>
                      <a:lnTo>
                        <a:pt x="9670" y="4269"/>
                      </a:lnTo>
                      <a:lnTo>
                        <a:pt x="9726" y="4467"/>
                      </a:lnTo>
                      <a:lnTo>
                        <a:pt x="9771" y="4650"/>
                      </a:lnTo>
                      <a:lnTo>
                        <a:pt x="9771" y="4834"/>
                      </a:lnTo>
                      <a:lnTo>
                        <a:pt x="9749" y="5032"/>
                      </a:lnTo>
                      <a:lnTo>
                        <a:pt x="9715" y="5216"/>
                      </a:lnTo>
                      <a:lnTo>
                        <a:pt x="9625" y="5385"/>
                      </a:lnTo>
                      <a:lnTo>
                        <a:pt x="9534" y="5513"/>
                      </a:lnTo>
                      <a:lnTo>
                        <a:pt x="9410" y="5626"/>
                      </a:lnTo>
                      <a:lnTo>
                        <a:pt x="9229" y="5710"/>
                      </a:lnTo>
                      <a:lnTo>
                        <a:pt x="9060" y="5767"/>
                      </a:lnTo>
                      <a:lnTo>
                        <a:pt x="8845" y="5767"/>
                      </a:lnTo>
                      <a:lnTo>
                        <a:pt x="8585" y="5739"/>
                      </a:lnTo>
                      <a:lnTo>
                        <a:pt x="8325" y="5654"/>
                      </a:lnTo>
                      <a:lnTo>
                        <a:pt x="8020" y="5513"/>
                      </a:lnTo>
                      <a:lnTo>
                        <a:pt x="7840" y="5442"/>
                      </a:lnTo>
                      <a:lnTo>
                        <a:pt x="7648" y="5385"/>
                      </a:lnTo>
                      <a:lnTo>
                        <a:pt x="7433" y="5329"/>
                      </a:lnTo>
                      <a:lnTo>
                        <a:pt x="7241" y="5301"/>
                      </a:lnTo>
                      <a:lnTo>
                        <a:pt x="6755" y="5301"/>
                      </a:lnTo>
                      <a:lnTo>
                        <a:pt x="6281" y="5329"/>
                      </a:lnTo>
                      <a:lnTo>
                        <a:pt x="5784" y="5385"/>
                      </a:lnTo>
                      <a:lnTo>
                        <a:pt x="5264" y="5498"/>
                      </a:lnTo>
                      <a:lnTo>
                        <a:pt x="4744" y="5597"/>
                      </a:lnTo>
                      <a:lnTo>
                        <a:pt x="4247" y="5739"/>
                      </a:lnTo>
                      <a:lnTo>
                        <a:pt x="4202" y="5894"/>
                      </a:lnTo>
                      <a:lnTo>
                        <a:pt x="4202" y="6191"/>
                      </a:lnTo>
                      <a:lnTo>
                        <a:pt x="4202" y="6545"/>
                      </a:lnTo>
                      <a:lnTo>
                        <a:pt x="4225" y="6954"/>
                      </a:lnTo>
                      <a:lnTo>
                        <a:pt x="4315" y="7930"/>
                      </a:lnTo>
                      <a:lnTo>
                        <a:pt x="4394" y="9018"/>
                      </a:lnTo>
                      <a:lnTo>
                        <a:pt x="4439" y="9570"/>
                      </a:lnTo>
                      <a:lnTo>
                        <a:pt x="4462" y="10107"/>
                      </a:lnTo>
                      <a:lnTo>
                        <a:pt x="4484" y="10630"/>
                      </a:lnTo>
                      <a:lnTo>
                        <a:pt x="4507" y="11082"/>
                      </a:lnTo>
                      <a:lnTo>
                        <a:pt x="4484" y="11520"/>
                      </a:lnTo>
                      <a:lnTo>
                        <a:pt x="4439" y="11874"/>
                      </a:lnTo>
                      <a:lnTo>
                        <a:pt x="4394" y="12029"/>
                      </a:lnTo>
                      <a:lnTo>
                        <a:pt x="4349" y="12171"/>
                      </a:lnTo>
                      <a:lnTo>
                        <a:pt x="4315" y="12284"/>
                      </a:lnTo>
                      <a:lnTo>
                        <a:pt x="4247" y="12354"/>
                      </a:lnTo>
                      <a:close/>
                    </a:path>
                  </a:pathLst>
                </a:custGeom>
                <a:gradFill rotWithShape="1">
                  <a:gsLst>
                    <a:gs pos="100000">
                      <a:srgbClr val="00B050"/>
                    </a:gs>
                    <a:gs pos="100000">
                      <a:srgbClr val="717EF5"/>
                    </a:gs>
                  </a:gsLst>
                  <a:lin ang="5400000" scaled="1"/>
                </a:gradFill>
                <a:ln w="5715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dist="135003" dir="2471156" algn="ctr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0" name="Puzzle4"/>
                <p:cNvSpPr>
                  <a:spLocks noChangeAspect="1" noEditPoints="1" noChangeArrowheads="1"/>
                </p:cNvSpPr>
                <p:nvPr/>
              </p:nvSpPr>
              <p:spPr bwMode="gray">
                <a:xfrm>
                  <a:off x="2192" y="1719"/>
                  <a:ext cx="1072" cy="1763"/>
                </a:xfrm>
                <a:custGeom>
                  <a:avLst/>
                  <a:gdLst>
                    <a:gd name="T0" fmla="*/ 8307 w 21600"/>
                    <a:gd name="T1" fmla="*/ 11593 h 21600"/>
                    <a:gd name="T2" fmla="*/ 453 w 21600"/>
                    <a:gd name="T3" fmla="*/ 16938 h 21600"/>
                    <a:gd name="T4" fmla="*/ 11500 w 21600"/>
                    <a:gd name="T5" fmla="*/ 21600 h 21600"/>
                    <a:gd name="T6" fmla="*/ 20920 w 21600"/>
                    <a:gd name="T7" fmla="*/ 16751 h 21600"/>
                    <a:gd name="T8" fmla="*/ 13972 w 21600"/>
                    <a:gd name="T9" fmla="*/ 10888 h 21600"/>
                    <a:gd name="T10" fmla="*/ 21033 w 21600"/>
                    <a:gd name="T11" fmla="*/ 4716 h 21600"/>
                    <a:gd name="T12" fmla="*/ 11102 w 21600"/>
                    <a:gd name="T13" fmla="*/ 11 h 21600"/>
                    <a:gd name="T14" fmla="*/ 453 w 21600"/>
                    <a:gd name="T15" fmla="*/ 4716 h 21600"/>
                    <a:gd name="T16" fmla="*/ 2076 w 21600"/>
                    <a:gd name="T17" fmla="*/ 5664 h 21600"/>
                    <a:gd name="T18" fmla="*/ 20203 w 21600"/>
                    <a:gd name="T19" fmla="*/ 1598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3813" y="10590"/>
                      </a:moveTo>
                      <a:lnTo>
                        <a:pt x="3927" y="10513"/>
                      </a:lnTo>
                      <a:lnTo>
                        <a:pt x="4078" y="10425"/>
                      </a:lnTo>
                      <a:lnTo>
                        <a:pt x="4210" y="10359"/>
                      </a:lnTo>
                      <a:lnTo>
                        <a:pt x="4361" y="10315"/>
                      </a:lnTo>
                      <a:lnTo>
                        <a:pt x="4682" y="10237"/>
                      </a:lnTo>
                      <a:lnTo>
                        <a:pt x="5041" y="10193"/>
                      </a:lnTo>
                      <a:lnTo>
                        <a:pt x="5456" y="10171"/>
                      </a:lnTo>
                      <a:lnTo>
                        <a:pt x="5853" y="10193"/>
                      </a:lnTo>
                      <a:lnTo>
                        <a:pt x="6249" y="10260"/>
                      </a:lnTo>
                      <a:lnTo>
                        <a:pt x="6646" y="10337"/>
                      </a:lnTo>
                      <a:lnTo>
                        <a:pt x="7004" y="10469"/>
                      </a:lnTo>
                      <a:lnTo>
                        <a:pt x="7363" y="10612"/>
                      </a:lnTo>
                      <a:lnTo>
                        <a:pt x="7665" y="10788"/>
                      </a:lnTo>
                      <a:lnTo>
                        <a:pt x="7911" y="10998"/>
                      </a:lnTo>
                      <a:lnTo>
                        <a:pt x="8024" y="11097"/>
                      </a:lnTo>
                      <a:lnTo>
                        <a:pt x="8137" y="11207"/>
                      </a:lnTo>
                      <a:lnTo>
                        <a:pt x="8194" y="11340"/>
                      </a:lnTo>
                      <a:lnTo>
                        <a:pt x="8269" y="11461"/>
                      </a:lnTo>
                      <a:lnTo>
                        <a:pt x="8307" y="11593"/>
                      </a:lnTo>
                      <a:lnTo>
                        <a:pt x="8307" y="11714"/>
                      </a:lnTo>
                      <a:lnTo>
                        <a:pt x="8307" y="11868"/>
                      </a:lnTo>
                      <a:lnTo>
                        <a:pt x="8307" y="12012"/>
                      </a:lnTo>
                      <a:lnTo>
                        <a:pt x="8194" y="12265"/>
                      </a:lnTo>
                      <a:lnTo>
                        <a:pt x="8062" y="12519"/>
                      </a:lnTo>
                      <a:lnTo>
                        <a:pt x="7873" y="12706"/>
                      </a:lnTo>
                      <a:lnTo>
                        <a:pt x="7627" y="12904"/>
                      </a:lnTo>
                      <a:lnTo>
                        <a:pt x="7363" y="13048"/>
                      </a:lnTo>
                      <a:lnTo>
                        <a:pt x="7080" y="13180"/>
                      </a:lnTo>
                      <a:lnTo>
                        <a:pt x="6759" y="13257"/>
                      </a:lnTo>
                      <a:lnTo>
                        <a:pt x="6419" y="13345"/>
                      </a:lnTo>
                      <a:lnTo>
                        <a:pt x="6098" y="13389"/>
                      </a:lnTo>
                      <a:lnTo>
                        <a:pt x="5739" y="13389"/>
                      </a:lnTo>
                      <a:lnTo>
                        <a:pt x="5418" y="13389"/>
                      </a:lnTo>
                      <a:lnTo>
                        <a:pt x="5079" y="13345"/>
                      </a:lnTo>
                      <a:lnTo>
                        <a:pt x="4758" y="13301"/>
                      </a:lnTo>
                      <a:lnTo>
                        <a:pt x="4474" y="13213"/>
                      </a:lnTo>
                      <a:lnTo>
                        <a:pt x="4172" y="13114"/>
                      </a:lnTo>
                      <a:lnTo>
                        <a:pt x="3965" y="12982"/>
                      </a:lnTo>
                      <a:lnTo>
                        <a:pt x="3738" y="12838"/>
                      </a:lnTo>
                      <a:lnTo>
                        <a:pt x="3493" y="12706"/>
                      </a:lnTo>
                      <a:lnTo>
                        <a:pt x="3228" y="12607"/>
                      </a:lnTo>
                      <a:lnTo>
                        <a:pt x="2945" y="12519"/>
                      </a:lnTo>
                      <a:lnTo>
                        <a:pt x="2700" y="12431"/>
                      </a:lnTo>
                      <a:lnTo>
                        <a:pt x="2397" y="12375"/>
                      </a:lnTo>
                      <a:lnTo>
                        <a:pt x="2152" y="12331"/>
                      </a:lnTo>
                      <a:lnTo>
                        <a:pt x="1888" y="12309"/>
                      </a:lnTo>
                      <a:lnTo>
                        <a:pt x="1642" y="12309"/>
                      </a:lnTo>
                      <a:lnTo>
                        <a:pt x="1397" y="12331"/>
                      </a:lnTo>
                      <a:lnTo>
                        <a:pt x="1170" y="12397"/>
                      </a:lnTo>
                      <a:lnTo>
                        <a:pt x="962" y="12453"/>
                      </a:lnTo>
                      <a:lnTo>
                        <a:pt x="774" y="12563"/>
                      </a:lnTo>
                      <a:lnTo>
                        <a:pt x="623" y="12684"/>
                      </a:lnTo>
                      <a:lnTo>
                        <a:pt x="528" y="12838"/>
                      </a:lnTo>
                      <a:lnTo>
                        <a:pt x="453" y="13026"/>
                      </a:lnTo>
                      <a:lnTo>
                        <a:pt x="339" y="13477"/>
                      </a:lnTo>
                      <a:lnTo>
                        <a:pt x="226" y="13984"/>
                      </a:lnTo>
                      <a:lnTo>
                        <a:pt x="151" y="14535"/>
                      </a:lnTo>
                      <a:lnTo>
                        <a:pt x="113" y="15075"/>
                      </a:lnTo>
                      <a:lnTo>
                        <a:pt x="113" y="15626"/>
                      </a:lnTo>
                      <a:lnTo>
                        <a:pt x="151" y="16133"/>
                      </a:lnTo>
                      <a:lnTo>
                        <a:pt x="188" y="16376"/>
                      </a:lnTo>
                      <a:lnTo>
                        <a:pt x="264" y="16585"/>
                      </a:lnTo>
                      <a:lnTo>
                        <a:pt x="339" y="16773"/>
                      </a:lnTo>
                      <a:lnTo>
                        <a:pt x="453" y="16938"/>
                      </a:lnTo>
                      <a:lnTo>
                        <a:pt x="1095" y="16883"/>
                      </a:lnTo>
                      <a:lnTo>
                        <a:pt x="1963" y="16795"/>
                      </a:lnTo>
                      <a:lnTo>
                        <a:pt x="2945" y="16751"/>
                      </a:lnTo>
                      <a:lnTo>
                        <a:pt x="3965" y="16706"/>
                      </a:lnTo>
                      <a:lnTo>
                        <a:pt x="5022" y="16684"/>
                      </a:lnTo>
                      <a:lnTo>
                        <a:pt x="5947" y="16684"/>
                      </a:lnTo>
                      <a:lnTo>
                        <a:pt x="6759" y="16706"/>
                      </a:lnTo>
                      <a:lnTo>
                        <a:pt x="7363" y="16751"/>
                      </a:lnTo>
                      <a:lnTo>
                        <a:pt x="7948" y="16839"/>
                      </a:lnTo>
                      <a:lnTo>
                        <a:pt x="8458" y="16916"/>
                      </a:lnTo>
                      <a:lnTo>
                        <a:pt x="8893" y="17026"/>
                      </a:lnTo>
                      <a:lnTo>
                        <a:pt x="9289" y="17158"/>
                      </a:lnTo>
                      <a:lnTo>
                        <a:pt x="9572" y="17280"/>
                      </a:lnTo>
                      <a:lnTo>
                        <a:pt x="9799" y="17412"/>
                      </a:lnTo>
                      <a:lnTo>
                        <a:pt x="9969" y="17555"/>
                      </a:lnTo>
                      <a:lnTo>
                        <a:pt x="10120" y="17687"/>
                      </a:lnTo>
                      <a:lnTo>
                        <a:pt x="10158" y="17831"/>
                      </a:lnTo>
                      <a:lnTo>
                        <a:pt x="10195" y="17974"/>
                      </a:lnTo>
                      <a:lnTo>
                        <a:pt x="10158" y="18128"/>
                      </a:lnTo>
                      <a:lnTo>
                        <a:pt x="10082" y="18271"/>
                      </a:lnTo>
                      <a:lnTo>
                        <a:pt x="9969" y="18426"/>
                      </a:lnTo>
                      <a:lnTo>
                        <a:pt x="9837" y="18569"/>
                      </a:lnTo>
                      <a:lnTo>
                        <a:pt x="9648" y="18701"/>
                      </a:lnTo>
                      <a:lnTo>
                        <a:pt x="9440" y="18822"/>
                      </a:lnTo>
                      <a:lnTo>
                        <a:pt x="9213" y="18999"/>
                      </a:lnTo>
                      <a:lnTo>
                        <a:pt x="9044" y="19186"/>
                      </a:lnTo>
                      <a:lnTo>
                        <a:pt x="8893" y="19395"/>
                      </a:lnTo>
                      <a:lnTo>
                        <a:pt x="8817" y="19627"/>
                      </a:lnTo>
                      <a:lnTo>
                        <a:pt x="8779" y="19858"/>
                      </a:lnTo>
                      <a:lnTo>
                        <a:pt x="8779" y="20112"/>
                      </a:lnTo>
                      <a:lnTo>
                        <a:pt x="8855" y="20354"/>
                      </a:lnTo>
                      <a:lnTo>
                        <a:pt x="8968" y="20586"/>
                      </a:lnTo>
                      <a:lnTo>
                        <a:pt x="9138" y="20817"/>
                      </a:lnTo>
                      <a:lnTo>
                        <a:pt x="9365" y="21026"/>
                      </a:lnTo>
                      <a:lnTo>
                        <a:pt x="9610" y="21192"/>
                      </a:lnTo>
                      <a:lnTo>
                        <a:pt x="9950" y="21368"/>
                      </a:lnTo>
                      <a:lnTo>
                        <a:pt x="10120" y="21445"/>
                      </a:lnTo>
                      <a:lnTo>
                        <a:pt x="10346" y="21511"/>
                      </a:lnTo>
                      <a:lnTo>
                        <a:pt x="10516" y="21555"/>
                      </a:lnTo>
                      <a:lnTo>
                        <a:pt x="10743" y="21600"/>
                      </a:lnTo>
                      <a:lnTo>
                        <a:pt x="10988" y="21644"/>
                      </a:lnTo>
                      <a:lnTo>
                        <a:pt x="11215" y="21666"/>
                      </a:lnTo>
                      <a:lnTo>
                        <a:pt x="11498" y="21666"/>
                      </a:lnTo>
                      <a:lnTo>
                        <a:pt x="11762" y="21666"/>
                      </a:lnTo>
                      <a:lnTo>
                        <a:pt x="12253" y="21644"/>
                      </a:lnTo>
                      <a:lnTo>
                        <a:pt x="12763" y="21577"/>
                      </a:lnTo>
                      <a:lnTo>
                        <a:pt x="13197" y="21467"/>
                      </a:lnTo>
                      <a:lnTo>
                        <a:pt x="13556" y="21346"/>
                      </a:lnTo>
                      <a:lnTo>
                        <a:pt x="13896" y="21192"/>
                      </a:lnTo>
                      <a:lnTo>
                        <a:pt x="14179" y="21026"/>
                      </a:lnTo>
                      <a:lnTo>
                        <a:pt x="14444" y="20839"/>
                      </a:lnTo>
                      <a:lnTo>
                        <a:pt x="14576" y="20641"/>
                      </a:lnTo>
                      <a:lnTo>
                        <a:pt x="14727" y="20431"/>
                      </a:lnTo>
                      <a:lnTo>
                        <a:pt x="14765" y="20200"/>
                      </a:lnTo>
                      <a:lnTo>
                        <a:pt x="14802" y="19991"/>
                      </a:lnTo>
                      <a:lnTo>
                        <a:pt x="14727" y="19759"/>
                      </a:lnTo>
                      <a:lnTo>
                        <a:pt x="14613" y="19550"/>
                      </a:lnTo>
                      <a:lnTo>
                        <a:pt x="14444" y="19307"/>
                      </a:lnTo>
                      <a:lnTo>
                        <a:pt x="14217" y="19098"/>
                      </a:lnTo>
                      <a:lnTo>
                        <a:pt x="13934" y="18911"/>
                      </a:lnTo>
                      <a:lnTo>
                        <a:pt x="13669" y="18745"/>
                      </a:lnTo>
                      <a:lnTo>
                        <a:pt x="13462" y="18547"/>
                      </a:lnTo>
                      <a:lnTo>
                        <a:pt x="13311" y="18337"/>
                      </a:lnTo>
                      <a:lnTo>
                        <a:pt x="13197" y="18150"/>
                      </a:lnTo>
                      <a:lnTo>
                        <a:pt x="13122" y="17941"/>
                      </a:lnTo>
                      <a:lnTo>
                        <a:pt x="13122" y="17720"/>
                      </a:lnTo>
                      <a:lnTo>
                        <a:pt x="13122" y="17533"/>
                      </a:lnTo>
                      <a:lnTo>
                        <a:pt x="13197" y="17346"/>
                      </a:lnTo>
                      <a:lnTo>
                        <a:pt x="13273" y="17158"/>
                      </a:lnTo>
                      <a:lnTo>
                        <a:pt x="13386" y="16982"/>
                      </a:lnTo>
                      <a:lnTo>
                        <a:pt x="13537" y="16839"/>
                      </a:lnTo>
                      <a:lnTo>
                        <a:pt x="13707" y="16706"/>
                      </a:lnTo>
                      <a:lnTo>
                        <a:pt x="13896" y="16607"/>
                      </a:lnTo>
                      <a:lnTo>
                        <a:pt x="14104" y="16519"/>
                      </a:lnTo>
                      <a:lnTo>
                        <a:pt x="14330" y="16453"/>
                      </a:lnTo>
                      <a:lnTo>
                        <a:pt x="14538" y="16431"/>
                      </a:lnTo>
                      <a:lnTo>
                        <a:pt x="14897" y="16453"/>
                      </a:lnTo>
                      <a:lnTo>
                        <a:pt x="15406" y="16497"/>
                      </a:lnTo>
                      <a:lnTo>
                        <a:pt x="16105" y="16541"/>
                      </a:lnTo>
                      <a:lnTo>
                        <a:pt x="16898" y="16607"/>
                      </a:lnTo>
                      <a:lnTo>
                        <a:pt x="17804" y="16651"/>
                      </a:lnTo>
                      <a:lnTo>
                        <a:pt x="18786" y="16684"/>
                      </a:lnTo>
                      <a:lnTo>
                        <a:pt x="19844" y="16728"/>
                      </a:lnTo>
                      <a:lnTo>
                        <a:pt x="20920" y="16751"/>
                      </a:lnTo>
                      <a:lnTo>
                        <a:pt x="21109" y="16497"/>
                      </a:lnTo>
                      <a:lnTo>
                        <a:pt x="21241" y="16222"/>
                      </a:lnTo>
                      <a:lnTo>
                        <a:pt x="21392" y="15946"/>
                      </a:lnTo>
                      <a:lnTo>
                        <a:pt x="21467" y="15648"/>
                      </a:lnTo>
                      <a:lnTo>
                        <a:pt x="21543" y="15351"/>
                      </a:lnTo>
                      <a:lnTo>
                        <a:pt x="21618" y="15042"/>
                      </a:lnTo>
                      <a:lnTo>
                        <a:pt x="21618" y="14745"/>
                      </a:lnTo>
                      <a:lnTo>
                        <a:pt x="21618" y="14447"/>
                      </a:lnTo>
                      <a:lnTo>
                        <a:pt x="21618" y="14150"/>
                      </a:lnTo>
                      <a:lnTo>
                        <a:pt x="21581" y="13852"/>
                      </a:lnTo>
                      <a:lnTo>
                        <a:pt x="21505" y="13577"/>
                      </a:lnTo>
                      <a:lnTo>
                        <a:pt x="21430" y="13301"/>
                      </a:lnTo>
                      <a:lnTo>
                        <a:pt x="21354" y="13048"/>
                      </a:lnTo>
                      <a:lnTo>
                        <a:pt x="21241" y="12816"/>
                      </a:lnTo>
                      <a:lnTo>
                        <a:pt x="21146" y="12607"/>
                      </a:lnTo>
                      <a:lnTo>
                        <a:pt x="21033" y="12431"/>
                      </a:lnTo>
                      <a:lnTo>
                        <a:pt x="20920" y="12265"/>
                      </a:lnTo>
                      <a:lnTo>
                        <a:pt x="20769" y="12144"/>
                      </a:lnTo>
                      <a:lnTo>
                        <a:pt x="20637" y="12034"/>
                      </a:lnTo>
                      <a:lnTo>
                        <a:pt x="20486" y="11946"/>
                      </a:lnTo>
                      <a:lnTo>
                        <a:pt x="20297" y="11891"/>
                      </a:lnTo>
                      <a:lnTo>
                        <a:pt x="20165" y="11846"/>
                      </a:lnTo>
                      <a:lnTo>
                        <a:pt x="19976" y="11824"/>
                      </a:lnTo>
                      <a:lnTo>
                        <a:pt x="19806" y="11802"/>
                      </a:lnTo>
                      <a:lnTo>
                        <a:pt x="19390" y="11824"/>
                      </a:lnTo>
                      <a:lnTo>
                        <a:pt x="18956" y="11891"/>
                      </a:lnTo>
                      <a:lnTo>
                        <a:pt x="18503" y="11968"/>
                      </a:lnTo>
                      <a:lnTo>
                        <a:pt x="17993" y="12078"/>
                      </a:lnTo>
                      <a:lnTo>
                        <a:pt x="17653" y="12144"/>
                      </a:lnTo>
                      <a:lnTo>
                        <a:pt x="17332" y="12199"/>
                      </a:lnTo>
                      <a:lnTo>
                        <a:pt x="17049" y="12221"/>
                      </a:lnTo>
                      <a:lnTo>
                        <a:pt x="16747" y="12243"/>
                      </a:lnTo>
                      <a:lnTo>
                        <a:pt x="16464" y="12243"/>
                      </a:lnTo>
                      <a:lnTo>
                        <a:pt x="16218" y="12243"/>
                      </a:lnTo>
                      <a:lnTo>
                        <a:pt x="15992" y="12221"/>
                      </a:lnTo>
                      <a:lnTo>
                        <a:pt x="15746" y="12199"/>
                      </a:lnTo>
                      <a:lnTo>
                        <a:pt x="15520" y="12155"/>
                      </a:lnTo>
                      <a:lnTo>
                        <a:pt x="15350" y="12122"/>
                      </a:lnTo>
                      <a:lnTo>
                        <a:pt x="15161" y="12056"/>
                      </a:lnTo>
                      <a:lnTo>
                        <a:pt x="14972" y="11990"/>
                      </a:lnTo>
                      <a:lnTo>
                        <a:pt x="14689" y="11846"/>
                      </a:lnTo>
                      <a:lnTo>
                        <a:pt x="14444" y="11670"/>
                      </a:lnTo>
                      <a:lnTo>
                        <a:pt x="14255" y="11483"/>
                      </a:lnTo>
                      <a:lnTo>
                        <a:pt x="14104" y="11295"/>
                      </a:lnTo>
                      <a:lnTo>
                        <a:pt x="14028" y="11086"/>
                      </a:lnTo>
                      <a:lnTo>
                        <a:pt x="13972" y="10888"/>
                      </a:lnTo>
                      <a:lnTo>
                        <a:pt x="13972" y="10700"/>
                      </a:lnTo>
                      <a:lnTo>
                        <a:pt x="14009" y="10513"/>
                      </a:lnTo>
                      <a:lnTo>
                        <a:pt x="14066" y="10359"/>
                      </a:lnTo>
                      <a:lnTo>
                        <a:pt x="14179" y="10215"/>
                      </a:lnTo>
                      <a:lnTo>
                        <a:pt x="14406" y="10006"/>
                      </a:lnTo>
                      <a:lnTo>
                        <a:pt x="14651" y="9830"/>
                      </a:lnTo>
                      <a:lnTo>
                        <a:pt x="14878" y="9686"/>
                      </a:lnTo>
                      <a:lnTo>
                        <a:pt x="15123" y="9554"/>
                      </a:lnTo>
                      <a:lnTo>
                        <a:pt x="15350" y="9477"/>
                      </a:lnTo>
                      <a:lnTo>
                        <a:pt x="15558" y="9411"/>
                      </a:lnTo>
                      <a:lnTo>
                        <a:pt x="15803" y="9345"/>
                      </a:lnTo>
                      <a:lnTo>
                        <a:pt x="16030" y="9323"/>
                      </a:lnTo>
                      <a:lnTo>
                        <a:pt x="16256" y="9301"/>
                      </a:lnTo>
                      <a:lnTo>
                        <a:pt x="16464" y="9323"/>
                      </a:lnTo>
                      <a:lnTo>
                        <a:pt x="16690" y="9345"/>
                      </a:lnTo>
                      <a:lnTo>
                        <a:pt x="16898" y="9367"/>
                      </a:lnTo>
                      <a:lnTo>
                        <a:pt x="17332" y="9477"/>
                      </a:lnTo>
                      <a:lnTo>
                        <a:pt x="17767" y="9598"/>
                      </a:lnTo>
                      <a:lnTo>
                        <a:pt x="18163" y="9731"/>
                      </a:lnTo>
                      <a:lnTo>
                        <a:pt x="18597" y="9874"/>
                      </a:lnTo>
                      <a:lnTo>
                        <a:pt x="18994" y="10006"/>
                      </a:lnTo>
                      <a:lnTo>
                        <a:pt x="19428" y="10083"/>
                      </a:lnTo>
                      <a:lnTo>
                        <a:pt x="19617" y="10127"/>
                      </a:lnTo>
                      <a:lnTo>
                        <a:pt x="19844" y="10149"/>
                      </a:lnTo>
                      <a:lnTo>
                        <a:pt x="20013" y="10149"/>
                      </a:lnTo>
                      <a:lnTo>
                        <a:pt x="20240" y="10127"/>
                      </a:lnTo>
                      <a:lnTo>
                        <a:pt x="20410" y="10105"/>
                      </a:lnTo>
                      <a:lnTo>
                        <a:pt x="20637" y="10061"/>
                      </a:lnTo>
                      <a:lnTo>
                        <a:pt x="20844" y="9984"/>
                      </a:lnTo>
                      <a:lnTo>
                        <a:pt x="21033" y="9896"/>
                      </a:lnTo>
                      <a:lnTo>
                        <a:pt x="21146" y="9830"/>
                      </a:lnTo>
                      <a:lnTo>
                        <a:pt x="21203" y="9753"/>
                      </a:lnTo>
                      <a:lnTo>
                        <a:pt x="21279" y="9642"/>
                      </a:lnTo>
                      <a:lnTo>
                        <a:pt x="21354" y="9521"/>
                      </a:lnTo>
                      <a:lnTo>
                        <a:pt x="21430" y="9246"/>
                      </a:lnTo>
                      <a:lnTo>
                        <a:pt x="21430" y="8904"/>
                      </a:lnTo>
                      <a:lnTo>
                        <a:pt x="21430" y="8540"/>
                      </a:lnTo>
                      <a:lnTo>
                        <a:pt x="21392" y="8144"/>
                      </a:lnTo>
                      <a:lnTo>
                        <a:pt x="21354" y="7714"/>
                      </a:lnTo>
                      <a:lnTo>
                        <a:pt x="21279" y="7295"/>
                      </a:lnTo>
                      <a:lnTo>
                        <a:pt x="21146" y="6446"/>
                      </a:lnTo>
                      <a:lnTo>
                        <a:pt x="20995" y="5686"/>
                      </a:lnTo>
                      <a:lnTo>
                        <a:pt x="20958" y="5366"/>
                      </a:lnTo>
                      <a:lnTo>
                        <a:pt x="20958" y="5091"/>
                      </a:lnTo>
                      <a:lnTo>
                        <a:pt x="20958" y="4860"/>
                      </a:lnTo>
                      <a:lnTo>
                        <a:pt x="21033" y="4716"/>
                      </a:lnTo>
                      <a:lnTo>
                        <a:pt x="20637" y="4860"/>
                      </a:lnTo>
                      <a:lnTo>
                        <a:pt x="20127" y="4992"/>
                      </a:lnTo>
                      <a:lnTo>
                        <a:pt x="19617" y="5069"/>
                      </a:lnTo>
                      <a:lnTo>
                        <a:pt x="19032" y="5157"/>
                      </a:lnTo>
                      <a:lnTo>
                        <a:pt x="18465" y="5201"/>
                      </a:lnTo>
                      <a:lnTo>
                        <a:pt x="17842" y="5245"/>
                      </a:lnTo>
                      <a:lnTo>
                        <a:pt x="17219" y="5267"/>
                      </a:lnTo>
                      <a:lnTo>
                        <a:pt x="16615" y="5267"/>
                      </a:lnTo>
                      <a:lnTo>
                        <a:pt x="15992" y="5245"/>
                      </a:lnTo>
                      <a:lnTo>
                        <a:pt x="15369" y="5201"/>
                      </a:lnTo>
                      <a:lnTo>
                        <a:pt x="14840" y="5157"/>
                      </a:lnTo>
                      <a:lnTo>
                        <a:pt x="14293" y="5091"/>
                      </a:lnTo>
                      <a:lnTo>
                        <a:pt x="13783" y="5014"/>
                      </a:lnTo>
                      <a:lnTo>
                        <a:pt x="13386" y="4926"/>
                      </a:lnTo>
                      <a:lnTo>
                        <a:pt x="13027" y="4815"/>
                      </a:lnTo>
                      <a:lnTo>
                        <a:pt x="12725" y="4716"/>
                      </a:lnTo>
                      <a:lnTo>
                        <a:pt x="12480" y="4606"/>
                      </a:lnTo>
                      <a:lnTo>
                        <a:pt x="12291" y="4496"/>
                      </a:lnTo>
                      <a:lnTo>
                        <a:pt x="12197" y="4397"/>
                      </a:lnTo>
                      <a:lnTo>
                        <a:pt x="12083" y="4286"/>
                      </a:lnTo>
                      <a:lnTo>
                        <a:pt x="12046" y="4187"/>
                      </a:lnTo>
                      <a:lnTo>
                        <a:pt x="12008" y="4077"/>
                      </a:lnTo>
                      <a:lnTo>
                        <a:pt x="12046" y="3967"/>
                      </a:lnTo>
                      <a:lnTo>
                        <a:pt x="12121" y="3868"/>
                      </a:lnTo>
                      <a:lnTo>
                        <a:pt x="12197" y="3735"/>
                      </a:lnTo>
                      <a:lnTo>
                        <a:pt x="12291" y="3614"/>
                      </a:lnTo>
                      <a:lnTo>
                        <a:pt x="12442" y="3482"/>
                      </a:lnTo>
                      <a:lnTo>
                        <a:pt x="12631" y="3361"/>
                      </a:lnTo>
                      <a:lnTo>
                        <a:pt x="13065" y="3085"/>
                      </a:lnTo>
                      <a:lnTo>
                        <a:pt x="13537" y="2766"/>
                      </a:lnTo>
                      <a:lnTo>
                        <a:pt x="13783" y="2578"/>
                      </a:lnTo>
                      <a:lnTo>
                        <a:pt x="13934" y="2380"/>
                      </a:lnTo>
                      <a:lnTo>
                        <a:pt x="14028" y="2171"/>
                      </a:lnTo>
                      <a:lnTo>
                        <a:pt x="14104" y="1961"/>
                      </a:lnTo>
                      <a:lnTo>
                        <a:pt x="14104" y="1730"/>
                      </a:lnTo>
                      <a:lnTo>
                        <a:pt x="14066" y="1498"/>
                      </a:lnTo>
                      <a:lnTo>
                        <a:pt x="13972" y="1267"/>
                      </a:lnTo>
                      <a:lnTo>
                        <a:pt x="13820" y="1057"/>
                      </a:lnTo>
                      <a:lnTo>
                        <a:pt x="13594" y="837"/>
                      </a:lnTo>
                      <a:lnTo>
                        <a:pt x="13386" y="628"/>
                      </a:lnTo>
                      <a:lnTo>
                        <a:pt x="13103" y="462"/>
                      </a:lnTo>
                      <a:lnTo>
                        <a:pt x="12763" y="308"/>
                      </a:lnTo>
                      <a:lnTo>
                        <a:pt x="12404" y="187"/>
                      </a:lnTo>
                      <a:lnTo>
                        <a:pt x="12008" y="77"/>
                      </a:lnTo>
                      <a:lnTo>
                        <a:pt x="11574" y="33"/>
                      </a:lnTo>
                      <a:lnTo>
                        <a:pt x="11102" y="11"/>
                      </a:lnTo>
                      <a:lnTo>
                        <a:pt x="10667" y="11"/>
                      </a:lnTo>
                      <a:lnTo>
                        <a:pt x="10233" y="77"/>
                      </a:lnTo>
                      <a:lnTo>
                        <a:pt x="9837" y="187"/>
                      </a:lnTo>
                      <a:lnTo>
                        <a:pt x="9440" y="286"/>
                      </a:lnTo>
                      <a:lnTo>
                        <a:pt x="9062" y="462"/>
                      </a:lnTo>
                      <a:lnTo>
                        <a:pt x="8741" y="628"/>
                      </a:lnTo>
                      <a:lnTo>
                        <a:pt x="8458" y="815"/>
                      </a:lnTo>
                      <a:lnTo>
                        <a:pt x="8232" y="1035"/>
                      </a:lnTo>
                      <a:lnTo>
                        <a:pt x="8062" y="1245"/>
                      </a:lnTo>
                      <a:lnTo>
                        <a:pt x="7911" y="1476"/>
                      </a:lnTo>
                      <a:lnTo>
                        <a:pt x="7835" y="1708"/>
                      </a:lnTo>
                      <a:lnTo>
                        <a:pt x="7797" y="1961"/>
                      </a:lnTo>
                      <a:lnTo>
                        <a:pt x="7835" y="2193"/>
                      </a:lnTo>
                      <a:lnTo>
                        <a:pt x="7948" y="2402"/>
                      </a:lnTo>
                      <a:lnTo>
                        <a:pt x="8062" y="2534"/>
                      </a:lnTo>
                      <a:lnTo>
                        <a:pt x="8175" y="2644"/>
                      </a:lnTo>
                      <a:lnTo>
                        <a:pt x="8269" y="2744"/>
                      </a:lnTo>
                      <a:lnTo>
                        <a:pt x="8420" y="2832"/>
                      </a:lnTo>
                      <a:lnTo>
                        <a:pt x="8704" y="3019"/>
                      </a:lnTo>
                      <a:lnTo>
                        <a:pt x="8968" y="3206"/>
                      </a:lnTo>
                      <a:lnTo>
                        <a:pt x="9138" y="3405"/>
                      </a:lnTo>
                      <a:lnTo>
                        <a:pt x="9327" y="3570"/>
                      </a:lnTo>
                      <a:lnTo>
                        <a:pt x="9440" y="3735"/>
                      </a:lnTo>
                      <a:lnTo>
                        <a:pt x="9516" y="3890"/>
                      </a:lnTo>
                      <a:lnTo>
                        <a:pt x="9534" y="4033"/>
                      </a:lnTo>
                      <a:lnTo>
                        <a:pt x="9534" y="4165"/>
                      </a:lnTo>
                      <a:lnTo>
                        <a:pt x="9516" y="4286"/>
                      </a:lnTo>
                      <a:lnTo>
                        <a:pt x="9440" y="4397"/>
                      </a:lnTo>
                      <a:lnTo>
                        <a:pt x="9327" y="4496"/>
                      </a:lnTo>
                      <a:lnTo>
                        <a:pt x="9176" y="4562"/>
                      </a:lnTo>
                      <a:lnTo>
                        <a:pt x="9006" y="4628"/>
                      </a:lnTo>
                      <a:lnTo>
                        <a:pt x="8779" y="4694"/>
                      </a:lnTo>
                      <a:lnTo>
                        <a:pt x="8534" y="4716"/>
                      </a:lnTo>
                      <a:lnTo>
                        <a:pt x="8232" y="4716"/>
                      </a:lnTo>
                      <a:lnTo>
                        <a:pt x="7118" y="4738"/>
                      </a:lnTo>
                      <a:lnTo>
                        <a:pt x="5947" y="4771"/>
                      </a:lnTo>
                      <a:lnTo>
                        <a:pt x="4795" y="4815"/>
                      </a:lnTo>
                      <a:lnTo>
                        <a:pt x="3681" y="4860"/>
                      </a:lnTo>
                      <a:lnTo>
                        <a:pt x="2662" y="4882"/>
                      </a:lnTo>
                      <a:lnTo>
                        <a:pt x="1755" y="4882"/>
                      </a:lnTo>
                      <a:lnTo>
                        <a:pt x="1359" y="4860"/>
                      </a:lnTo>
                      <a:lnTo>
                        <a:pt x="981" y="4837"/>
                      </a:lnTo>
                      <a:lnTo>
                        <a:pt x="698" y="4771"/>
                      </a:lnTo>
                      <a:lnTo>
                        <a:pt x="453" y="4716"/>
                      </a:lnTo>
                      <a:lnTo>
                        <a:pt x="453" y="5322"/>
                      </a:lnTo>
                      <a:lnTo>
                        <a:pt x="453" y="6083"/>
                      </a:lnTo>
                      <a:lnTo>
                        <a:pt x="453" y="6909"/>
                      </a:lnTo>
                      <a:lnTo>
                        <a:pt x="453" y="7780"/>
                      </a:lnTo>
                      <a:lnTo>
                        <a:pt x="453" y="8606"/>
                      </a:lnTo>
                      <a:lnTo>
                        <a:pt x="453" y="9345"/>
                      </a:lnTo>
                      <a:lnTo>
                        <a:pt x="453" y="9918"/>
                      </a:lnTo>
                      <a:lnTo>
                        <a:pt x="453" y="10282"/>
                      </a:lnTo>
                      <a:lnTo>
                        <a:pt x="490" y="10381"/>
                      </a:lnTo>
                      <a:lnTo>
                        <a:pt x="547" y="10491"/>
                      </a:lnTo>
                      <a:lnTo>
                        <a:pt x="660" y="10590"/>
                      </a:lnTo>
                      <a:lnTo>
                        <a:pt x="811" y="10700"/>
                      </a:lnTo>
                      <a:lnTo>
                        <a:pt x="981" y="10811"/>
                      </a:lnTo>
                      <a:lnTo>
                        <a:pt x="1208" y="10888"/>
                      </a:lnTo>
                      <a:lnTo>
                        <a:pt x="1453" y="10954"/>
                      </a:lnTo>
                      <a:lnTo>
                        <a:pt x="1718" y="11020"/>
                      </a:lnTo>
                      <a:lnTo>
                        <a:pt x="1963" y="11064"/>
                      </a:lnTo>
                      <a:lnTo>
                        <a:pt x="2265" y="11086"/>
                      </a:lnTo>
                      <a:lnTo>
                        <a:pt x="2548" y="11064"/>
                      </a:lnTo>
                      <a:lnTo>
                        <a:pt x="2794" y="11042"/>
                      </a:lnTo>
                      <a:lnTo>
                        <a:pt x="3096" y="10976"/>
                      </a:lnTo>
                      <a:lnTo>
                        <a:pt x="3341" y="10888"/>
                      </a:lnTo>
                      <a:lnTo>
                        <a:pt x="3606" y="10766"/>
                      </a:lnTo>
                      <a:lnTo>
                        <a:pt x="3813" y="10590"/>
                      </a:lnTo>
                      <a:close/>
                    </a:path>
                  </a:pathLst>
                </a:custGeom>
                <a:gradFill rotWithShape="1">
                  <a:gsLst>
                    <a:gs pos="98000">
                      <a:srgbClr val="FFFF00"/>
                    </a:gs>
                    <a:gs pos="100000">
                      <a:srgbClr val="FF9900">
                        <a:gamma/>
                        <a:tint val="51373"/>
                        <a:invGamma/>
                      </a:srgbClr>
                    </a:gs>
                  </a:gsLst>
                  <a:lin ang="18900000" scaled="1"/>
                </a:gradFill>
                <a:ln w="5715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dist="135003" dir="2471156" algn="ctr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1" name="Puzzle1"/>
                <p:cNvSpPr>
                  <a:spLocks noChangeAspect="1" noEditPoints="1" noChangeArrowheads="1"/>
                </p:cNvSpPr>
                <p:nvPr/>
              </p:nvSpPr>
              <p:spPr bwMode="gray">
                <a:xfrm>
                  <a:off x="1824" y="1091"/>
                  <a:ext cx="1800" cy="1051"/>
                </a:xfrm>
                <a:custGeom>
                  <a:avLst/>
                  <a:gdLst>
                    <a:gd name="T0" fmla="*/ 16740 w 21600"/>
                    <a:gd name="T1" fmla="*/ 21078 h 21600"/>
                    <a:gd name="T2" fmla="*/ 16976 w 21600"/>
                    <a:gd name="T3" fmla="*/ 521 h 21600"/>
                    <a:gd name="T4" fmla="*/ 4725 w 21600"/>
                    <a:gd name="T5" fmla="*/ 856 h 21600"/>
                    <a:gd name="T6" fmla="*/ 5040 w 21600"/>
                    <a:gd name="T7" fmla="*/ 21004 h 21600"/>
                    <a:gd name="T8" fmla="*/ 10811 w 21600"/>
                    <a:gd name="T9" fmla="*/ 12885 h 21600"/>
                    <a:gd name="T10" fmla="*/ 10845 w 21600"/>
                    <a:gd name="T11" fmla="*/ 8714 h 21600"/>
                    <a:gd name="T12" fmla="*/ 21600 w 21600"/>
                    <a:gd name="T13" fmla="*/ 10000 h 21600"/>
                    <a:gd name="T14" fmla="*/ 56 w 21600"/>
                    <a:gd name="T15" fmla="*/ 10000 h 21600"/>
                    <a:gd name="T16" fmla="*/ 6086 w 21600"/>
                    <a:gd name="T17" fmla="*/ 2569 h 21600"/>
                    <a:gd name="T18" fmla="*/ 16132 w 21600"/>
                    <a:gd name="T19" fmla="*/ 19552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0" y="20836"/>
                      </a:moveTo>
                      <a:lnTo>
                        <a:pt x="9528" y="20836"/>
                      </a:lnTo>
                      <a:lnTo>
                        <a:pt x="9686" y="20762"/>
                      </a:lnTo>
                      <a:lnTo>
                        <a:pt x="9810" y="20687"/>
                      </a:lnTo>
                      <a:lnTo>
                        <a:pt x="9922" y="20575"/>
                      </a:lnTo>
                      <a:lnTo>
                        <a:pt x="10012" y="20426"/>
                      </a:lnTo>
                      <a:lnTo>
                        <a:pt x="10068" y="20296"/>
                      </a:lnTo>
                      <a:lnTo>
                        <a:pt x="10113" y="20110"/>
                      </a:lnTo>
                      <a:lnTo>
                        <a:pt x="10136" y="19905"/>
                      </a:lnTo>
                      <a:lnTo>
                        <a:pt x="10136" y="19682"/>
                      </a:lnTo>
                      <a:lnTo>
                        <a:pt x="10113" y="19440"/>
                      </a:lnTo>
                      <a:lnTo>
                        <a:pt x="10068" y="19142"/>
                      </a:lnTo>
                      <a:lnTo>
                        <a:pt x="10012" y="18900"/>
                      </a:lnTo>
                      <a:lnTo>
                        <a:pt x="9900" y="18620"/>
                      </a:lnTo>
                      <a:lnTo>
                        <a:pt x="9787" y="18285"/>
                      </a:lnTo>
                      <a:lnTo>
                        <a:pt x="9641" y="17968"/>
                      </a:lnTo>
                      <a:lnTo>
                        <a:pt x="9472" y="17652"/>
                      </a:lnTo>
                      <a:lnTo>
                        <a:pt x="9382" y="17466"/>
                      </a:lnTo>
                      <a:lnTo>
                        <a:pt x="9315" y="17298"/>
                      </a:lnTo>
                      <a:lnTo>
                        <a:pt x="9258" y="17112"/>
                      </a:lnTo>
                      <a:lnTo>
                        <a:pt x="9191" y="16926"/>
                      </a:lnTo>
                      <a:lnTo>
                        <a:pt x="9123" y="16535"/>
                      </a:lnTo>
                      <a:lnTo>
                        <a:pt x="9101" y="16144"/>
                      </a:lnTo>
                      <a:lnTo>
                        <a:pt x="9101" y="15753"/>
                      </a:lnTo>
                      <a:lnTo>
                        <a:pt x="9168" y="15362"/>
                      </a:lnTo>
                      <a:lnTo>
                        <a:pt x="9236" y="14971"/>
                      </a:lnTo>
                      <a:lnTo>
                        <a:pt x="9360" y="14580"/>
                      </a:lnTo>
                      <a:lnTo>
                        <a:pt x="9495" y="14244"/>
                      </a:lnTo>
                      <a:lnTo>
                        <a:pt x="9663" y="13891"/>
                      </a:lnTo>
                      <a:lnTo>
                        <a:pt x="9855" y="13611"/>
                      </a:lnTo>
                      <a:lnTo>
                        <a:pt x="10068" y="13351"/>
                      </a:lnTo>
                      <a:lnTo>
                        <a:pt x="10293" y="13146"/>
                      </a:lnTo>
                      <a:lnTo>
                        <a:pt x="10552" y="12997"/>
                      </a:lnTo>
                      <a:lnTo>
                        <a:pt x="10811" y="12885"/>
                      </a:lnTo>
                      <a:lnTo>
                        <a:pt x="11069" y="12866"/>
                      </a:lnTo>
                      <a:lnTo>
                        <a:pt x="11351" y="12885"/>
                      </a:lnTo>
                      <a:lnTo>
                        <a:pt x="11610" y="12997"/>
                      </a:lnTo>
                      <a:lnTo>
                        <a:pt x="11846" y="13183"/>
                      </a:lnTo>
                      <a:lnTo>
                        <a:pt x="12060" y="13388"/>
                      </a:lnTo>
                      <a:lnTo>
                        <a:pt x="12251" y="13648"/>
                      </a:lnTo>
                      <a:lnTo>
                        <a:pt x="12419" y="13928"/>
                      </a:lnTo>
                      <a:lnTo>
                        <a:pt x="12555" y="14244"/>
                      </a:lnTo>
                      <a:lnTo>
                        <a:pt x="12690" y="14617"/>
                      </a:lnTo>
                      <a:lnTo>
                        <a:pt x="12768" y="15008"/>
                      </a:lnTo>
                      <a:lnTo>
                        <a:pt x="12836" y="15399"/>
                      </a:lnTo>
                      <a:lnTo>
                        <a:pt x="12858" y="15753"/>
                      </a:lnTo>
                      <a:lnTo>
                        <a:pt x="12858" y="16144"/>
                      </a:lnTo>
                      <a:lnTo>
                        <a:pt x="12813" y="16535"/>
                      </a:lnTo>
                      <a:lnTo>
                        <a:pt x="12746" y="16888"/>
                      </a:lnTo>
                      <a:lnTo>
                        <a:pt x="12667" y="17224"/>
                      </a:lnTo>
                      <a:lnTo>
                        <a:pt x="12510" y="17503"/>
                      </a:lnTo>
                      <a:lnTo>
                        <a:pt x="12228" y="18043"/>
                      </a:lnTo>
                      <a:lnTo>
                        <a:pt x="11970" y="18546"/>
                      </a:lnTo>
                      <a:lnTo>
                        <a:pt x="11868" y="18751"/>
                      </a:lnTo>
                      <a:lnTo>
                        <a:pt x="11778" y="18974"/>
                      </a:lnTo>
                      <a:lnTo>
                        <a:pt x="11711" y="19179"/>
                      </a:lnTo>
                      <a:lnTo>
                        <a:pt x="11666" y="19365"/>
                      </a:lnTo>
                      <a:lnTo>
                        <a:pt x="11632" y="19570"/>
                      </a:lnTo>
                      <a:lnTo>
                        <a:pt x="11632" y="19756"/>
                      </a:lnTo>
                      <a:lnTo>
                        <a:pt x="11632" y="19942"/>
                      </a:lnTo>
                      <a:lnTo>
                        <a:pt x="11643" y="20110"/>
                      </a:lnTo>
                      <a:lnTo>
                        <a:pt x="11711" y="20296"/>
                      </a:lnTo>
                      <a:lnTo>
                        <a:pt x="11801" y="20464"/>
                      </a:lnTo>
                      <a:lnTo>
                        <a:pt x="11891" y="20650"/>
                      </a:lnTo>
                      <a:lnTo>
                        <a:pt x="12037" y="20836"/>
                      </a:lnTo>
                      <a:lnTo>
                        <a:pt x="12206" y="21004"/>
                      </a:lnTo>
                      <a:lnTo>
                        <a:pt x="12419" y="21190"/>
                      </a:lnTo>
                      <a:lnTo>
                        <a:pt x="12667" y="21320"/>
                      </a:lnTo>
                      <a:lnTo>
                        <a:pt x="12960" y="21432"/>
                      </a:lnTo>
                      <a:lnTo>
                        <a:pt x="13286" y="21544"/>
                      </a:lnTo>
                      <a:lnTo>
                        <a:pt x="13612" y="21655"/>
                      </a:lnTo>
                      <a:lnTo>
                        <a:pt x="13983" y="21693"/>
                      </a:lnTo>
                      <a:lnTo>
                        <a:pt x="14343" y="21730"/>
                      </a:lnTo>
                      <a:lnTo>
                        <a:pt x="14715" y="21730"/>
                      </a:lnTo>
                      <a:lnTo>
                        <a:pt x="15075" y="21730"/>
                      </a:lnTo>
                      <a:lnTo>
                        <a:pt x="15446" y="21655"/>
                      </a:lnTo>
                      <a:lnTo>
                        <a:pt x="15794" y="21581"/>
                      </a:lnTo>
                      <a:lnTo>
                        <a:pt x="16132" y="21432"/>
                      </a:lnTo>
                      <a:lnTo>
                        <a:pt x="16458" y="21302"/>
                      </a:lnTo>
                      <a:lnTo>
                        <a:pt x="16740" y="21078"/>
                      </a:lnTo>
                      <a:lnTo>
                        <a:pt x="16976" y="20836"/>
                      </a:lnTo>
                      <a:lnTo>
                        <a:pt x="17043" y="20650"/>
                      </a:lnTo>
                      <a:lnTo>
                        <a:pt x="17088" y="20426"/>
                      </a:lnTo>
                      <a:lnTo>
                        <a:pt x="17133" y="20222"/>
                      </a:lnTo>
                      <a:lnTo>
                        <a:pt x="17156" y="19980"/>
                      </a:lnTo>
                      <a:lnTo>
                        <a:pt x="17167" y="19477"/>
                      </a:lnTo>
                      <a:lnTo>
                        <a:pt x="17167" y="18974"/>
                      </a:lnTo>
                      <a:lnTo>
                        <a:pt x="17156" y="18397"/>
                      </a:lnTo>
                      <a:lnTo>
                        <a:pt x="17111" y="17820"/>
                      </a:lnTo>
                      <a:lnTo>
                        <a:pt x="17066" y="17261"/>
                      </a:lnTo>
                      <a:lnTo>
                        <a:pt x="16998" y="16646"/>
                      </a:lnTo>
                      <a:lnTo>
                        <a:pt x="16852" y="15511"/>
                      </a:lnTo>
                      <a:lnTo>
                        <a:pt x="16740" y="14393"/>
                      </a:lnTo>
                      <a:lnTo>
                        <a:pt x="16717" y="13928"/>
                      </a:lnTo>
                      <a:lnTo>
                        <a:pt x="16695" y="13462"/>
                      </a:lnTo>
                      <a:lnTo>
                        <a:pt x="16717" y="13071"/>
                      </a:lnTo>
                      <a:lnTo>
                        <a:pt x="16785" y="12755"/>
                      </a:lnTo>
                      <a:lnTo>
                        <a:pt x="16852" y="12419"/>
                      </a:lnTo>
                      <a:lnTo>
                        <a:pt x="16953" y="12140"/>
                      </a:lnTo>
                      <a:lnTo>
                        <a:pt x="17088" y="11898"/>
                      </a:lnTo>
                      <a:lnTo>
                        <a:pt x="17212" y="11675"/>
                      </a:lnTo>
                      <a:lnTo>
                        <a:pt x="17370" y="11470"/>
                      </a:lnTo>
                      <a:lnTo>
                        <a:pt x="17516" y="11284"/>
                      </a:lnTo>
                      <a:lnTo>
                        <a:pt x="17696" y="11135"/>
                      </a:lnTo>
                      <a:lnTo>
                        <a:pt x="17865" y="11042"/>
                      </a:lnTo>
                      <a:lnTo>
                        <a:pt x="18033" y="10930"/>
                      </a:lnTo>
                      <a:lnTo>
                        <a:pt x="18213" y="10893"/>
                      </a:lnTo>
                      <a:lnTo>
                        <a:pt x="18382" y="10893"/>
                      </a:lnTo>
                      <a:lnTo>
                        <a:pt x="18551" y="10967"/>
                      </a:lnTo>
                      <a:lnTo>
                        <a:pt x="18708" y="11042"/>
                      </a:lnTo>
                      <a:lnTo>
                        <a:pt x="18855" y="11172"/>
                      </a:lnTo>
                      <a:lnTo>
                        <a:pt x="19012" y="11358"/>
                      </a:lnTo>
                      <a:lnTo>
                        <a:pt x="19136" y="11600"/>
                      </a:lnTo>
                      <a:lnTo>
                        <a:pt x="19271" y="11861"/>
                      </a:lnTo>
                      <a:lnTo>
                        <a:pt x="19440" y="12028"/>
                      </a:lnTo>
                      <a:lnTo>
                        <a:pt x="19608" y="12177"/>
                      </a:lnTo>
                      <a:lnTo>
                        <a:pt x="19822" y="12289"/>
                      </a:lnTo>
                      <a:lnTo>
                        <a:pt x="20025" y="12289"/>
                      </a:lnTo>
                      <a:lnTo>
                        <a:pt x="20238" y="12289"/>
                      </a:lnTo>
                      <a:lnTo>
                        <a:pt x="20452" y="12215"/>
                      </a:lnTo>
                      <a:lnTo>
                        <a:pt x="20643" y="12103"/>
                      </a:lnTo>
                      <a:lnTo>
                        <a:pt x="20846" y="11973"/>
                      </a:lnTo>
                      <a:lnTo>
                        <a:pt x="21037" y="11786"/>
                      </a:lnTo>
                      <a:lnTo>
                        <a:pt x="21206" y="11563"/>
                      </a:lnTo>
                      <a:lnTo>
                        <a:pt x="21363" y="11321"/>
                      </a:lnTo>
                      <a:lnTo>
                        <a:pt x="21465" y="11079"/>
                      </a:lnTo>
                      <a:lnTo>
                        <a:pt x="21577" y="10744"/>
                      </a:lnTo>
                      <a:lnTo>
                        <a:pt x="21622" y="10427"/>
                      </a:lnTo>
                      <a:lnTo>
                        <a:pt x="21645" y="10111"/>
                      </a:lnTo>
                      <a:lnTo>
                        <a:pt x="21622" y="9608"/>
                      </a:lnTo>
                      <a:lnTo>
                        <a:pt x="21577" y="9142"/>
                      </a:lnTo>
                      <a:lnTo>
                        <a:pt x="21465" y="8751"/>
                      </a:lnTo>
                      <a:lnTo>
                        <a:pt x="21363" y="8397"/>
                      </a:lnTo>
                      <a:lnTo>
                        <a:pt x="21206" y="8062"/>
                      </a:lnTo>
                      <a:lnTo>
                        <a:pt x="21037" y="7820"/>
                      </a:lnTo>
                      <a:lnTo>
                        <a:pt x="20846" y="7597"/>
                      </a:lnTo>
                      <a:lnTo>
                        <a:pt x="20643" y="7429"/>
                      </a:lnTo>
                      <a:lnTo>
                        <a:pt x="20452" y="7317"/>
                      </a:lnTo>
                      <a:lnTo>
                        <a:pt x="20238" y="7206"/>
                      </a:lnTo>
                      <a:lnTo>
                        <a:pt x="20025" y="7168"/>
                      </a:lnTo>
                      <a:lnTo>
                        <a:pt x="19822" y="7206"/>
                      </a:lnTo>
                      <a:lnTo>
                        <a:pt x="19608" y="7243"/>
                      </a:lnTo>
                      <a:lnTo>
                        <a:pt x="19440" y="7355"/>
                      </a:lnTo>
                      <a:lnTo>
                        <a:pt x="19271" y="7504"/>
                      </a:lnTo>
                      <a:lnTo>
                        <a:pt x="19136" y="7708"/>
                      </a:lnTo>
                      <a:lnTo>
                        <a:pt x="19012" y="7895"/>
                      </a:lnTo>
                      <a:lnTo>
                        <a:pt x="18832" y="8025"/>
                      </a:lnTo>
                      <a:lnTo>
                        <a:pt x="18663" y="8174"/>
                      </a:lnTo>
                      <a:lnTo>
                        <a:pt x="18472" y="8248"/>
                      </a:lnTo>
                      <a:lnTo>
                        <a:pt x="18270" y="8286"/>
                      </a:lnTo>
                      <a:lnTo>
                        <a:pt x="18078" y="8323"/>
                      </a:lnTo>
                      <a:lnTo>
                        <a:pt x="17887" y="8323"/>
                      </a:lnTo>
                      <a:lnTo>
                        <a:pt x="17696" y="8248"/>
                      </a:lnTo>
                      <a:lnTo>
                        <a:pt x="17493" y="8174"/>
                      </a:lnTo>
                      <a:lnTo>
                        <a:pt x="17302" y="8062"/>
                      </a:lnTo>
                      <a:lnTo>
                        <a:pt x="17133" y="7969"/>
                      </a:lnTo>
                      <a:lnTo>
                        <a:pt x="16976" y="7783"/>
                      </a:lnTo>
                      <a:lnTo>
                        <a:pt x="16852" y="7597"/>
                      </a:lnTo>
                      <a:lnTo>
                        <a:pt x="16740" y="7429"/>
                      </a:lnTo>
                      <a:lnTo>
                        <a:pt x="16672" y="7168"/>
                      </a:lnTo>
                      <a:lnTo>
                        <a:pt x="16638" y="6926"/>
                      </a:lnTo>
                      <a:lnTo>
                        <a:pt x="16616" y="6498"/>
                      </a:lnTo>
                      <a:lnTo>
                        <a:pt x="16616" y="5772"/>
                      </a:lnTo>
                      <a:lnTo>
                        <a:pt x="16650" y="4915"/>
                      </a:lnTo>
                      <a:lnTo>
                        <a:pt x="16695" y="3928"/>
                      </a:lnTo>
                      <a:lnTo>
                        <a:pt x="16762" y="2960"/>
                      </a:lnTo>
                      <a:lnTo>
                        <a:pt x="16830" y="1992"/>
                      </a:lnTo>
                      <a:lnTo>
                        <a:pt x="16908" y="1173"/>
                      </a:lnTo>
                      <a:lnTo>
                        <a:pt x="16976" y="521"/>
                      </a:lnTo>
                      <a:lnTo>
                        <a:pt x="16953" y="521"/>
                      </a:lnTo>
                      <a:lnTo>
                        <a:pt x="16931" y="521"/>
                      </a:lnTo>
                      <a:lnTo>
                        <a:pt x="16267" y="484"/>
                      </a:lnTo>
                      <a:lnTo>
                        <a:pt x="15637" y="428"/>
                      </a:lnTo>
                      <a:lnTo>
                        <a:pt x="15063" y="353"/>
                      </a:lnTo>
                      <a:lnTo>
                        <a:pt x="14523" y="279"/>
                      </a:lnTo>
                      <a:lnTo>
                        <a:pt x="14040" y="167"/>
                      </a:lnTo>
                      <a:lnTo>
                        <a:pt x="13635" y="93"/>
                      </a:lnTo>
                      <a:lnTo>
                        <a:pt x="13331" y="18"/>
                      </a:lnTo>
                      <a:lnTo>
                        <a:pt x="13117" y="18"/>
                      </a:lnTo>
                      <a:lnTo>
                        <a:pt x="12982" y="18"/>
                      </a:lnTo>
                      <a:lnTo>
                        <a:pt x="12858" y="130"/>
                      </a:lnTo>
                      <a:lnTo>
                        <a:pt x="12723" y="279"/>
                      </a:lnTo>
                      <a:lnTo>
                        <a:pt x="12622" y="446"/>
                      </a:lnTo>
                      <a:lnTo>
                        <a:pt x="12510" y="670"/>
                      </a:lnTo>
                      <a:lnTo>
                        <a:pt x="12419" y="912"/>
                      </a:lnTo>
                      <a:lnTo>
                        <a:pt x="12363" y="1210"/>
                      </a:lnTo>
                      <a:lnTo>
                        <a:pt x="12318" y="1526"/>
                      </a:lnTo>
                      <a:lnTo>
                        <a:pt x="12273" y="1843"/>
                      </a:lnTo>
                      <a:lnTo>
                        <a:pt x="12251" y="2215"/>
                      </a:lnTo>
                      <a:lnTo>
                        <a:pt x="12273" y="2532"/>
                      </a:lnTo>
                      <a:lnTo>
                        <a:pt x="12318" y="2886"/>
                      </a:lnTo>
                      <a:lnTo>
                        <a:pt x="12386" y="3240"/>
                      </a:lnTo>
                      <a:lnTo>
                        <a:pt x="12464" y="3556"/>
                      </a:lnTo>
                      <a:lnTo>
                        <a:pt x="12577" y="3891"/>
                      </a:lnTo>
                      <a:lnTo>
                        <a:pt x="12746" y="4171"/>
                      </a:lnTo>
                      <a:lnTo>
                        <a:pt x="12926" y="4487"/>
                      </a:lnTo>
                      <a:lnTo>
                        <a:pt x="13050" y="4860"/>
                      </a:lnTo>
                      <a:lnTo>
                        <a:pt x="13162" y="5251"/>
                      </a:lnTo>
                      <a:lnTo>
                        <a:pt x="13218" y="5604"/>
                      </a:lnTo>
                      <a:lnTo>
                        <a:pt x="13263" y="5995"/>
                      </a:lnTo>
                      <a:lnTo>
                        <a:pt x="13241" y="6386"/>
                      </a:lnTo>
                      <a:lnTo>
                        <a:pt x="13218" y="6740"/>
                      </a:lnTo>
                      <a:lnTo>
                        <a:pt x="13139" y="7094"/>
                      </a:lnTo>
                      <a:lnTo>
                        <a:pt x="13050" y="7429"/>
                      </a:lnTo>
                      <a:lnTo>
                        <a:pt x="12903" y="7746"/>
                      </a:lnTo>
                      <a:lnTo>
                        <a:pt x="12723" y="8025"/>
                      </a:lnTo>
                      <a:lnTo>
                        <a:pt x="12532" y="8286"/>
                      </a:lnTo>
                      <a:lnTo>
                        <a:pt x="12318" y="8491"/>
                      </a:lnTo>
                      <a:lnTo>
                        <a:pt x="12060" y="8677"/>
                      </a:lnTo>
                      <a:lnTo>
                        <a:pt x="11756" y="8788"/>
                      </a:lnTo>
                      <a:lnTo>
                        <a:pt x="11452" y="8826"/>
                      </a:lnTo>
                      <a:lnTo>
                        <a:pt x="11283" y="8826"/>
                      </a:lnTo>
                      <a:lnTo>
                        <a:pt x="11126" y="8826"/>
                      </a:lnTo>
                      <a:lnTo>
                        <a:pt x="11002" y="8788"/>
                      </a:lnTo>
                      <a:lnTo>
                        <a:pt x="10845" y="8714"/>
                      </a:lnTo>
                      <a:lnTo>
                        <a:pt x="10721" y="8640"/>
                      </a:lnTo>
                      <a:lnTo>
                        <a:pt x="10608" y="8565"/>
                      </a:lnTo>
                      <a:lnTo>
                        <a:pt x="10485" y="8453"/>
                      </a:lnTo>
                      <a:lnTo>
                        <a:pt x="10372" y="8323"/>
                      </a:lnTo>
                      <a:lnTo>
                        <a:pt x="10181" y="8062"/>
                      </a:lnTo>
                      <a:lnTo>
                        <a:pt x="10035" y="7746"/>
                      </a:lnTo>
                      <a:lnTo>
                        <a:pt x="9900" y="7392"/>
                      </a:lnTo>
                      <a:lnTo>
                        <a:pt x="9787" y="7001"/>
                      </a:lnTo>
                      <a:lnTo>
                        <a:pt x="9731" y="6610"/>
                      </a:lnTo>
                      <a:lnTo>
                        <a:pt x="9686" y="6219"/>
                      </a:lnTo>
                      <a:lnTo>
                        <a:pt x="9663" y="5772"/>
                      </a:lnTo>
                      <a:lnTo>
                        <a:pt x="9686" y="5381"/>
                      </a:lnTo>
                      <a:lnTo>
                        <a:pt x="9753" y="4990"/>
                      </a:lnTo>
                      <a:lnTo>
                        <a:pt x="9832" y="4636"/>
                      </a:lnTo>
                      <a:lnTo>
                        <a:pt x="9945" y="4320"/>
                      </a:lnTo>
                      <a:lnTo>
                        <a:pt x="10068" y="4022"/>
                      </a:lnTo>
                      <a:lnTo>
                        <a:pt x="10203" y="3817"/>
                      </a:lnTo>
                      <a:lnTo>
                        <a:pt x="10316" y="3593"/>
                      </a:lnTo>
                      <a:lnTo>
                        <a:pt x="10395" y="3351"/>
                      </a:lnTo>
                      <a:lnTo>
                        <a:pt x="10462" y="3109"/>
                      </a:lnTo>
                      <a:lnTo>
                        <a:pt x="10507" y="2848"/>
                      </a:lnTo>
                      <a:lnTo>
                        <a:pt x="10530" y="2606"/>
                      </a:lnTo>
                      <a:lnTo>
                        <a:pt x="10507" y="2346"/>
                      </a:lnTo>
                      <a:lnTo>
                        <a:pt x="10462" y="2141"/>
                      </a:lnTo>
                      <a:lnTo>
                        <a:pt x="10395" y="1880"/>
                      </a:lnTo>
                      <a:lnTo>
                        <a:pt x="10293" y="1638"/>
                      </a:lnTo>
                      <a:lnTo>
                        <a:pt x="10158" y="1415"/>
                      </a:lnTo>
                      <a:lnTo>
                        <a:pt x="9967" y="1210"/>
                      </a:lnTo>
                      <a:lnTo>
                        <a:pt x="9753" y="986"/>
                      </a:lnTo>
                      <a:lnTo>
                        <a:pt x="9495" y="819"/>
                      </a:lnTo>
                      <a:lnTo>
                        <a:pt x="9191" y="670"/>
                      </a:lnTo>
                      <a:lnTo>
                        <a:pt x="8842" y="521"/>
                      </a:lnTo>
                      <a:lnTo>
                        <a:pt x="8471" y="446"/>
                      </a:lnTo>
                      <a:lnTo>
                        <a:pt x="7998" y="428"/>
                      </a:lnTo>
                      <a:lnTo>
                        <a:pt x="7413" y="428"/>
                      </a:lnTo>
                      <a:lnTo>
                        <a:pt x="6817" y="446"/>
                      </a:lnTo>
                      <a:lnTo>
                        <a:pt x="6187" y="521"/>
                      </a:lnTo>
                      <a:lnTo>
                        <a:pt x="5602" y="633"/>
                      </a:lnTo>
                      <a:lnTo>
                        <a:pt x="5107" y="744"/>
                      </a:lnTo>
                      <a:lnTo>
                        <a:pt x="4725" y="856"/>
                      </a:lnTo>
                      <a:lnTo>
                        <a:pt x="4848" y="1564"/>
                      </a:lnTo>
                      <a:lnTo>
                        <a:pt x="5028" y="2495"/>
                      </a:lnTo>
                      <a:lnTo>
                        <a:pt x="5175" y="3556"/>
                      </a:lnTo>
                      <a:lnTo>
                        <a:pt x="5298" y="4673"/>
                      </a:lnTo>
                      <a:lnTo>
                        <a:pt x="5343" y="5213"/>
                      </a:lnTo>
                      <a:lnTo>
                        <a:pt x="5388" y="5753"/>
                      </a:lnTo>
                      <a:lnTo>
                        <a:pt x="5411" y="6275"/>
                      </a:lnTo>
                      <a:lnTo>
                        <a:pt x="5411" y="6740"/>
                      </a:lnTo>
                      <a:lnTo>
                        <a:pt x="5366" y="7168"/>
                      </a:lnTo>
                      <a:lnTo>
                        <a:pt x="5321" y="7541"/>
                      </a:lnTo>
                      <a:lnTo>
                        <a:pt x="5287" y="7708"/>
                      </a:lnTo>
                      <a:lnTo>
                        <a:pt x="5242" y="7857"/>
                      </a:lnTo>
                      <a:lnTo>
                        <a:pt x="5197" y="7969"/>
                      </a:lnTo>
                      <a:lnTo>
                        <a:pt x="5130" y="8062"/>
                      </a:lnTo>
                      <a:lnTo>
                        <a:pt x="5006" y="8248"/>
                      </a:lnTo>
                      <a:lnTo>
                        <a:pt x="4848" y="8397"/>
                      </a:lnTo>
                      <a:lnTo>
                        <a:pt x="4725" y="8528"/>
                      </a:lnTo>
                      <a:lnTo>
                        <a:pt x="4567" y="8640"/>
                      </a:lnTo>
                      <a:lnTo>
                        <a:pt x="4421" y="8714"/>
                      </a:lnTo>
                      <a:lnTo>
                        <a:pt x="4263" y="8751"/>
                      </a:lnTo>
                      <a:lnTo>
                        <a:pt x="4095" y="8788"/>
                      </a:lnTo>
                      <a:lnTo>
                        <a:pt x="3948" y="8788"/>
                      </a:lnTo>
                      <a:lnTo>
                        <a:pt x="3791" y="8751"/>
                      </a:lnTo>
                      <a:lnTo>
                        <a:pt x="3667" y="8714"/>
                      </a:lnTo>
                      <a:lnTo>
                        <a:pt x="3510" y="8677"/>
                      </a:lnTo>
                      <a:lnTo>
                        <a:pt x="3386" y="8602"/>
                      </a:lnTo>
                      <a:lnTo>
                        <a:pt x="3251" y="8491"/>
                      </a:lnTo>
                      <a:lnTo>
                        <a:pt x="3127" y="8360"/>
                      </a:lnTo>
                      <a:lnTo>
                        <a:pt x="3015" y="8248"/>
                      </a:lnTo>
                      <a:lnTo>
                        <a:pt x="2925" y="8062"/>
                      </a:lnTo>
                      <a:lnTo>
                        <a:pt x="2778" y="7857"/>
                      </a:lnTo>
                      <a:lnTo>
                        <a:pt x="2610" y="7671"/>
                      </a:lnTo>
                      <a:lnTo>
                        <a:pt x="2407" y="7541"/>
                      </a:lnTo>
                      <a:lnTo>
                        <a:pt x="2171" y="7466"/>
                      </a:lnTo>
                      <a:lnTo>
                        <a:pt x="1957" y="7429"/>
                      </a:lnTo>
                      <a:lnTo>
                        <a:pt x="1698" y="7429"/>
                      </a:lnTo>
                      <a:lnTo>
                        <a:pt x="1462" y="7466"/>
                      </a:lnTo>
                      <a:lnTo>
                        <a:pt x="1226" y="7559"/>
                      </a:lnTo>
                      <a:lnTo>
                        <a:pt x="989" y="7708"/>
                      </a:lnTo>
                      <a:lnTo>
                        <a:pt x="776" y="7932"/>
                      </a:lnTo>
                      <a:lnTo>
                        <a:pt x="551" y="8211"/>
                      </a:lnTo>
                      <a:lnTo>
                        <a:pt x="382" y="8528"/>
                      </a:lnTo>
                      <a:lnTo>
                        <a:pt x="315" y="8714"/>
                      </a:lnTo>
                      <a:lnTo>
                        <a:pt x="236" y="8919"/>
                      </a:lnTo>
                      <a:lnTo>
                        <a:pt x="191" y="9142"/>
                      </a:lnTo>
                      <a:lnTo>
                        <a:pt x="123" y="9347"/>
                      </a:lnTo>
                      <a:lnTo>
                        <a:pt x="78" y="9608"/>
                      </a:lnTo>
                      <a:lnTo>
                        <a:pt x="56" y="9887"/>
                      </a:lnTo>
                      <a:lnTo>
                        <a:pt x="33" y="10185"/>
                      </a:lnTo>
                      <a:lnTo>
                        <a:pt x="33" y="10464"/>
                      </a:lnTo>
                      <a:lnTo>
                        <a:pt x="33" y="10706"/>
                      </a:lnTo>
                      <a:lnTo>
                        <a:pt x="56" y="10967"/>
                      </a:lnTo>
                      <a:lnTo>
                        <a:pt x="78" y="11172"/>
                      </a:lnTo>
                      <a:lnTo>
                        <a:pt x="123" y="11395"/>
                      </a:lnTo>
                      <a:lnTo>
                        <a:pt x="168" y="11600"/>
                      </a:lnTo>
                      <a:lnTo>
                        <a:pt x="236" y="11786"/>
                      </a:lnTo>
                      <a:lnTo>
                        <a:pt x="292" y="11973"/>
                      </a:lnTo>
                      <a:lnTo>
                        <a:pt x="382" y="12140"/>
                      </a:lnTo>
                      <a:lnTo>
                        <a:pt x="540" y="12419"/>
                      </a:lnTo>
                      <a:lnTo>
                        <a:pt x="731" y="12680"/>
                      </a:lnTo>
                      <a:lnTo>
                        <a:pt x="944" y="12866"/>
                      </a:lnTo>
                      <a:lnTo>
                        <a:pt x="1158" y="12997"/>
                      </a:lnTo>
                      <a:lnTo>
                        <a:pt x="1395" y="13108"/>
                      </a:lnTo>
                      <a:lnTo>
                        <a:pt x="1608" y="13183"/>
                      </a:lnTo>
                      <a:lnTo>
                        <a:pt x="1856" y="13183"/>
                      </a:lnTo>
                      <a:lnTo>
                        <a:pt x="2070" y="13146"/>
                      </a:lnTo>
                      <a:lnTo>
                        <a:pt x="2261" y="13071"/>
                      </a:lnTo>
                      <a:lnTo>
                        <a:pt x="2430" y="12960"/>
                      </a:lnTo>
                      <a:lnTo>
                        <a:pt x="2587" y="12792"/>
                      </a:lnTo>
                      <a:lnTo>
                        <a:pt x="2688" y="12606"/>
                      </a:lnTo>
                      <a:lnTo>
                        <a:pt x="2801" y="12419"/>
                      </a:lnTo>
                      <a:lnTo>
                        <a:pt x="2925" y="12289"/>
                      </a:lnTo>
                      <a:lnTo>
                        <a:pt x="3082" y="12177"/>
                      </a:lnTo>
                      <a:lnTo>
                        <a:pt x="3228" y="12103"/>
                      </a:lnTo>
                      <a:lnTo>
                        <a:pt x="3408" y="12103"/>
                      </a:lnTo>
                      <a:lnTo>
                        <a:pt x="3577" y="12103"/>
                      </a:lnTo>
                      <a:lnTo>
                        <a:pt x="3723" y="12177"/>
                      </a:lnTo>
                      <a:lnTo>
                        <a:pt x="3903" y="12252"/>
                      </a:lnTo>
                      <a:lnTo>
                        <a:pt x="4072" y="12364"/>
                      </a:lnTo>
                      <a:lnTo>
                        <a:pt x="4230" y="12494"/>
                      </a:lnTo>
                      <a:lnTo>
                        <a:pt x="4353" y="12643"/>
                      </a:lnTo>
                      <a:lnTo>
                        <a:pt x="4488" y="12829"/>
                      </a:lnTo>
                      <a:lnTo>
                        <a:pt x="4567" y="13034"/>
                      </a:lnTo>
                      <a:lnTo>
                        <a:pt x="4657" y="13257"/>
                      </a:lnTo>
                      <a:lnTo>
                        <a:pt x="4702" y="13462"/>
                      </a:lnTo>
                      <a:lnTo>
                        <a:pt x="4725" y="13686"/>
                      </a:lnTo>
                      <a:lnTo>
                        <a:pt x="4702" y="14282"/>
                      </a:lnTo>
                      <a:lnTo>
                        <a:pt x="4657" y="15045"/>
                      </a:lnTo>
                      <a:lnTo>
                        <a:pt x="4612" y="15976"/>
                      </a:lnTo>
                      <a:lnTo>
                        <a:pt x="4590" y="16926"/>
                      </a:lnTo>
                      <a:lnTo>
                        <a:pt x="4567" y="17968"/>
                      </a:lnTo>
                      <a:lnTo>
                        <a:pt x="4567" y="19011"/>
                      </a:lnTo>
                      <a:lnTo>
                        <a:pt x="4590" y="19514"/>
                      </a:lnTo>
                      <a:lnTo>
                        <a:pt x="4612" y="19980"/>
                      </a:lnTo>
                      <a:lnTo>
                        <a:pt x="4657" y="20426"/>
                      </a:lnTo>
                      <a:lnTo>
                        <a:pt x="4725" y="20836"/>
                      </a:lnTo>
                      <a:lnTo>
                        <a:pt x="4848" y="20929"/>
                      </a:lnTo>
                      <a:lnTo>
                        <a:pt x="5040" y="21004"/>
                      </a:lnTo>
                      <a:lnTo>
                        <a:pt x="5265" y="21078"/>
                      </a:lnTo>
                      <a:lnTo>
                        <a:pt x="5478" y="21115"/>
                      </a:lnTo>
                      <a:lnTo>
                        <a:pt x="6041" y="21115"/>
                      </a:lnTo>
                      <a:lnTo>
                        <a:pt x="6637" y="21078"/>
                      </a:lnTo>
                      <a:lnTo>
                        <a:pt x="7312" y="21004"/>
                      </a:lnTo>
                      <a:lnTo>
                        <a:pt x="7998" y="20929"/>
                      </a:lnTo>
                      <a:lnTo>
                        <a:pt x="8696" y="20855"/>
                      </a:lnTo>
                      <a:lnTo>
                        <a:pt x="9360" y="20836"/>
                      </a:lnTo>
                      <a:close/>
                    </a:path>
                  </a:pathLst>
                </a:custGeom>
                <a:gradFill rotWithShape="1">
                  <a:gsLst>
                    <a:gs pos="83000">
                      <a:srgbClr val="7030A0"/>
                    </a:gs>
                    <a:gs pos="100000">
                      <a:srgbClr val="FFFF66">
                        <a:gamma/>
                        <a:shade val="46275"/>
                        <a:invGamma/>
                      </a:srgbClr>
                    </a:gs>
                  </a:gsLst>
                  <a:lin ang="2700000" scaled="1"/>
                </a:gradFill>
                <a:ln w="5715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dist="135003" dir="2471156" algn="ctr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25" name="그룹 24"/>
            <p:cNvGrpSpPr/>
            <p:nvPr/>
          </p:nvGrpSpPr>
          <p:grpSpPr>
            <a:xfrm>
              <a:off x="7561297" y="1071546"/>
              <a:ext cx="870319" cy="4848765"/>
              <a:chOff x="6585327" y="920971"/>
              <a:chExt cx="870319" cy="4848765"/>
            </a:xfrm>
            <a:effectLst>
              <a:outerShdw blurRad="50800" dist="50800" dir="5400000" algn="ctr" rotWithShape="0">
                <a:srgbClr val="070DF9">
                  <a:alpha val="68000"/>
                </a:srgbClr>
              </a:outerShdw>
            </a:effectLst>
          </p:grpSpPr>
          <p:sp>
            <p:nvSpPr>
              <p:cNvPr id="17" name="TextBox 16"/>
              <p:cNvSpPr txBox="1"/>
              <p:nvPr/>
            </p:nvSpPr>
            <p:spPr>
              <a:xfrm>
                <a:off x="6598390" y="920971"/>
                <a:ext cx="8572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6000" b="1" dirty="0" smtClean="0">
                    <a:solidFill>
                      <a:srgbClr val="FF0000"/>
                    </a:solidFill>
                    <a:latin typeface="HY바다M" pitchFamily="18" charset="-127"/>
                    <a:ea typeface="HY바다M" pitchFamily="18" charset="-127"/>
                  </a:rPr>
                  <a:t>인</a:t>
                </a:r>
                <a:endParaRPr lang="ko-KR" altLang="en-US" sz="6000" b="1" dirty="0">
                  <a:solidFill>
                    <a:srgbClr val="FF0000"/>
                  </a:solidFill>
                  <a:latin typeface="HY바다M" pitchFamily="18" charset="-127"/>
                  <a:ea typeface="HY바다M" pitchFamily="18" charset="-127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598390" y="2219918"/>
                <a:ext cx="8572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6000" b="1" dirty="0" smtClean="0">
                    <a:solidFill>
                      <a:srgbClr val="FF0000"/>
                    </a:solidFill>
                    <a:latin typeface="HY바다M" pitchFamily="18" charset="-127"/>
                    <a:ea typeface="HY바다M" pitchFamily="18" charset="-127"/>
                  </a:rPr>
                  <a:t>권</a:t>
                </a:r>
                <a:endParaRPr lang="ko-KR" altLang="en-US" sz="6000" b="1" dirty="0">
                  <a:solidFill>
                    <a:srgbClr val="FF0000"/>
                  </a:solidFill>
                  <a:latin typeface="HY바다M" pitchFamily="18" charset="-127"/>
                  <a:ea typeface="HY바다M" pitchFamily="18" charset="-127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585327" y="3442063"/>
                <a:ext cx="8572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6000" b="1" smtClean="0">
                    <a:solidFill>
                      <a:srgbClr val="FF0000"/>
                    </a:solidFill>
                    <a:latin typeface="HY바다M" pitchFamily="18" charset="-127"/>
                    <a:ea typeface="HY바다M" pitchFamily="18" charset="-127"/>
                  </a:rPr>
                  <a:t>센</a:t>
                </a:r>
                <a:endParaRPr lang="ko-KR" altLang="en-US" sz="6000" b="1" dirty="0">
                  <a:solidFill>
                    <a:srgbClr val="FF0000"/>
                  </a:solidFill>
                  <a:latin typeface="HY바다M" pitchFamily="18" charset="-127"/>
                  <a:ea typeface="HY바다M" pitchFamily="18" charset="-127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598390" y="4754073"/>
                <a:ext cx="8572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6000" b="1" dirty="0" smtClean="0">
                    <a:solidFill>
                      <a:srgbClr val="FF0000"/>
                    </a:solidFill>
                    <a:latin typeface="HY바다M" pitchFamily="18" charset="-127"/>
                    <a:ea typeface="HY바다M" pitchFamily="18" charset="-127"/>
                  </a:rPr>
                  <a:t>터</a:t>
                </a:r>
                <a:endParaRPr lang="ko-KR" altLang="en-US" sz="6000" b="1" dirty="0">
                  <a:solidFill>
                    <a:srgbClr val="FF0000"/>
                  </a:solidFill>
                  <a:latin typeface="HY바다M" pitchFamily="18" charset="-127"/>
                  <a:ea typeface="HY바다M" pitchFamily="18" charset="-127"/>
                </a:endParaRPr>
              </a:p>
            </p:txBody>
          </p:sp>
        </p:grpSp>
      </p:grpSp>
      <p:grpSp>
        <p:nvGrpSpPr>
          <p:cNvPr id="34" name="그룹 33"/>
          <p:cNvGrpSpPr/>
          <p:nvPr/>
        </p:nvGrpSpPr>
        <p:grpSpPr>
          <a:xfrm>
            <a:off x="285720" y="357166"/>
            <a:ext cx="562574" cy="642942"/>
            <a:chOff x="142846" y="394930"/>
            <a:chExt cx="952501" cy="714380"/>
          </a:xfrm>
          <a:solidFill>
            <a:schemeClr val="tx1"/>
          </a:solidFill>
        </p:grpSpPr>
        <p:sp>
          <p:nvSpPr>
            <p:cNvPr id="35" name="직사각형 34"/>
            <p:cNvSpPr/>
            <p:nvPr/>
          </p:nvSpPr>
          <p:spPr>
            <a:xfrm>
              <a:off x="142846" y="394930"/>
              <a:ext cx="238126" cy="7143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 rot="5400000">
              <a:off x="647633" y="105968"/>
              <a:ext cx="157237" cy="7381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7" name="그룹 36"/>
          <p:cNvGrpSpPr/>
          <p:nvPr/>
        </p:nvGrpSpPr>
        <p:grpSpPr>
          <a:xfrm rot="10800000">
            <a:off x="2294914" y="5715016"/>
            <a:ext cx="562574" cy="642942"/>
            <a:chOff x="142846" y="571480"/>
            <a:chExt cx="952500" cy="714380"/>
          </a:xfrm>
          <a:solidFill>
            <a:schemeClr val="tx1"/>
          </a:solidFill>
        </p:grpSpPr>
        <p:sp>
          <p:nvSpPr>
            <p:cNvPr id="38" name="직사각형 37"/>
            <p:cNvSpPr/>
            <p:nvPr/>
          </p:nvSpPr>
          <p:spPr>
            <a:xfrm>
              <a:off x="142846" y="571480"/>
              <a:ext cx="238126" cy="7143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 rot="5400000">
              <a:off x="647633" y="282518"/>
              <a:ext cx="157237" cy="7381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642910" y="1244336"/>
            <a:ext cx="870319" cy="4756432"/>
            <a:chOff x="6585327" y="920971"/>
            <a:chExt cx="870319" cy="4756432"/>
          </a:xfrm>
          <a:effectLst>
            <a:outerShdw blurRad="50800" dist="50800" dir="5400000" algn="ctr" rotWithShape="0">
              <a:srgbClr val="070DF9">
                <a:alpha val="68000"/>
              </a:srgbClr>
            </a:outerShdw>
          </a:effectLst>
        </p:grpSpPr>
        <p:sp>
          <p:nvSpPr>
            <p:cNvPr id="42" name="TextBox 41"/>
            <p:cNvSpPr txBox="1"/>
            <p:nvPr/>
          </p:nvSpPr>
          <p:spPr>
            <a:xfrm>
              <a:off x="6598390" y="920971"/>
              <a:ext cx="8572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5400" b="1" dirty="0" smtClean="0">
                  <a:latin typeface="HY나무B" pitchFamily="18" charset="-127"/>
                  <a:ea typeface="HY나무B" pitchFamily="18" charset="-127"/>
                </a:rPr>
                <a:t>십</a:t>
              </a:r>
              <a:endParaRPr lang="ko-KR" altLang="en-US" sz="5400" b="1" dirty="0">
                <a:latin typeface="HY나무B" pitchFamily="18" charset="-127"/>
                <a:ea typeface="HY나무B" pitchFamily="18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598390" y="2219918"/>
              <a:ext cx="8572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5400" b="1" dirty="0" smtClean="0">
                  <a:latin typeface="HY나무B" pitchFamily="18" charset="-127"/>
                  <a:ea typeface="HY나무B" pitchFamily="18" charset="-127"/>
                </a:rPr>
                <a:t>시</a:t>
              </a:r>
              <a:endParaRPr lang="ko-KR" altLang="en-US" sz="5400" b="1" dirty="0">
                <a:latin typeface="HY나무B" pitchFamily="18" charset="-127"/>
                <a:ea typeface="HY나무B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585327" y="3442063"/>
              <a:ext cx="8572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5400" b="1" dirty="0" smtClean="0">
                  <a:latin typeface="HY나무B" pitchFamily="18" charset="-127"/>
                  <a:ea typeface="HY나무B" pitchFamily="18" charset="-127"/>
                </a:rPr>
                <a:t>일</a:t>
              </a:r>
              <a:endParaRPr lang="ko-KR" altLang="en-US" sz="5400" b="1" dirty="0">
                <a:latin typeface="HY나무B" pitchFamily="18" charset="-127"/>
                <a:ea typeface="HY나무B" pitchFamily="18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98390" y="4754073"/>
              <a:ext cx="8572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5400" b="1" dirty="0" smtClean="0">
                  <a:latin typeface="HY나무B" pitchFamily="18" charset="-127"/>
                  <a:ea typeface="HY나무B" pitchFamily="18" charset="-127"/>
                </a:rPr>
                <a:t>반</a:t>
              </a:r>
              <a:endParaRPr lang="ko-KR" altLang="en-US" sz="5400" b="1" dirty="0"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42910" y="714356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2508F8"/>
                </a:solidFill>
              </a:rPr>
              <a:t>[2011]</a:t>
            </a:r>
            <a:endParaRPr lang="ko-KR" altLang="en-US" sz="3600" b="1" dirty="0">
              <a:solidFill>
                <a:srgbClr val="2508F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3" descr="C:\Documents and Settings\GG Lee\바탕 화면\인권\사진 파일\인권센터 구성안\인권센터그림200cmyk.jpg"/>
          <p:cNvPicPr>
            <a:picLocks noChangeAspect="1" noChangeArrowheads="1"/>
          </p:cNvPicPr>
          <p:nvPr/>
        </p:nvPicPr>
        <p:blipFill>
          <a:blip r:embed="rId3" cstate="print">
            <a:lum bright="24000" contrast="-40000"/>
          </a:blip>
          <a:srcRect l="11225"/>
          <a:stretch>
            <a:fillRect/>
          </a:stretch>
        </p:blipFill>
        <p:spPr bwMode="auto">
          <a:xfrm>
            <a:off x="99116" y="117305"/>
            <a:ext cx="8929750" cy="66437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26627" name="AutoShape 3"/>
          <p:cNvSpPr>
            <a:spLocks noChangeArrowheads="1"/>
          </p:cNvSpPr>
          <p:nvPr/>
        </p:nvSpPr>
        <p:spPr bwMode="ltGray">
          <a:xfrm rot="5400000" flipH="1">
            <a:off x="-1916977" y="1873257"/>
            <a:ext cx="4032250" cy="3286084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0">
            <a:gsLst>
              <a:gs pos="97000">
                <a:srgbClr val="FFC000">
                  <a:alpha val="57000"/>
                </a:srgbClr>
              </a:gs>
              <a:gs pos="100000">
                <a:srgbClr val="B8CCFE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ltGray">
          <a:xfrm rot="5400000">
            <a:off x="-2708279" y="1098534"/>
            <a:ext cx="5538794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0">
            <a:gsLst>
              <a:gs pos="0">
                <a:srgbClr val="B0BAD8">
                  <a:gamma/>
                  <a:tint val="45490"/>
                  <a:invGamma/>
                </a:srgbClr>
              </a:gs>
              <a:gs pos="100000">
                <a:srgbClr val="B0BAD8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956372" y="776279"/>
            <a:ext cx="381000" cy="381000"/>
            <a:chOff x="2078" y="1680"/>
            <a:chExt cx="1615" cy="1615"/>
          </a:xfrm>
        </p:grpSpPr>
        <p:sp>
          <p:nvSpPr>
            <p:cNvPr id="26634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36" name="Oval 1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637" name="Oval 1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638" name="Oval 1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639" name="Oval 1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335307" y="3071810"/>
            <a:ext cx="381000" cy="381000"/>
            <a:chOff x="2078" y="1680"/>
            <a:chExt cx="1615" cy="1615"/>
          </a:xfrm>
        </p:grpSpPr>
        <p:sp>
          <p:nvSpPr>
            <p:cNvPr id="26641" name="Oval 17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42" name="Oval 18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43" name="Oval 1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644" name="Oval 2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645" name="Oval 2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646" name="Oval 2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956372" y="5786454"/>
            <a:ext cx="381000" cy="381000"/>
            <a:chOff x="2078" y="1680"/>
            <a:chExt cx="1615" cy="1615"/>
          </a:xfrm>
        </p:grpSpPr>
        <p:sp>
          <p:nvSpPr>
            <p:cNvPr id="26655" name="Oval 3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56" name="Oval 3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57" name="Oval 3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658" name="Oval 3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659" name="Oval 3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660" name="Oval 3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45" name="Group 3"/>
          <p:cNvGrpSpPr>
            <a:grpSpLocks/>
          </p:cNvGrpSpPr>
          <p:nvPr/>
        </p:nvGrpSpPr>
        <p:grpSpPr bwMode="auto">
          <a:xfrm>
            <a:off x="1334831" y="714356"/>
            <a:ext cx="5867400" cy="701675"/>
            <a:chOff x="1152" y="1248"/>
            <a:chExt cx="3696" cy="442"/>
          </a:xfrm>
        </p:grpSpPr>
        <p:sp>
          <p:nvSpPr>
            <p:cNvPr id="46" name="Freeform 4"/>
            <p:cNvSpPr>
              <a:spLocks/>
            </p:cNvSpPr>
            <p:nvPr/>
          </p:nvSpPr>
          <p:spPr bwMode="gray">
            <a:xfrm>
              <a:off x="1152" y="1248"/>
              <a:ext cx="3696" cy="442"/>
            </a:xfrm>
            <a:custGeom>
              <a:avLst/>
              <a:gdLst/>
              <a:ahLst/>
              <a:cxnLst>
                <a:cxn ang="0">
                  <a:pos x="266" y="42"/>
                </a:cxn>
                <a:cxn ang="0">
                  <a:pos x="107" y="103"/>
                </a:cxn>
                <a:cxn ang="0">
                  <a:pos x="69" y="200"/>
                </a:cxn>
                <a:cxn ang="0">
                  <a:pos x="38" y="235"/>
                </a:cxn>
                <a:cxn ang="0">
                  <a:pos x="15" y="332"/>
                </a:cxn>
                <a:cxn ang="0">
                  <a:pos x="38" y="447"/>
                </a:cxn>
                <a:cxn ang="0">
                  <a:pos x="198" y="587"/>
                </a:cxn>
                <a:cxn ang="0">
                  <a:pos x="568" y="655"/>
                </a:cxn>
                <a:cxn ang="0">
                  <a:pos x="928" y="699"/>
                </a:cxn>
                <a:cxn ang="0">
                  <a:pos x="1751" y="746"/>
                </a:cxn>
                <a:cxn ang="0">
                  <a:pos x="2388" y="739"/>
                </a:cxn>
                <a:cxn ang="0">
                  <a:pos x="2624" y="761"/>
                </a:cxn>
                <a:cxn ang="0">
                  <a:pos x="3030" y="737"/>
                </a:cxn>
                <a:cxn ang="0">
                  <a:pos x="3707" y="640"/>
                </a:cxn>
                <a:cxn ang="0">
                  <a:pos x="4057" y="579"/>
                </a:cxn>
                <a:cxn ang="0">
                  <a:pos x="4225" y="526"/>
                </a:cxn>
                <a:cxn ang="0">
                  <a:pos x="4331" y="508"/>
                </a:cxn>
                <a:cxn ang="0">
                  <a:pos x="4225" y="491"/>
                </a:cxn>
                <a:cxn ang="0">
                  <a:pos x="4346" y="526"/>
                </a:cxn>
                <a:cxn ang="0">
                  <a:pos x="4643" y="455"/>
                </a:cxn>
                <a:cxn ang="0">
                  <a:pos x="4849" y="341"/>
                </a:cxn>
                <a:cxn ang="0">
                  <a:pos x="4674" y="279"/>
                </a:cxn>
                <a:cxn ang="0">
                  <a:pos x="4110" y="297"/>
                </a:cxn>
                <a:cxn ang="0">
                  <a:pos x="4293" y="297"/>
                </a:cxn>
                <a:cxn ang="0">
                  <a:pos x="4651" y="200"/>
                </a:cxn>
                <a:cxn ang="0">
                  <a:pos x="4514" y="147"/>
                </a:cxn>
                <a:cxn ang="0">
                  <a:pos x="3920" y="174"/>
                </a:cxn>
                <a:cxn ang="0">
                  <a:pos x="3966" y="147"/>
                </a:cxn>
                <a:cxn ang="0">
                  <a:pos x="3578" y="121"/>
                </a:cxn>
                <a:cxn ang="0">
                  <a:pos x="3159" y="165"/>
                </a:cxn>
                <a:cxn ang="0">
                  <a:pos x="2260" y="187"/>
                </a:cxn>
                <a:cxn ang="0">
                  <a:pos x="1880" y="175"/>
                </a:cxn>
                <a:cxn ang="0">
                  <a:pos x="1460" y="175"/>
                </a:cxn>
                <a:cxn ang="0">
                  <a:pos x="967" y="130"/>
                </a:cxn>
                <a:cxn ang="0">
                  <a:pos x="746" y="59"/>
                </a:cxn>
                <a:cxn ang="0">
                  <a:pos x="472" y="6"/>
                </a:cxn>
                <a:cxn ang="0">
                  <a:pos x="306" y="4"/>
                </a:cxn>
              </a:cxnLst>
              <a:rect l="0" t="0" r="r" b="b"/>
              <a:pathLst>
                <a:path w="4864" h="769">
                  <a:moveTo>
                    <a:pt x="306" y="4"/>
                  </a:moveTo>
                  <a:cubicBezTo>
                    <a:pt x="265" y="21"/>
                    <a:pt x="307" y="25"/>
                    <a:pt x="266" y="42"/>
                  </a:cubicBezTo>
                  <a:cubicBezTo>
                    <a:pt x="228" y="27"/>
                    <a:pt x="225" y="21"/>
                    <a:pt x="167" y="42"/>
                  </a:cubicBezTo>
                  <a:cubicBezTo>
                    <a:pt x="141" y="52"/>
                    <a:pt x="142" y="90"/>
                    <a:pt x="107" y="103"/>
                  </a:cubicBezTo>
                  <a:cubicBezTo>
                    <a:pt x="84" y="130"/>
                    <a:pt x="69" y="156"/>
                    <a:pt x="46" y="182"/>
                  </a:cubicBezTo>
                  <a:cubicBezTo>
                    <a:pt x="53" y="188"/>
                    <a:pt x="61" y="196"/>
                    <a:pt x="69" y="200"/>
                  </a:cubicBezTo>
                  <a:cubicBezTo>
                    <a:pt x="76" y="204"/>
                    <a:pt x="94" y="200"/>
                    <a:pt x="91" y="209"/>
                  </a:cubicBezTo>
                  <a:cubicBezTo>
                    <a:pt x="89" y="218"/>
                    <a:pt x="47" y="232"/>
                    <a:pt x="38" y="235"/>
                  </a:cubicBezTo>
                  <a:cubicBezTo>
                    <a:pt x="20" y="298"/>
                    <a:pt x="37" y="278"/>
                    <a:pt x="0" y="306"/>
                  </a:cubicBezTo>
                  <a:cubicBezTo>
                    <a:pt x="5" y="314"/>
                    <a:pt x="11" y="322"/>
                    <a:pt x="15" y="332"/>
                  </a:cubicBezTo>
                  <a:cubicBezTo>
                    <a:pt x="27" y="345"/>
                    <a:pt x="65" y="366"/>
                    <a:pt x="69" y="385"/>
                  </a:cubicBezTo>
                  <a:cubicBezTo>
                    <a:pt x="71" y="398"/>
                    <a:pt x="28" y="428"/>
                    <a:pt x="38" y="447"/>
                  </a:cubicBezTo>
                  <a:cubicBezTo>
                    <a:pt x="28" y="480"/>
                    <a:pt x="110" y="494"/>
                    <a:pt x="129" y="499"/>
                  </a:cubicBezTo>
                  <a:cubicBezTo>
                    <a:pt x="157" y="521"/>
                    <a:pt x="162" y="579"/>
                    <a:pt x="198" y="587"/>
                  </a:cubicBezTo>
                  <a:cubicBezTo>
                    <a:pt x="275" y="607"/>
                    <a:pt x="321" y="631"/>
                    <a:pt x="400" y="635"/>
                  </a:cubicBezTo>
                  <a:cubicBezTo>
                    <a:pt x="471" y="643"/>
                    <a:pt x="513" y="654"/>
                    <a:pt x="568" y="655"/>
                  </a:cubicBezTo>
                  <a:cubicBezTo>
                    <a:pt x="628" y="661"/>
                    <a:pt x="700" y="664"/>
                    <a:pt x="760" y="671"/>
                  </a:cubicBezTo>
                  <a:cubicBezTo>
                    <a:pt x="817" y="693"/>
                    <a:pt x="869" y="677"/>
                    <a:pt x="928" y="699"/>
                  </a:cubicBezTo>
                  <a:cubicBezTo>
                    <a:pt x="1070" y="753"/>
                    <a:pt x="1355" y="693"/>
                    <a:pt x="1355" y="693"/>
                  </a:cubicBezTo>
                  <a:cubicBezTo>
                    <a:pt x="1539" y="731"/>
                    <a:pt x="1520" y="737"/>
                    <a:pt x="1751" y="746"/>
                  </a:cubicBezTo>
                  <a:cubicBezTo>
                    <a:pt x="1912" y="769"/>
                    <a:pt x="1924" y="727"/>
                    <a:pt x="2228" y="743"/>
                  </a:cubicBezTo>
                  <a:cubicBezTo>
                    <a:pt x="2298" y="752"/>
                    <a:pt x="2337" y="736"/>
                    <a:pt x="2388" y="739"/>
                  </a:cubicBezTo>
                  <a:cubicBezTo>
                    <a:pt x="2439" y="742"/>
                    <a:pt x="2496" y="758"/>
                    <a:pt x="2535" y="762"/>
                  </a:cubicBezTo>
                  <a:cubicBezTo>
                    <a:pt x="2574" y="766"/>
                    <a:pt x="2586" y="753"/>
                    <a:pt x="2624" y="761"/>
                  </a:cubicBezTo>
                  <a:cubicBezTo>
                    <a:pt x="2654" y="767"/>
                    <a:pt x="2674" y="747"/>
                    <a:pt x="2710" y="746"/>
                  </a:cubicBezTo>
                  <a:cubicBezTo>
                    <a:pt x="2816" y="740"/>
                    <a:pt x="2923" y="740"/>
                    <a:pt x="3030" y="737"/>
                  </a:cubicBezTo>
                  <a:cubicBezTo>
                    <a:pt x="3165" y="698"/>
                    <a:pt x="3192" y="700"/>
                    <a:pt x="3372" y="693"/>
                  </a:cubicBezTo>
                  <a:cubicBezTo>
                    <a:pt x="3491" y="677"/>
                    <a:pt x="3585" y="649"/>
                    <a:pt x="3707" y="640"/>
                  </a:cubicBezTo>
                  <a:cubicBezTo>
                    <a:pt x="3778" y="612"/>
                    <a:pt x="3647" y="661"/>
                    <a:pt x="3814" y="623"/>
                  </a:cubicBezTo>
                  <a:cubicBezTo>
                    <a:pt x="3939" y="593"/>
                    <a:pt x="3882" y="589"/>
                    <a:pt x="4057" y="579"/>
                  </a:cubicBezTo>
                  <a:cubicBezTo>
                    <a:pt x="4154" y="551"/>
                    <a:pt x="4197" y="549"/>
                    <a:pt x="4316" y="543"/>
                  </a:cubicBezTo>
                  <a:cubicBezTo>
                    <a:pt x="4293" y="535"/>
                    <a:pt x="4233" y="529"/>
                    <a:pt x="4225" y="526"/>
                  </a:cubicBezTo>
                  <a:cubicBezTo>
                    <a:pt x="4217" y="523"/>
                    <a:pt x="4240" y="518"/>
                    <a:pt x="4247" y="517"/>
                  </a:cubicBezTo>
                  <a:cubicBezTo>
                    <a:pt x="4275" y="513"/>
                    <a:pt x="4303" y="511"/>
                    <a:pt x="4331" y="508"/>
                  </a:cubicBezTo>
                  <a:cubicBezTo>
                    <a:pt x="4303" y="505"/>
                    <a:pt x="4275" y="504"/>
                    <a:pt x="4247" y="499"/>
                  </a:cubicBezTo>
                  <a:cubicBezTo>
                    <a:pt x="4240" y="498"/>
                    <a:pt x="4221" y="499"/>
                    <a:pt x="4225" y="491"/>
                  </a:cubicBezTo>
                  <a:cubicBezTo>
                    <a:pt x="4230" y="480"/>
                    <a:pt x="4245" y="485"/>
                    <a:pt x="4255" y="482"/>
                  </a:cubicBezTo>
                  <a:cubicBezTo>
                    <a:pt x="4318" y="494"/>
                    <a:pt x="4297" y="507"/>
                    <a:pt x="4346" y="526"/>
                  </a:cubicBezTo>
                  <a:cubicBezTo>
                    <a:pt x="4398" y="511"/>
                    <a:pt x="4453" y="470"/>
                    <a:pt x="4506" y="464"/>
                  </a:cubicBezTo>
                  <a:cubicBezTo>
                    <a:pt x="4552" y="460"/>
                    <a:pt x="4598" y="458"/>
                    <a:pt x="4643" y="455"/>
                  </a:cubicBezTo>
                  <a:cubicBezTo>
                    <a:pt x="4690" y="420"/>
                    <a:pt x="4742" y="423"/>
                    <a:pt x="4795" y="411"/>
                  </a:cubicBezTo>
                  <a:cubicBezTo>
                    <a:pt x="4834" y="382"/>
                    <a:pt x="4813" y="403"/>
                    <a:pt x="4849" y="341"/>
                  </a:cubicBezTo>
                  <a:cubicBezTo>
                    <a:pt x="4854" y="332"/>
                    <a:pt x="4864" y="314"/>
                    <a:pt x="4864" y="314"/>
                  </a:cubicBezTo>
                  <a:cubicBezTo>
                    <a:pt x="4803" y="279"/>
                    <a:pt x="4742" y="285"/>
                    <a:pt x="4674" y="279"/>
                  </a:cubicBezTo>
                  <a:cubicBezTo>
                    <a:pt x="4490" y="287"/>
                    <a:pt x="4499" y="279"/>
                    <a:pt x="4384" y="306"/>
                  </a:cubicBezTo>
                  <a:cubicBezTo>
                    <a:pt x="4293" y="303"/>
                    <a:pt x="4202" y="303"/>
                    <a:pt x="4110" y="297"/>
                  </a:cubicBezTo>
                  <a:cubicBezTo>
                    <a:pt x="4103" y="297"/>
                    <a:pt x="4126" y="288"/>
                    <a:pt x="4133" y="288"/>
                  </a:cubicBezTo>
                  <a:cubicBezTo>
                    <a:pt x="4187" y="288"/>
                    <a:pt x="4240" y="294"/>
                    <a:pt x="4293" y="297"/>
                  </a:cubicBezTo>
                  <a:cubicBezTo>
                    <a:pt x="4391" y="282"/>
                    <a:pt x="4444" y="268"/>
                    <a:pt x="4552" y="262"/>
                  </a:cubicBezTo>
                  <a:cubicBezTo>
                    <a:pt x="4601" y="247"/>
                    <a:pt x="4610" y="232"/>
                    <a:pt x="4651" y="200"/>
                  </a:cubicBezTo>
                  <a:cubicBezTo>
                    <a:pt x="4609" y="188"/>
                    <a:pt x="4562" y="193"/>
                    <a:pt x="4521" y="174"/>
                  </a:cubicBezTo>
                  <a:cubicBezTo>
                    <a:pt x="4514" y="171"/>
                    <a:pt x="4516" y="156"/>
                    <a:pt x="4514" y="147"/>
                  </a:cubicBezTo>
                  <a:cubicBezTo>
                    <a:pt x="4141" y="166"/>
                    <a:pt x="4291" y="156"/>
                    <a:pt x="4065" y="174"/>
                  </a:cubicBezTo>
                  <a:cubicBezTo>
                    <a:pt x="4015" y="182"/>
                    <a:pt x="3972" y="194"/>
                    <a:pt x="3920" y="174"/>
                  </a:cubicBezTo>
                  <a:cubicBezTo>
                    <a:pt x="3911" y="171"/>
                    <a:pt x="3935" y="160"/>
                    <a:pt x="3943" y="156"/>
                  </a:cubicBezTo>
                  <a:cubicBezTo>
                    <a:pt x="3951" y="152"/>
                    <a:pt x="3958" y="150"/>
                    <a:pt x="3966" y="147"/>
                  </a:cubicBezTo>
                  <a:cubicBezTo>
                    <a:pt x="3918" y="110"/>
                    <a:pt x="3968" y="135"/>
                    <a:pt x="3935" y="77"/>
                  </a:cubicBezTo>
                  <a:cubicBezTo>
                    <a:pt x="3812" y="86"/>
                    <a:pt x="3702" y="113"/>
                    <a:pt x="3578" y="121"/>
                  </a:cubicBezTo>
                  <a:cubicBezTo>
                    <a:pt x="3524" y="128"/>
                    <a:pt x="3477" y="135"/>
                    <a:pt x="3425" y="156"/>
                  </a:cubicBezTo>
                  <a:cubicBezTo>
                    <a:pt x="3342" y="188"/>
                    <a:pt x="3248" y="162"/>
                    <a:pt x="3159" y="165"/>
                  </a:cubicBezTo>
                  <a:cubicBezTo>
                    <a:pt x="2928" y="254"/>
                    <a:pt x="2813" y="169"/>
                    <a:pt x="2544" y="191"/>
                  </a:cubicBezTo>
                  <a:cubicBezTo>
                    <a:pt x="2445" y="200"/>
                    <a:pt x="2305" y="198"/>
                    <a:pt x="2260" y="187"/>
                  </a:cubicBezTo>
                  <a:cubicBezTo>
                    <a:pt x="2172" y="153"/>
                    <a:pt x="2149" y="194"/>
                    <a:pt x="2056" y="195"/>
                  </a:cubicBezTo>
                  <a:cubicBezTo>
                    <a:pt x="1964" y="187"/>
                    <a:pt x="1913" y="188"/>
                    <a:pt x="1880" y="175"/>
                  </a:cubicBezTo>
                  <a:cubicBezTo>
                    <a:pt x="1790" y="181"/>
                    <a:pt x="1677" y="212"/>
                    <a:pt x="1591" y="191"/>
                  </a:cubicBezTo>
                  <a:cubicBezTo>
                    <a:pt x="1548" y="181"/>
                    <a:pt x="1503" y="186"/>
                    <a:pt x="1460" y="175"/>
                  </a:cubicBezTo>
                  <a:cubicBezTo>
                    <a:pt x="1435" y="185"/>
                    <a:pt x="1426" y="155"/>
                    <a:pt x="1401" y="165"/>
                  </a:cubicBezTo>
                  <a:cubicBezTo>
                    <a:pt x="1252" y="156"/>
                    <a:pt x="1118" y="135"/>
                    <a:pt x="967" y="130"/>
                  </a:cubicBezTo>
                  <a:cubicBezTo>
                    <a:pt x="926" y="125"/>
                    <a:pt x="836" y="116"/>
                    <a:pt x="799" y="103"/>
                  </a:cubicBezTo>
                  <a:cubicBezTo>
                    <a:pt x="798" y="103"/>
                    <a:pt x="754" y="62"/>
                    <a:pt x="746" y="59"/>
                  </a:cubicBezTo>
                  <a:cubicBezTo>
                    <a:pt x="686" y="39"/>
                    <a:pt x="609" y="39"/>
                    <a:pt x="548" y="33"/>
                  </a:cubicBezTo>
                  <a:cubicBezTo>
                    <a:pt x="523" y="22"/>
                    <a:pt x="497" y="17"/>
                    <a:pt x="472" y="6"/>
                  </a:cubicBezTo>
                  <a:cubicBezTo>
                    <a:pt x="441" y="9"/>
                    <a:pt x="411" y="11"/>
                    <a:pt x="381" y="15"/>
                  </a:cubicBezTo>
                  <a:cubicBezTo>
                    <a:pt x="353" y="15"/>
                    <a:pt x="325" y="0"/>
                    <a:pt x="306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C6B562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" name="Rectangle 5"/>
            <p:cNvSpPr>
              <a:spLocks noChangeArrowheads="1"/>
            </p:cNvSpPr>
            <p:nvPr/>
          </p:nvSpPr>
          <p:spPr bwMode="auto">
            <a:xfrm>
              <a:off x="1544" y="1383"/>
              <a:ext cx="1764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ko-KR" altLang="en-US" sz="1600" b="1" dirty="0" smtClean="0">
                  <a:solidFill>
                    <a:srgbClr val="000000"/>
                  </a:solidFill>
                  <a:latin typeface="Times New Roman" pitchFamily="18" charset="0"/>
                </a:rPr>
                <a:t>인권센터 건립운동의 기본 상</a:t>
              </a:r>
              <a:endParaRPr kumimoji="0" lang="en-US" altLang="ko-KR" sz="1600" b="1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1" name="Group 6"/>
          <p:cNvGrpSpPr>
            <a:grpSpLocks/>
          </p:cNvGrpSpPr>
          <p:nvPr/>
        </p:nvGrpSpPr>
        <p:grpSpPr bwMode="auto">
          <a:xfrm>
            <a:off x="2732838" y="2928934"/>
            <a:ext cx="5867400" cy="701675"/>
            <a:chOff x="1152" y="1776"/>
            <a:chExt cx="3696" cy="442"/>
          </a:xfrm>
        </p:grpSpPr>
        <p:sp>
          <p:nvSpPr>
            <p:cNvPr id="52" name="Freeform 7"/>
            <p:cNvSpPr>
              <a:spLocks/>
            </p:cNvSpPr>
            <p:nvPr/>
          </p:nvSpPr>
          <p:spPr bwMode="gray">
            <a:xfrm>
              <a:off x="1152" y="1776"/>
              <a:ext cx="3696" cy="442"/>
            </a:xfrm>
            <a:custGeom>
              <a:avLst/>
              <a:gdLst/>
              <a:ahLst/>
              <a:cxnLst>
                <a:cxn ang="0">
                  <a:pos x="266" y="42"/>
                </a:cxn>
                <a:cxn ang="0">
                  <a:pos x="107" y="103"/>
                </a:cxn>
                <a:cxn ang="0">
                  <a:pos x="69" y="200"/>
                </a:cxn>
                <a:cxn ang="0">
                  <a:pos x="38" y="235"/>
                </a:cxn>
                <a:cxn ang="0">
                  <a:pos x="15" y="332"/>
                </a:cxn>
                <a:cxn ang="0">
                  <a:pos x="38" y="447"/>
                </a:cxn>
                <a:cxn ang="0">
                  <a:pos x="198" y="587"/>
                </a:cxn>
                <a:cxn ang="0">
                  <a:pos x="568" y="655"/>
                </a:cxn>
                <a:cxn ang="0">
                  <a:pos x="928" y="699"/>
                </a:cxn>
                <a:cxn ang="0">
                  <a:pos x="1751" y="746"/>
                </a:cxn>
                <a:cxn ang="0">
                  <a:pos x="2388" y="739"/>
                </a:cxn>
                <a:cxn ang="0">
                  <a:pos x="2624" y="761"/>
                </a:cxn>
                <a:cxn ang="0">
                  <a:pos x="3030" y="737"/>
                </a:cxn>
                <a:cxn ang="0">
                  <a:pos x="3707" y="640"/>
                </a:cxn>
                <a:cxn ang="0">
                  <a:pos x="4057" y="579"/>
                </a:cxn>
                <a:cxn ang="0">
                  <a:pos x="4225" y="526"/>
                </a:cxn>
                <a:cxn ang="0">
                  <a:pos x="4331" y="508"/>
                </a:cxn>
                <a:cxn ang="0">
                  <a:pos x="4225" y="491"/>
                </a:cxn>
                <a:cxn ang="0">
                  <a:pos x="4346" y="526"/>
                </a:cxn>
                <a:cxn ang="0">
                  <a:pos x="4643" y="455"/>
                </a:cxn>
                <a:cxn ang="0">
                  <a:pos x="4849" y="341"/>
                </a:cxn>
                <a:cxn ang="0">
                  <a:pos x="4674" y="279"/>
                </a:cxn>
                <a:cxn ang="0">
                  <a:pos x="4110" y="297"/>
                </a:cxn>
                <a:cxn ang="0">
                  <a:pos x="4293" y="297"/>
                </a:cxn>
                <a:cxn ang="0">
                  <a:pos x="4651" y="200"/>
                </a:cxn>
                <a:cxn ang="0">
                  <a:pos x="4514" y="147"/>
                </a:cxn>
                <a:cxn ang="0">
                  <a:pos x="3920" y="174"/>
                </a:cxn>
                <a:cxn ang="0">
                  <a:pos x="3966" y="147"/>
                </a:cxn>
                <a:cxn ang="0">
                  <a:pos x="3578" y="121"/>
                </a:cxn>
                <a:cxn ang="0">
                  <a:pos x="3159" y="165"/>
                </a:cxn>
                <a:cxn ang="0">
                  <a:pos x="2260" y="187"/>
                </a:cxn>
                <a:cxn ang="0">
                  <a:pos x="1880" y="175"/>
                </a:cxn>
                <a:cxn ang="0">
                  <a:pos x="1460" y="175"/>
                </a:cxn>
                <a:cxn ang="0">
                  <a:pos x="967" y="130"/>
                </a:cxn>
                <a:cxn ang="0">
                  <a:pos x="746" y="59"/>
                </a:cxn>
                <a:cxn ang="0">
                  <a:pos x="472" y="6"/>
                </a:cxn>
                <a:cxn ang="0">
                  <a:pos x="306" y="4"/>
                </a:cxn>
              </a:cxnLst>
              <a:rect l="0" t="0" r="r" b="b"/>
              <a:pathLst>
                <a:path w="4864" h="769">
                  <a:moveTo>
                    <a:pt x="306" y="4"/>
                  </a:moveTo>
                  <a:cubicBezTo>
                    <a:pt x="265" y="21"/>
                    <a:pt x="307" y="25"/>
                    <a:pt x="266" y="42"/>
                  </a:cubicBezTo>
                  <a:cubicBezTo>
                    <a:pt x="228" y="27"/>
                    <a:pt x="225" y="21"/>
                    <a:pt x="167" y="42"/>
                  </a:cubicBezTo>
                  <a:cubicBezTo>
                    <a:pt x="141" y="52"/>
                    <a:pt x="142" y="90"/>
                    <a:pt x="107" y="103"/>
                  </a:cubicBezTo>
                  <a:cubicBezTo>
                    <a:pt x="84" y="130"/>
                    <a:pt x="69" y="156"/>
                    <a:pt x="46" y="182"/>
                  </a:cubicBezTo>
                  <a:cubicBezTo>
                    <a:pt x="53" y="188"/>
                    <a:pt x="61" y="196"/>
                    <a:pt x="69" y="200"/>
                  </a:cubicBezTo>
                  <a:cubicBezTo>
                    <a:pt x="76" y="204"/>
                    <a:pt x="94" y="200"/>
                    <a:pt x="91" y="209"/>
                  </a:cubicBezTo>
                  <a:cubicBezTo>
                    <a:pt x="89" y="218"/>
                    <a:pt x="47" y="232"/>
                    <a:pt x="38" y="235"/>
                  </a:cubicBezTo>
                  <a:cubicBezTo>
                    <a:pt x="20" y="298"/>
                    <a:pt x="37" y="278"/>
                    <a:pt x="0" y="306"/>
                  </a:cubicBezTo>
                  <a:cubicBezTo>
                    <a:pt x="5" y="314"/>
                    <a:pt x="11" y="322"/>
                    <a:pt x="15" y="332"/>
                  </a:cubicBezTo>
                  <a:cubicBezTo>
                    <a:pt x="27" y="345"/>
                    <a:pt x="65" y="366"/>
                    <a:pt x="69" y="385"/>
                  </a:cubicBezTo>
                  <a:cubicBezTo>
                    <a:pt x="71" y="398"/>
                    <a:pt x="28" y="428"/>
                    <a:pt x="38" y="447"/>
                  </a:cubicBezTo>
                  <a:cubicBezTo>
                    <a:pt x="28" y="480"/>
                    <a:pt x="110" y="494"/>
                    <a:pt x="129" y="499"/>
                  </a:cubicBezTo>
                  <a:cubicBezTo>
                    <a:pt x="157" y="521"/>
                    <a:pt x="162" y="579"/>
                    <a:pt x="198" y="587"/>
                  </a:cubicBezTo>
                  <a:cubicBezTo>
                    <a:pt x="275" y="607"/>
                    <a:pt x="321" y="631"/>
                    <a:pt x="400" y="635"/>
                  </a:cubicBezTo>
                  <a:cubicBezTo>
                    <a:pt x="471" y="643"/>
                    <a:pt x="513" y="654"/>
                    <a:pt x="568" y="655"/>
                  </a:cubicBezTo>
                  <a:cubicBezTo>
                    <a:pt x="628" y="661"/>
                    <a:pt x="700" y="664"/>
                    <a:pt x="760" y="671"/>
                  </a:cubicBezTo>
                  <a:cubicBezTo>
                    <a:pt x="817" y="693"/>
                    <a:pt x="869" y="677"/>
                    <a:pt x="928" y="699"/>
                  </a:cubicBezTo>
                  <a:cubicBezTo>
                    <a:pt x="1070" y="753"/>
                    <a:pt x="1355" y="693"/>
                    <a:pt x="1355" y="693"/>
                  </a:cubicBezTo>
                  <a:cubicBezTo>
                    <a:pt x="1539" y="731"/>
                    <a:pt x="1520" y="737"/>
                    <a:pt x="1751" y="746"/>
                  </a:cubicBezTo>
                  <a:cubicBezTo>
                    <a:pt x="1912" y="769"/>
                    <a:pt x="1924" y="727"/>
                    <a:pt x="2228" y="743"/>
                  </a:cubicBezTo>
                  <a:cubicBezTo>
                    <a:pt x="2298" y="752"/>
                    <a:pt x="2337" y="736"/>
                    <a:pt x="2388" y="739"/>
                  </a:cubicBezTo>
                  <a:cubicBezTo>
                    <a:pt x="2439" y="742"/>
                    <a:pt x="2496" y="758"/>
                    <a:pt x="2535" y="762"/>
                  </a:cubicBezTo>
                  <a:cubicBezTo>
                    <a:pt x="2574" y="766"/>
                    <a:pt x="2586" y="753"/>
                    <a:pt x="2624" y="761"/>
                  </a:cubicBezTo>
                  <a:cubicBezTo>
                    <a:pt x="2654" y="767"/>
                    <a:pt x="2674" y="747"/>
                    <a:pt x="2710" y="746"/>
                  </a:cubicBezTo>
                  <a:cubicBezTo>
                    <a:pt x="2816" y="740"/>
                    <a:pt x="2923" y="740"/>
                    <a:pt x="3030" y="737"/>
                  </a:cubicBezTo>
                  <a:cubicBezTo>
                    <a:pt x="3165" y="698"/>
                    <a:pt x="3192" y="700"/>
                    <a:pt x="3372" y="693"/>
                  </a:cubicBezTo>
                  <a:cubicBezTo>
                    <a:pt x="3491" y="677"/>
                    <a:pt x="3585" y="649"/>
                    <a:pt x="3707" y="640"/>
                  </a:cubicBezTo>
                  <a:cubicBezTo>
                    <a:pt x="3778" y="612"/>
                    <a:pt x="3647" y="661"/>
                    <a:pt x="3814" y="623"/>
                  </a:cubicBezTo>
                  <a:cubicBezTo>
                    <a:pt x="3939" y="593"/>
                    <a:pt x="3882" y="589"/>
                    <a:pt x="4057" y="579"/>
                  </a:cubicBezTo>
                  <a:cubicBezTo>
                    <a:pt x="4154" y="551"/>
                    <a:pt x="4197" y="549"/>
                    <a:pt x="4316" y="543"/>
                  </a:cubicBezTo>
                  <a:cubicBezTo>
                    <a:pt x="4293" y="535"/>
                    <a:pt x="4233" y="529"/>
                    <a:pt x="4225" y="526"/>
                  </a:cubicBezTo>
                  <a:cubicBezTo>
                    <a:pt x="4217" y="523"/>
                    <a:pt x="4240" y="518"/>
                    <a:pt x="4247" y="517"/>
                  </a:cubicBezTo>
                  <a:cubicBezTo>
                    <a:pt x="4275" y="513"/>
                    <a:pt x="4303" y="511"/>
                    <a:pt x="4331" y="508"/>
                  </a:cubicBezTo>
                  <a:cubicBezTo>
                    <a:pt x="4303" y="505"/>
                    <a:pt x="4275" y="504"/>
                    <a:pt x="4247" y="499"/>
                  </a:cubicBezTo>
                  <a:cubicBezTo>
                    <a:pt x="4240" y="498"/>
                    <a:pt x="4221" y="499"/>
                    <a:pt x="4225" y="491"/>
                  </a:cubicBezTo>
                  <a:cubicBezTo>
                    <a:pt x="4230" y="480"/>
                    <a:pt x="4245" y="485"/>
                    <a:pt x="4255" y="482"/>
                  </a:cubicBezTo>
                  <a:cubicBezTo>
                    <a:pt x="4318" y="494"/>
                    <a:pt x="4297" y="507"/>
                    <a:pt x="4346" y="526"/>
                  </a:cubicBezTo>
                  <a:cubicBezTo>
                    <a:pt x="4398" y="511"/>
                    <a:pt x="4453" y="470"/>
                    <a:pt x="4506" y="464"/>
                  </a:cubicBezTo>
                  <a:cubicBezTo>
                    <a:pt x="4552" y="460"/>
                    <a:pt x="4598" y="458"/>
                    <a:pt x="4643" y="455"/>
                  </a:cubicBezTo>
                  <a:cubicBezTo>
                    <a:pt x="4690" y="420"/>
                    <a:pt x="4742" y="423"/>
                    <a:pt x="4795" y="411"/>
                  </a:cubicBezTo>
                  <a:cubicBezTo>
                    <a:pt x="4834" y="382"/>
                    <a:pt x="4813" y="403"/>
                    <a:pt x="4849" y="341"/>
                  </a:cubicBezTo>
                  <a:cubicBezTo>
                    <a:pt x="4854" y="332"/>
                    <a:pt x="4864" y="314"/>
                    <a:pt x="4864" y="314"/>
                  </a:cubicBezTo>
                  <a:cubicBezTo>
                    <a:pt x="4803" y="279"/>
                    <a:pt x="4742" y="285"/>
                    <a:pt x="4674" y="279"/>
                  </a:cubicBezTo>
                  <a:cubicBezTo>
                    <a:pt x="4490" y="287"/>
                    <a:pt x="4499" y="279"/>
                    <a:pt x="4384" y="306"/>
                  </a:cubicBezTo>
                  <a:cubicBezTo>
                    <a:pt x="4293" y="303"/>
                    <a:pt x="4202" y="303"/>
                    <a:pt x="4110" y="297"/>
                  </a:cubicBezTo>
                  <a:cubicBezTo>
                    <a:pt x="4103" y="297"/>
                    <a:pt x="4126" y="288"/>
                    <a:pt x="4133" y="288"/>
                  </a:cubicBezTo>
                  <a:cubicBezTo>
                    <a:pt x="4187" y="288"/>
                    <a:pt x="4240" y="294"/>
                    <a:pt x="4293" y="297"/>
                  </a:cubicBezTo>
                  <a:cubicBezTo>
                    <a:pt x="4391" y="282"/>
                    <a:pt x="4444" y="268"/>
                    <a:pt x="4552" y="262"/>
                  </a:cubicBezTo>
                  <a:cubicBezTo>
                    <a:pt x="4601" y="247"/>
                    <a:pt x="4610" y="232"/>
                    <a:pt x="4651" y="200"/>
                  </a:cubicBezTo>
                  <a:cubicBezTo>
                    <a:pt x="4609" y="188"/>
                    <a:pt x="4562" y="193"/>
                    <a:pt x="4521" y="174"/>
                  </a:cubicBezTo>
                  <a:cubicBezTo>
                    <a:pt x="4514" y="171"/>
                    <a:pt x="4516" y="156"/>
                    <a:pt x="4514" y="147"/>
                  </a:cubicBezTo>
                  <a:cubicBezTo>
                    <a:pt x="4141" y="166"/>
                    <a:pt x="4291" y="156"/>
                    <a:pt x="4065" y="174"/>
                  </a:cubicBezTo>
                  <a:cubicBezTo>
                    <a:pt x="4015" y="182"/>
                    <a:pt x="3972" y="194"/>
                    <a:pt x="3920" y="174"/>
                  </a:cubicBezTo>
                  <a:cubicBezTo>
                    <a:pt x="3911" y="171"/>
                    <a:pt x="3935" y="160"/>
                    <a:pt x="3943" y="156"/>
                  </a:cubicBezTo>
                  <a:cubicBezTo>
                    <a:pt x="3951" y="152"/>
                    <a:pt x="3958" y="150"/>
                    <a:pt x="3966" y="147"/>
                  </a:cubicBezTo>
                  <a:cubicBezTo>
                    <a:pt x="3918" y="110"/>
                    <a:pt x="3968" y="135"/>
                    <a:pt x="3935" y="77"/>
                  </a:cubicBezTo>
                  <a:cubicBezTo>
                    <a:pt x="3812" y="86"/>
                    <a:pt x="3702" y="113"/>
                    <a:pt x="3578" y="121"/>
                  </a:cubicBezTo>
                  <a:cubicBezTo>
                    <a:pt x="3524" y="128"/>
                    <a:pt x="3477" y="135"/>
                    <a:pt x="3425" y="156"/>
                  </a:cubicBezTo>
                  <a:cubicBezTo>
                    <a:pt x="3342" y="188"/>
                    <a:pt x="3248" y="162"/>
                    <a:pt x="3159" y="165"/>
                  </a:cubicBezTo>
                  <a:cubicBezTo>
                    <a:pt x="2928" y="254"/>
                    <a:pt x="2813" y="169"/>
                    <a:pt x="2544" y="191"/>
                  </a:cubicBezTo>
                  <a:cubicBezTo>
                    <a:pt x="2445" y="200"/>
                    <a:pt x="2305" y="198"/>
                    <a:pt x="2260" y="187"/>
                  </a:cubicBezTo>
                  <a:cubicBezTo>
                    <a:pt x="2172" y="153"/>
                    <a:pt x="2149" y="194"/>
                    <a:pt x="2056" y="195"/>
                  </a:cubicBezTo>
                  <a:cubicBezTo>
                    <a:pt x="1964" y="187"/>
                    <a:pt x="1913" y="188"/>
                    <a:pt x="1880" y="175"/>
                  </a:cubicBezTo>
                  <a:cubicBezTo>
                    <a:pt x="1790" y="181"/>
                    <a:pt x="1677" y="212"/>
                    <a:pt x="1591" y="191"/>
                  </a:cubicBezTo>
                  <a:cubicBezTo>
                    <a:pt x="1548" y="181"/>
                    <a:pt x="1503" y="186"/>
                    <a:pt x="1460" y="175"/>
                  </a:cubicBezTo>
                  <a:cubicBezTo>
                    <a:pt x="1435" y="185"/>
                    <a:pt x="1426" y="155"/>
                    <a:pt x="1401" y="165"/>
                  </a:cubicBezTo>
                  <a:cubicBezTo>
                    <a:pt x="1252" y="156"/>
                    <a:pt x="1118" y="135"/>
                    <a:pt x="967" y="130"/>
                  </a:cubicBezTo>
                  <a:cubicBezTo>
                    <a:pt x="926" y="125"/>
                    <a:pt x="836" y="116"/>
                    <a:pt x="799" y="103"/>
                  </a:cubicBezTo>
                  <a:cubicBezTo>
                    <a:pt x="798" y="103"/>
                    <a:pt x="754" y="62"/>
                    <a:pt x="746" y="59"/>
                  </a:cubicBezTo>
                  <a:cubicBezTo>
                    <a:pt x="686" y="39"/>
                    <a:pt x="609" y="39"/>
                    <a:pt x="548" y="33"/>
                  </a:cubicBezTo>
                  <a:cubicBezTo>
                    <a:pt x="523" y="22"/>
                    <a:pt x="497" y="17"/>
                    <a:pt x="472" y="6"/>
                  </a:cubicBezTo>
                  <a:cubicBezTo>
                    <a:pt x="441" y="9"/>
                    <a:pt x="411" y="11"/>
                    <a:pt x="381" y="15"/>
                  </a:cubicBezTo>
                  <a:cubicBezTo>
                    <a:pt x="353" y="15"/>
                    <a:pt x="325" y="0"/>
                    <a:pt x="306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78B081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3" name="Rectangle 8"/>
            <p:cNvSpPr>
              <a:spLocks noChangeArrowheads="1"/>
            </p:cNvSpPr>
            <p:nvPr/>
          </p:nvSpPr>
          <p:spPr bwMode="auto">
            <a:xfrm>
              <a:off x="1467" y="1911"/>
              <a:ext cx="2055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ko-KR" altLang="en-US" sz="1600" b="1" dirty="0" smtClean="0">
                  <a:solidFill>
                    <a:srgbClr val="000000"/>
                  </a:solidFill>
                  <a:latin typeface="Times New Roman" pitchFamily="18" charset="0"/>
                </a:rPr>
                <a:t>인권센터 건립운동의 단계별 목표</a:t>
              </a:r>
              <a:endParaRPr kumimoji="0" lang="en-US" altLang="ko-KR" sz="1600" b="1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4" name="Group 6"/>
          <p:cNvGrpSpPr>
            <a:grpSpLocks/>
          </p:cNvGrpSpPr>
          <p:nvPr/>
        </p:nvGrpSpPr>
        <p:grpSpPr bwMode="auto">
          <a:xfrm>
            <a:off x="1375516" y="5822969"/>
            <a:ext cx="5867400" cy="701675"/>
            <a:chOff x="1152" y="1776"/>
            <a:chExt cx="3696" cy="442"/>
          </a:xfrm>
          <a:gradFill flip="none" rotWithShape="1">
            <a:gsLst>
              <a:gs pos="17000">
                <a:srgbClr val="7030A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55" name="Freeform 7"/>
            <p:cNvSpPr>
              <a:spLocks/>
            </p:cNvSpPr>
            <p:nvPr/>
          </p:nvSpPr>
          <p:spPr bwMode="gray">
            <a:xfrm>
              <a:off x="1152" y="1776"/>
              <a:ext cx="3696" cy="442"/>
            </a:xfrm>
            <a:custGeom>
              <a:avLst/>
              <a:gdLst/>
              <a:ahLst/>
              <a:cxnLst>
                <a:cxn ang="0">
                  <a:pos x="266" y="42"/>
                </a:cxn>
                <a:cxn ang="0">
                  <a:pos x="107" y="103"/>
                </a:cxn>
                <a:cxn ang="0">
                  <a:pos x="69" y="200"/>
                </a:cxn>
                <a:cxn ang="0">
                  <a:pos x="38" y="235"/>
                </a:cxn>
                <a:cxn ang="0">
                  <a:pos x="15" y="332"/>
                </a:cxn>
                <a:cxn ang="0">
                  <a:pos x="38" y="447"/>
                </a:cxn>
                <a:cxn ang="0">
                  <a:pos x="198" y="587"/>
                </a:cxn>
                <a:cxn ang="0">
                  <a:pos x="568" y="655"/>
                </a:cxn>
                <a:cxn ang="0">
                  <a:pos x="928" y="699"/>
                </a:cxn>
                <a:cxn ang="0">
                  <a:pos x="1751" y="746"/>
                </a:cxn>
                <a:cxn ang="0">
                  <a:pos x="2388" y="739"/>
                </a:cxn>
                <a:cxn ang="0">
                  <a:pos x="2624" y="761"/>
                </a:cxn>
                <a:cxn ang="0">
                  <a:pos x="3030" y="737"/>
                </a:cxn>
                <a:cxn ang="0">
                  <a:pos x="3707" y="640"/>
                </a:cxn>
                <a:cxn ang="0">
                  <a:pos x="4057" y="579"/>
                </a:cxn>
                <a:cxn ang="0">
                  <a:pos x="4225" y="526"/>
                </a:cxn>
                <a:cxn ang="0">
                  <a:pos x="4331" y="508"/>
                </a:cxn>
                <a:cxn ang="0">
                  <a:pos x="4225" y="491"/>
                </a:cxn>
                <a:cxn ang="0">
                  <a:pos x="4346" y="526"/>
                </a:cxn>
                <a:cxn ang="0">
                  <a:pos x="4643" y="455"/>
                </a:cxn>
                <a:cxn ang="0">
                  <a:pos x="4849" y="341"/>
                </a:cxn>
                <a:cxn ang="0">
                  <a:pos x="4674" y="279"/>
                </a:cxn>
                <a:cxn ang="0">
                  <a:pos x="4110" y="297"/>
                </a:cxn>
                <a:cxn ang="0">
                  <a:pos x="4293" y="297"/>
                </a:cxn>
                <a:cxn ang="0">
                  <a:pos x="4651" y="200"/>
                </a:cxn>
                <a:cxn ang="0">
                  <a:pos x="4514" y="147"/>
                </a:cxn>
                <a:cxn ang="0">
                  <a:pos x="3920" y="174"/>
                </a:cxn>
                <a:cxn ang="0">
                  <a:pos x="3966" y="147"/>
                </a:cxn>
                <a:cxn ang="0">
                  <a:pos x="3578" y="121"/>
                </a:cxn>
                <a:cxn ang="0">
                  <a:pos x="3159" y="165"/>
                </a:cxn>
                <a:cxn ang="0">
                  <a:pos x="2260" y="187"/>
                </a:cxn>
                <a:cxn ang="0">
                  <a:pos x="1880" y="175"/>
                </a:cxn>
                <a:cxn ang="0">
                  <a:pos x="1460" y="175"/>
                </a:cxn>
                <a:cxn ang="0">
                  <a:pos x="967" y="130"/>
                </a:cxn>
                <a:cxn ang="0">
                  <a:pos x="746" y="59"/>
                </a:cxn>
                <a:cxn ang="0">
                  <a:pos x="472" y="6"/>
                </a:cxn>
                <a:cxn ang="0">
                  <a:pos x="306" y="4"/>
                </a:cxn>
              </a:cxnLst>
              <a:rect l="0" t="0" r="r" b="b"/>
              <a:pathLst>
                <a:path w="4864" h="769">
                  <a:moveTo>
                    <a:pt x="306" y="4"/>
                  </a:moveTo>
                  <a:cubicBezTo>
                    <a:pt x="265" y="21"/>
                    <a:pt x="307" y="25"/>
                    <a:pt x="266" y="42"/>
                  </a:cubicBezTo>
                  <a:cubicBezTo>
                    <a:pt x="228" y="27"/>
                    <a:pt x="225" y="21"/>
                    <a:pt x="167" y="42"/>
                  </a:cubicBezTo>
                  <a:cubicBezTo>
                    <a:pt x="141" y="52"/>
                    <a:pt x="142" y="90"/>
                    <a:pt x="107" y="103"/>
                  </a:cubicBezTo>
                  <a:cubicBezTo>
                    <a:pt x="84" y="130"/>
                    <a:pt x="69" y="156"/>
                    <a:pt x="46" y="182"/>
                  </a:cubicBezTo>
                  <a:cubicBezTo>
                    <a:pt x="53" y="188"/>
                    <a:pt x="61" y="196"/>
                    <a:pt x="69" y="200"/>
                  </a:cubicBezTo>
                  <a:cubicBezTo>
                    <a:pt x="76" y="204"/>
                    <a:pt x="94" y="200"/>
                    <a:pt x="91" y="209"/>
                  </a:cubicBezTo>
                  <a:cubicBezTo>
                    <a:pt x="89" y="218"/>
                    <a:pt x="47" y="232"/>
                    <a:pt x="38" y="235"/>
                  </a:cubicBezTo>
                  <a:cubicBezTo>
                    <a:pt x="20" y="298"/>
                    <a:pt x="37" y="278"/>
                    <a:pt x="0" y="306"/>
                  </a:cubicBezTo>
                  <a:cubicBezTo>
                    <a:pt x="5" y="314"/>
                    <a:pt x="11" y="322"/>
                    <a:pt x="15" y="332"/>
                  </a:cubicBezTo>
                  <a:cubicBezTo>
                    <a:pt x="27" y="345"/>
                    <a:pt x="65" y="366"/>
                    <a:pt x="69" y="385"/>
                  </a:cubicBezTo>
                  <a:cubicBezTo>
                    <a:pt x="71" y="398"/>
                    <a:pt x="28" y="428"/>
                    <a:pt x="38" y="447"/>
                  </a:cubicBezTo>
                  <a:cubicBezTo>
                    <a:pt x="28" y="480"/>
                    <a:pt x="110" y="494"/>
                    <a:pt x="129" y="499"/>
                  </a:cubicBezTo>
                  <a:cubicBezTo>
                    <a:pt x="157" y="521"/>
                    <a:pt x="162" y="579"/>
                    <a:pt x="198" y="587"/>
                  </a:cubicBezTo>
                  <a:cubicBezTo>
                    <a:pt x="275" y="607"/>
                    <a:pt x="321" y="631"/>
                    <a:pt x="400" y="635"/>
                  </a:cubicBezTo>
                  <a:cubicBezTo>
                    <a:pt x="471" y="643"/>
                    <a:pt x="513" y="654"/>
                    <a:pt x="568" y="655"/>
                  </a:cubicBezTo>
                  <a:cubicBezTo>
                    <a:pt x="628" y="661"/>
                    <a:pt x="700" y="664"/>
                    <a:pt x="760" y="671"/>
                  </a:cubicBezTo>
                  <a:cubicBezTo>
                    <a:pt x="817" y="693"/>
                    <a:pt x="869" y="677"/>
                    <a:pt x="928" y="699"/>
                  </a:cubicBezTo>
                  <a:cubicBezTo>
                    <a:pt x="1070" y="753"/>
                    <a:pt x="1355" y="693"/>
                    <a:pt x="1355" y="693"/>
                  </a:cubicBezTo>
                  <a:cubicBezTo>
                    <a:pt x="1539" y="731"/>
                    <a:pt x="1520" y="737"/>
                    <a:pt x="1751" y="746"/>
                  </a:cubicBezTo>
                  <a:cubicBezTo>
                    <a:pt x="1912" y="769"/>
                    <a:pt x="1924" y="727"/>
                    <a:pt x="2228" y="743"/>
                  </a:cubicBezTo>
                  <a:cubicBezTo>
                    <a:pt x="2298" y="752"/>
                    <a:pt x="2337" y="736"/>
                    <a:pt x="2388" y="739"/>
                  </a:cubicBezTo>
                  <a:cubicBezTo>
                    <a:pt x="2439" y="742"/>
                    <a:pt x="2496" y="758"/>
                    <a:pt x="2535" y="762"/>
                  </a:cubicBezTo>
                  <a:cubicBezTo>
                    <a:pt x="2574" y="766"/>
                    <a:pt x="2586" y="753"/>
                    <a:pt x="2624" y="761"/>
                  </a:cubicBezTo>
                  <a:cubicBezTo>
                    <a:pt x="2654" y="767"/>
                    <a:pt x="2674" y="747"/>
                    <a:pt x="2710" y="746"/>
                  </a:cubicBezTo>
                  <a:cubicBezTo>
                    <a:pt x="2816" y="740"/>
                    <a:pt x="2923" y="740"/>
                    <a:pt x="3030" y="737"/>
                  </a:cubicBezTo>
                  <a:cubicBezTo>
                    <a:pt x="3165" y="698"/>
                    <a:pt x="3192" y="700"/>
                    <a:pt x="3372" y="693"/>
                  </a:cubicBezTo>
                  <a:cubicBezTo>
                    <a:pt x="3491" y="677"/>
                    <a:pt x="3585" y="649"/>
                    <a:pt x="3707" y="640"/>
                  </a:cubicBezTo>
                  <a:cubicBezTo>
                    <a:pt x="3778" y="612"/>
                    <a:pt x="3647" y="661"/>
                    <a:pt x="3814" y="623"/>
                  </a:cubicBezTo>
                  <a:cubicBezTo>
                    <a:pt x="3939" y="593"/>
                    <a:pt x="3882" y="589"/>
                    <a:pt x="4057" y="579"/>
                  </a:cubicBezTo>
                  <a:cubicBezTo>
                    <a:pt x="4154" y="551"/>
                    <a:pt x="4197" y="549"/>
                    <a:pt x="4316" y="543"/>
                  </a:cubicBezTo>
                  <a:cubicBezTo>
                    <a:pt x="4293" y="535"/>
                    <a:pt x="4233" y="529"/>
                    <a:pt x="4225" y="526"/>
                  </a:cubicBezTo>
                  <a:cubicBezTo>
                    <a:pt x="4217" y="523"/>
                    <a:pt x="4240" y="518"/>
                    <a:pt x="4247" y="517"/>
                  </a:cubicBezTo>
                  <a:cubicBezTo>
                    <a:pt x="4275" y="513"/>
                    <a:pt x="4303" y="511"/>
                    <a:pt x="4331" y="508"/>
                  </a:cubicBezTo>
                  <a:cubicBezTo>
                    <a:pt x="4303" y="505"/>
                    <a:pt x="4275" y="504"/>
                    <a:pt x="4247" y="499"/>
                  </a:cubicBezTo>
                  <a:cubicBezTo>
                    <a:pt x="4240" y="498"/>
                    <a:pt x="4221" y="499"/>
                    <a:pt x="4225" y="491"/>
                  </a:cubicBezTo>
                  <a:cubicBezTo>
                    <a:pt x="4230" y="480"/>
                    <a:pt x="4245" y="485"/>
                    <a:pt x="4255" y="482"/>
                  </a:cubicBezTo>
                  <a:cubicBezTo>
                    <a:pt x="4318" y="494"/>
                    <a:pt x="4297" y="507"/>
                    <a:pt x="4346" y="526"/>
                  </a:cubicBezTo>
                  <a:cubicBezTo>
                    <a:pt x="4398" y="511"/>
                    <a:pt x="4453" y="470"/>
                    <a:pt x="4506" y="464"/>
                  </a:cubicBezTo>
                  <a:cubicBezTo>
                    <a:pt x="4552" y="460"/>
                    <a:pt x="4598" y="458"/>
                    <a:pt x="4643" y="455"/>
                  </a:cubicBezTo>
                  <a:cubicBezTo>
                    <a:pt x="4690" y="420"/>
                    <a:pt x="4742" y="423"/>
                    <a:pt x="4795" y="411"/>
                  </a:cubicBezTo>
                  <a:cubicBezTo>
                    <a:pt x="4834" y="382"/>
                    <a:pt x="4813" y="403"/>
                    <a:pt x="4849" y="341"/>
                  </a:cubicBezTo>
                  <a:cubicBezTo>
                    <a:pt x="4854" y="332"/>
                    <a:pt x="4864" y="314"/>
                    <a:pt x="4864" y="314"/>
                  </a:cubicBezTo>
                  <a:cubicBezTo>
                    <a:pt x="4803" y="279"/>
                    <a:pt x="4742" y="285"/>
                    <a:pt x="4674" y="279"/>
                  </a:cubicBezTo>
                  <a:cubicBezTo>
                    <a:pt x="4490" y="287"/>
                    <a:pt x="4499" y="279"/>
                    <a:pt x="4384" y="306"/>
                  </a:cubicBezTo>
                  <a:cubicBezTo>
                    <a:pt x="4293" y="303"/>
                    <a:pt x="4202" y="303"/>
                    <a:pt x="4110" y="297"/>
                  </a:cubicBezTo>
                  <a:cubicBezTo>
                    <a:pt x="4103" y="297"/>
                    <a:pt x="4126" y="288"/>
                    <a:pt x="4133" y="288"/>
                  </a:cubicBezTo>
                  <a:cubicBezTo>
                    <a:pt x="4187" y="288"/>
                    <a:pt x="4240" y="294"/>
                    <a:pt x="4293" y="297"/>
                  </a:cubicBezTo>
                  <a:cubicBezTo>
                    <a:pt x="4391" y="282"/>
                    <a:pt x="4444" y="268"/>
                    <a:pt x="4552" y="262"/>
                  </a:cubicBezTo>
                  <a:cubicBezTo>
                    <a:pt x="4601" y="247"/>
                    <a:pt x="4610" y="232"/>
                    <a:pt x="4651" y="200"/>
                  </a:cubicBezTo>
                  <a:cubicBezTo>
                    <a:pt x="4609" y="188"/>
                    <a:pt x="4562" y="193"/>
                    <a:pt x="4521" y="174"/>
                  </a:cubicBezTo>
                  <a:cubicBezTo>
                    <a:pt x="4514" y="171"/>
                    <a:pt x="4516" y="156"/>
                    <a:pt x="4514" y="147"/>
                  </a:cubicBezTo>
                  <a:cubicBezTo>
                    <a:pt x="4141" y="166"/>
                    <a:pt x="4291" y="156"/>
                    <a:pt x="4065" y="174"/>
                  </a:cubicBezTo>
                  <a:cubicBezTo>
                    <a:pt x="4015" y="182"/>
                    <a:pt x="3972" y="194"/>
                    <a:pt x="3920" y="174"/>
                  </a:cubicBezTo>
                  <a:cubicBezTo>
                    <a:pt x="3911" y="171"/>
                    <a:pt x="3935" y="160"/>
                    <a:pt x="3943" y="156"/>
                  </a:cubicBezTo>
                  <a:cubicBezTo>
                    <a:pt x="3951" y="152"/>
                    <a:pt x="3958" y="150"/>
                    <a:pt x="3966" y="147"/>
                  </a:cubicBezTo>
                  <a:cubicBezTo>
                    <a:pt x="3918" y="110"/>
                    <a:pt x="3968" y="135"/>
                    <a:pt x="3935" y="77"/>
                  </a:cubicBezTo>
                  <a:cubicBezTo>
                    <a:pt x="3812" y="86"/>
                    <a:pt x="3702" y="113"/>
                    <a:pt x="3578" y="121"/>
                  </a:cubicBezTo>
                  <a:cubicBezTo>
                    <a:pt x="3524" y="128"/>
                    <a:pt x="3477" y="135"/>
                    <a:pt x="3425" y="156"/>
                  </a:cubicBezTo>
                  <a:cubicBezTo>
                    <a:pt x="3342" y="188"/>
                    <a:pt x="3248" y="162"/>
                    <a:pt x="3159" y="165"/>
                  </a:cubicBezTo>
                  <a:cubicBezTo>
                    <a:pt x="2928" y="254"/>
                    <a:pt x="2813" y="169"/>
                    <a:pt x="2544" y="191"/>
                  </a:cubicBezTo>
                  <a:cubicBezTo>
                    <a:pt x="2445" y="200"/>
                    <a:pt x="2305" y="198"/>
                    <a:pt x="2260" y="187"/>
                  </a:cubicBezTo>
                  <a:cubicBezTo>
                    <a:pt x="2172" y="153"/>
                    <a:pt x="2149" y="194"/>
                    <a:pt x="2056" y="195"/>
                  </a:cubicBezTo>
                  <a:cubicBezTo>
                    <a:pt x="1964" y="187"/>
                    <a:pt x="1913" y="188"/>
                    <a:pt x="1880" y="175"/>
                  </a:cubicBezTo>
                  <a:cubicBezTo>
                    <a:pt x="1790" y="181"/>
                    <a:pt x="1677" y="212"/>
                    <a:pt x="1591" y="191"/>
                  </a:cubicBezTo>
                  <a:cubicBezTo>
                    <a:pt x="1548" y="181"/>
                    <a:pt x="1503" y="186"/>
                    <a:pt x="1460" y="175"/>
                  </a:cubicBezTo>
                  <a:cubicBezTo>
                    <a:pt x="1435" y="185"/>
                    <a:pt x="1426" y="155"/>
                    <a:pt x="1401" y="165"/>
                  </a:cubicBezTo>
                  <a:cubicBezTo>
                    <a:pt x="1252" y="156"/>
                    <a:pt x="1118" y="135"/>
                    <a:pt x="967" y="130"/>
                  </a:cubicBezTo>
                  <a:cubicBezTo>
                    <a:pt x="926" y="125"/>
                    <a:pt x="836" y="116"/>
                    <a:pt x="799" y="103"/>
                  </a:cubicBezTo>
                  <a:cubicBezTo>
                    <a:pt x="798" y="103"/>
                    <a:pt x="754" y="62"/>
                    <a:pt x="746" y="59"/>
                  </a:cubicBezTo>
                  <a:cubicBezTo>
                    <a:pt x="686" y="39"/>
                    <a:pt x="609" y="39"/>
                    <a:pt x="548" y="33"/>
                  </a:cubicBezTo>
                  <a:cubicBezTo>
                    <a:pt x="523" y="22"/>
                    <a:pt x="497" y="17"/>
                    <a:pt x="472" y="6"/>
                  </a:cubicBezTo>
                  <a:cubicBezTo>
                    <a:pt x="441" y="9"/>
                    <a:pt x="411" y="11"/>
                    <a:pt x="381" y="15"/>
                  </a:cubicBezTo>
                  <a:cubicBezTo>
                    <a:pt x="353" y="15"/>
                    <a:pt x="325" y="0"/>
                    <a:pt x="306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56" name="Rectangle 8"/>
            <p:cNvSpPr>
              <a:spLocks noChangeArrowheads="1"/>
            </p:cNvSpPr>
            <p:nvPr/>
          </p:nvSpPr>
          <p:spPr bwMode="auto">
            <a:xfrm>
              <a:off x="1467" y="1911"/>
              <a:ext cx="2756" cy="21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1600" b="1" dirty="0" smtClean="0">
                  <a:solidFill>
                    <a:srgbClr val="000000"/>
                  </a:solidFill>
                  <a:latin typeface="Times New Roman" pitchFamily="18" charset="0"/>
                </a:rPr>
                <a:t>[</a:t>
              </a:r>
              <a:r>
                <a:rPr kumimoji="0" lang="ko-KR" altLang="en-US" sz="1600" b="1" dirty="0" smtClean="0">
                  <a:solidFill>
                    <a:srgbClr val="000000"/>
                  </a:solidFill>
                  <a:latin typeface="Times New Roman" pitchFamily="18" charset="0"/>
                </a:rPr>
                <a:t>인권센터 </a:t>
              </a:r>
              <a:r>
                <a:rPr kumimoji="0" lang="en-US" altLang="ko-KR" sz="1600" b="1" dirty="0" smtClean="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r>
                <a:rPr kumimoji="0" lang="ko-KR" altLang="en-US" sz="1600" b="1" dirty="0" smtClean="0">
                  <a:solidFill>
                    <a:srgbClr val="000000"/>
                  </a:solidFill>
                  <a:latin typeface="Times New Roman" pitchFamily="18" charset="0"/>
                </a:rPr>
                <a:t>천인 주춧돌 놓기</a:t>
              </a:r>
              <a:r>
                <a:rPr kumimoji="0" lang="en-US" altLang="ko-KR" sz="1600" b="1" dirty="0" smtClean="0">
                  <a:solidFill>
                    <a:srgbClr val="000000"/>
                  </a:solidFill>
                  <a:latin typeface="Times New Roman" pitchFamily="18" charset="0"/>
                </a:rPr>
                <a:t>]</a:t>
              </a:r>
              <a:r>
                <a:rPr kumimoji="0" lang="ko-KR" altLang="en-US" sz="1600" b="1" dirty="0" smtClean="0">
                  <a:solidFill>
                    <a:srgbClr val="000000"/>
                  </a:solidFill>
                  <a:latin typeface="Times New Roman" pitchFamily="18" charset="0"/>
                </a:rPr>
                <a:t> 구체적 사업계획</a:t>
              </a:r>
              <a:endParaRPr kumimoji="0" lang="en-US" altLang="ko-KR" sz="1600" b="1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17" name="그룹 116"/>
          <p:cNvGrpSpPr/>
          <p:nvPr/>
        </p:nvGrpSpPr>
        <p:grpSpPr>
          <a:xfrm>
            <a:off x="2537564" y="1571612"/>
            <a:ext cx="4419600" cy="1000132"/>
            <a:chOff x="2509854" y="2357430"/>
            <a:chExt cx="4419600" cy="1000132"/>
          </a:xfrm>
        </p:grpSpPr>
        <p:sp>
          <p:nvSpPr>
            <p:cNvPr id="113" name="AutoShape 8"/>
            <p:cNvSpPr>
              <a:spLocks noChangeArrowheads="1"/>
            </p:cNvSpPr>
            <p:nvPr/>
          </p:nvSpPr>
          <p:spPr bwMode="gray">
            <a:xfrm>
              <a:off x="2509854" y="2357430"/>
              <a:ext cx="4419600" cy="285752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latinLnBrk="0" hangingPunct="0"/>
              <a:r>
                <a:rPr lang="ko-KR" altLang="en-US" sz="1200" b="1" dirty="0" smtClean="0">
                  <a:solidFill>
                    <a:srgbClr val="000000"/>
                  </a:solidFill>
                  <a:latin typeface="Arial" charset="0"/>
                </a:rPr>
                <a:t>인권센터란</a:t>
              </a:r>
              <a:r>
                <a:rPr lang="en-US" altLang="ko-KR" sz="1200" b="1" dirty="0" smtClean="0">
                  <a:solidFill>
                    <a:srgbClr val="000000"/>
                  </a:solidFill>
                  <a:latin typeface="Arial" charset="0"/>
                </a:rPr>
                <a:t>?</a:t>
              </a:r>
              <a:endParaRPr kumimoji="0" lang="en-US" altLang="ko-KR" sz="1200" b="1" dirty="0">
                <a:latin typeface="Arial" charset="0"/>
              </a:endParaRPr>
            </a:p>
          </p:txBody>
        </p:sp>
        <p:sp>
          <p:nvSpPr>
            <p:cNvPr id="114" name="AutoShape 8"/>
            <p:cNvSpPr>
              <a:spLocks noChangeArrowheads="1"/>
            </p:cNvSpPr>
            <p:nvPr/>
          </p:nvSpPr>
          <p:spPr bwMode="gray">
            <a:xfrm>
              <a:off x="2509854" y="2714620"/>
              <a:ext cx="4419600" cy="285752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latinLnBrk="0" hangingPunct="0"/>
              <a:r>
                <a:rPr kumimoji="0" lang="ko-KR" altLang="en-US" sz="1200" b="1" dirty="0" smtClean="0">
                  <a:latin typeface="Arial" charset="0"/>
                </a:rPr>
                <a:t>인권센터의 필요성</a:t>
              </a:r>
              <a:endParaRPr kumimoji="0" lang="en-US" altLang="ko-KR" sz="1200" b="1" dirty="0">
                <a:latin typeface="Arial" charset="0"/>
              </a:endParaRPr>
            </a:p>
          </p:txBody>
        </p:sp>
        <p:sp>
          <p:nvSpPr>
            <p:cNvPr id="115" name="AutoShape 8"/>
            <p:cNvSpPr>
              <a:spLocks noChangeArrowheads="1"/>
            </p:cNvSpPr>
            <p:nvPr/>
          </p:nvSpPr>
          <p:spPr bwMode="gray">
            <a:xfrm>
              <a:off x="2509854" y="3071810"/>
              <a:ext cx="4419600" cy="285752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latinLnBrk="0" hangingPunct="0"/>
              <a:r>
                <a:rPr kumimoji="0" lang="ko-KR" altLang="en-US" sz="1200" b="1" dirty="0" smtClean="0">
                  <a:solidFill>
                    <a:srgbClr val="000000"/>
                  </a:solidFill>
                  <a:latin typeface="Arial" charset="0"/>
                </a:rPr>
                <a:t>인권센터 건립운동의 기본 방향</a:t>
              </a:r>
              <a:endParaRPr kumimoji="0" lang="en-US" altLang="ko-KR" sz="1200" b="1" dirty="0">
                <a:latin typeface="Arial" charset="0"/>
              </a:endParaRPr>
            </a:p>
          </p:txBody>
        </p:sp>
      </p:grpSp>
      <p:grpSp>
        <p:nvGrpSpPr>
          <p:cNvPr id="124" name="그룹 123"/>
          <p:cNvGrpSpPr/>
          <p:nvPr/>
        </p:nvGrpSpPr>
        <p:grpSpPr>
          <a:xfrm>
            <a:off x="2692497" y="3786190"/>
            <a:ext cx="4419600" cy="1785950"/>
            <a:chOff x="2500298" y="4143380"/>
            <a:chExt cx="4419600" cy="1785950"/>
          </a:xfrm>
        </p:grpSpPr>
        <p:sp>
          <p:nvSpPr>
            <p:cNvPr id="119" name="AutoShape 8"/>
            <p:cNvSpPr>
              <a:spLocks noChangeArrowheads="1"/>
            </p:cNvSpPr>
            <p:nvPr/>
          </p:nvSpPr>
          <p:spPr bwMode="gray">
            <a:xfrm>
              <a:off x="2500298" y="4143380"/>
              <a:ext cx="4419600" cy="285752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latinLnBrk="0" hangingPunct="0"/>
              <a:r>
                <a:rPr kumimoji="0" lang="en-US" altLang="ko-KR" sz="1200" b="1" dirty="0" smtClean="0">
                  <a:solidFill>
                    <a:srgbClr val="000000"/>
                  </a:solidFill>
                  <a:latin typeface="Arial" charset="0"/>
                </a:rPr>
                <a:t>1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Arial" charset="0"/>
                </a:rPr>
                <a:t>단계 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Arial" charset="0"/>
                </a:rPr>
                <a:t>: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Arial" charset="0"/>
                </a:rPr>
                <a:t>인권센터 움 틔우기</a:t>
              </a:r>
              <a:endParaRPr kumimoji="0" lang="en-US" altLang="ko-KR" sz="1200" b="1" dirty="0">
                <a:latin typeface="Arial" charset="0"/>
              </a:endParaRPr>
            </a:p>
          </p:txBody>
        </p:sp>
        <p:sp>
          <p:nvSpPr>
            <p:cNvPr id="120" name="AutoShape 8"/>
            <p:cNvSpPr>
              <a:spLocks noChangeArrowheads="1"/>
            </p:cNvSpPr>
            <p:nvPr/>
          </p:nvSpPr>
          <p:spPr bwMode="gray">
            <a:xfrm>
              <a:off x="2500298" y="4572008"/>
              <a:ext cx="4419600" cy="285752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latinLnBrk="0" hangingPunct="0"/>
              <a:r>
                <a:rPr lang="en-US" altLang="ko-KR" sz="1200" b="1" dirty="0" smtClean="0"/>
                <a:t>2 </a:t>
              </a:r>
              <a:r>
                <a:rPr lang="ko-KR" altLang="en-US" sz="1200" b="1" dirty="0" smtClean="0"/>
                <a:t>단계 </a:t>
              </a:r>
              <a:r>
                <a:rPr lang="en-US" altLang="ko-KR" sz="1200" b="1" dirty="0" smtClean="0"/>
                <a:t>: </a:t>
              </a:r>
              <a:r>
                <a:rPr lang="ko-KR" altLang="en-US" sz="1200" b="1" dirty="0" smtClean="0"/>
                <a:t>인권센터 </a:t>
              </a:r>
              <a:r>
                <a:rPr lang="en-US" altLang="ko-KR" sz="1200" b="1" dirty="0" smtClean="0"/>
                <a:t>1</a:t>
              </a:r>
              <a:r>
                <a:rPr lang="ko-KR" altLang="en-US" sz="1200" b="1" dirty="0" smtClean="0"/>
                <a:t>천인 주춧돌 놓기</a:t>
              </a:r>
              <a:endParaRPr kumimoji="0" lang="en-US" altLang="ko-KR" sz="1200" b="1" dirty="0">
                <a:latin typeface="Arial" charset="0"/>
              </a:endParaRPr>
            </a:p>
          </p:txBody>
        </p:sp>
        <p:sp>
          <p:nvSpPr>
            <p:cNvPr id="121" name="AutoShape 8"/>
            <p:cNvSpPr>
              <a:spLocks noChangeArrowheads="1"/>
            </p:cNvSpPr>
            <p:nvPr/>
          </p:nvSpPr>
          <p:spPr bwMode="gray">
            <a:xfrm>
              <a:off x="2500298" y="4929198"/>
              <a:ext cx="4419600" cy="285752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latinLnBrk="0" hangingPunct="0"/>
              <a:r>
                <a:rPr lang="en-US" altLang="ko-KR" sz="1200" b="1" dirty="0" smtClean="0"/>
                <a:t>3 </a:t>
              </a:r>
              <a:r>
                <a:rPr lang="ko-KR" altLang="en-US" sz="1200" b="1" dirty="0" smtClean="0"/>
                <a:t>단계 </a:t>
              </a:r>
              <a:r>
                <a:rPr lang="en-US" altLang="ko-KR" sz="1200" b="1" dirty="0" smtClean="0"/>
                <a:t>: </a:t>
              </a:r>
              <a:r>
                <a:rPr lang="ko-KR" altLang="en-US" sz="1200" b="1" dirty="0" smtClean="0"/>
                <a:t>인권센터 </a:t>
              </a:r>
              <a:r>
                <a:rPr lang="en-US" altLang="ko-KR" sz="1200" b="1" dirty="0" smtClean="0"/>
                <a:t>1</a:t>
              </a:r>
              <a:r>
                <a:rPr lang="ko-KR" altLang="en-US" sz="1200" b="1" dirty="0" smtClean="0"/>
                <a:t>만인 벽돌 쌓기 </a:t>
              </a:r>
              <a:endParaRPr kumimoji="0" lang="en-US" altLang="ko-KR" sz="1200" b="1" dirty="0">
                <a:latin typeface="Arial" charset="0"/>
              </a:endParaRPr>
            </a:p>
          </p:txBody>
        </p:sp>
        <p:sp>
          <p:nvSpPr>
            <p:cNvPr id="122" name="AutoShape 8"/>
            <p:cNvSpPr>
              <a:spLocks noChangeArrowheads="1"/>
            </p:cNvSpPr>
            <p:nvPr/>
          </p:nvSpPr>
          <p:spPr bwMode="gray">
            <a:xfrm>
              <a:off x="2500298" y="5286388"/>
              <a:ext cx="4419600" cy="285752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latinLnBrk="0" hangingPunct="0"/>
              <a:r>
                <a:rPr lang="en-US" altLang="ko-KR" sz="1200" b="1" dirty="0" smtClean="0"/>
                <a:t>4 </a:t>
              </a:r>
              <a:r>
                <a:rPr lang="ko-KR" altLang="en-US" sz="1200" b="1" dirty="0" smtClean="0"/>
                <a:t>단계 </a:t>
              </a:r>
              <a:r>
                <a:rPr lang="en-US" altLang="ko-KR" sz="1200" b="1" dirty="0" smtClean="0"/>
                <a:t>: </a:t>
              </a:r>
              <a:r>
                <a:rPr lang="ko-KR" altLang="en-US" sz="1200" b="1" dirty="0" smtClean="0"/>
                <a:t>인권센터 터잡기 </a:t>
              </a:r>
              <a:endParaRPr kumimoji="0" lang="en-US" altLang="ko-KR" sz="1200" b="1" dirty="0">
                <a:latin typeface="Arial" charset="0"/>
              </a:endParaRPr>
            </a:p>
          </p:txBody>
        </p:sp>
        <p:sp>
          <p:nvSpPr>
            <p:cNvPr id="123" name="AutoShape 8"/>
            <p:cNvSpPr>
              <a:spLocks noChangeArrowheads="1"/>
            </p:cNvSpPr>
            <p:nvPr/>
          </p:nvSpPr>
          <p:spPr bwMode="gray">
            <a:xfrm>
              <a:off x="2500298" y="5643578"/>
              <a:ext cx="4419600" cy="285752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latinLnBrk="0" hangingPunct="0"/>
              <a:r>
                <a:rPr lang="en-US" altLang="ko-KR" sz="1200" b="1" dirty="0" smtClean="0"/>
                <a:t>5 </a:t>
              </a:r>
              <a:r>
                <a:rPr lang="ko-KR" altLang="en-US" sz="1200" b="1" dirty="0" smtClean="0"/>
                <a:t>단계 인권센터 세우기 </a:t>
              </a:r>
              <a:endParaRPr kumimoji="0" lang="en-US" altLang="ko-KR" sz="1200" b="1" dirty="0">
                <a:latin typeface="Arial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384868" y="1746958"/>
            <a:ext cx="428628" cy="35394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95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  <a:latin typeface="Stencil BT" pitchFamily="2" charset="0"/>
              </a:rPr>
              <a:t>C</a:t>
            </a:r>
          </a:p>
          <a:p>
            <a:r>
              <a:rPr lang="en-US" altLang="ko-KR" sz="2800" dirty="0" smtClean="0">
                <a:solidFill>
                  <a:srgbClr val="FF0000"/>
                </a:solidFill>
                <a:latin typeface="Stencil BT" pitchFamily="2" charset="0"/>
              </a:rPr>
              <a:t>O</a:t>
            </a:r>
          </a:p>
          <a:p>
            <a:r>
              <a:rPr lang="en-US" altLang="ko-KR" sz="2800" dirty="0" smtClean="0">
                <a:solidFill>
                  <a:srgbClr val="FF0000"/>
                </a:solidFill>
                <a:latin typeface="Stencil BT" pitchFamily="2" charset="0"/>
              </a:rPr>
              <a:t>N</a:t>
            </a:r>
          </a:p>
          <a:p>
            <a:r>
              <a:rPr lang="en-US" altLang="ko-KR" sz="2800" dirty="0" smtClean="0">
                <a:solidFill>
                  <a:srgbClr val="FF0000"/>
                </a:solidFill>
                <a:latin typeface="Stencil BT" pitchFamily="2" charset="0"/>
              </a:rPr>
              <a:t>T</a:t>
            </a:r>
          </a:p>
          <a:p>
            <a:r>
              <a:rPr lang="en-US" altLang="ko-KR" sz="2800" dirty="0" smtClean="0">
                <a:solidFill>
                  <a:srgbClr val="FF0000"/>
                </a:solidFill>
                <a:latin typeface="Stencil BT" pitchFamily="2" charset="0"/>
              </a:rPr>
              <a:t>E</a:t>
            </a:r>
          </a:p>
          <a:p>
            <a:r>
              <a:rPr lang="en-US" altLang="ko-KR" sz="2800" dirty="0" smtClean="0">
                <a:solidFill>
                  <a:srgbClr val="FF0000"/>
                </a:solidFill>
                <a:latin typeface="Stencil BT" pitchFamily="2" charset="0"/>
              </a:rPr>
              <a:t>N</a:t>
            </a:r>
          </a:p>
          <a:p>
            <a:r>
              <a:rPr lang="en-US" altLang="ko-KR" sz="2800" dirty="0" smtClean="0">
                <a:solidFill>
                  <a:srgbClr val="FF0000"/>
                </a:solidFill>
                <a:latin typeface="Stencil BT" pitchFamily="2" charset="0"/>
              </a:rPr>
              <a:t>T</a:t>
            </a:r>
          </a:p>
          <a:p>
            <a:r>
              <a:rPr lang="en-US" altLang="ko-KR" sz="2800" dirty="0" smtClean="0">
                <a:solidFill>
                  <a:srgbClr val="FF0000"/>
                </a:solidFill>
                <a:latin typeface="Stencil BT" pitchFamily="2" charset="0"/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GG Lee\바탕 화면\파워포인트\선택\파포 배경.깡 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311" y="1958675"/>
            <a:ext cx="8929718" cy="48577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grpSp>
        <p:nvGrpSpPr>
          <p:cNvPr id="4" name="Group 76"/>
          <p:cNvGrpSpPr>
            <a:grpSpLocks noChangeAspect="1"/>
          </p:cNvGrpSpPr>
          <p:nvPr/>
        </p:nvGrpSpPr>
        <p:grpSpPr bwMode="auto">
          <a:xfrm>
            <a:off x="233306" y="3284011"/>
            <a:ext cx="8553536" cy="3359699"/>
            <a:chOff x="211" y="746"/>
            <a:chExt cx="5350" cy="3238"/>
          </a:xfrm>
        </p:grpSpPr>
        <p:pic>
          <p:nvPicPr>
            <p:cNvPr id="25" name="Picture 77" descr="ddd3"/>
            <p:cNvPicPr>
              <a:picLocks noChangeAspect="1" noChangeArrowheads="1"/>
            </p:cNvPicPr>
            <p:nvPr/>
          </p:nvPicPr>
          <p:blipFill>
            <a:blip r:embed="rId4" cstate="print">
              <a:lum bright="68000" contrast="24000"/>
            </a:blip>
            <a:srcRect/>
            <a:stretch>
              <a:fillRect/>
            </a:stretch>
          </p:blipFill>
          <p:spPr bwMode="auto">
            <a:xfrm>
              <a:off x="211" y="2759"/>
              <a:ext cx="2624" cy="812"/>
            </a:xfrm>
            <a:prstGeom prst="rect">
              <a:avLst/>
            </a:prstGeom>
            <a:noFill/>
          </p:spPr>
        </p:pic>
        <p:pic>
          <p:nvPicPr>
            <p:cNvPr id="26" name="Picture 78" descr="ddd74"/>
            <p:cNvPicPr>
              <a:picLocks noChangeAspect="1" noChangeArrowheads="1"/>
            </p:cNvPicPr>
            <p:nvPr/>
          </p:nvPicPr>
          <p:blipFill>
            <a:blip r:embed="rId5" cstate="print">
              <a:lum bright="46000" contrast="12000"/>
            </a:blip>
            <a:srcRect/>
            <a:stretch>
              <a:fillRect/>
            </a:stretch>
          </p:blipFill>
          <p:spPr bwMode="auto">
            <a:xfrm>
              <a:off x="2918" y="2773"/>
              <a:ext cx="2643" cy="798"/>
            </a:xfrm>
            <a:prstGeom prst="rect">
              <a:avLst/>
            </a:prstGeom>
            <a:noFill/>
          </p:spPr>
        </p:pic>
        <p:pic>
          <p:nvPicPr>
            <p:cNvPr id="27" name="Picture 79" descr="ddd2"/>
            <p:cNvPicPr>
              <a:picLocks noChangeAspect="1" noChangeArrowheads="1"/>
            </p:cNvPicPr>
            <p:nvPr/>
          </p:nvPicPr>
          <p:blipFill>
            <a:blip r:embed="rId6" cstate="print">
              <a:lum bright="49000" contrast="18000"/>
            </a:blip>
            <a:srcRect/>
            <a:stretch>
              <a:fillRect/>
            </a:stretch>
          </p:blipFill>
          <p:spPr bwMode="auto">
            <a:xfrm>
              <a:off x="2924" y="1232"/>
              <a:ext cx="2622" cy="756"/>
            </a:xfrm>
            <a:prstGeom prst="rect">
              <a:avLst/>
            </a:prstGeom>
            <a:noFill/>
          </p:spPr>
        </p:pic>
        <p:pic>
          <p:nvPicPr>
            <p:cNvPr id="28" name="Picture 80" descr="circle3"/>
            <p:cNvPicPr>
              <a:picLocks noChangeAspect="1" noChangeArrowheads="1"/>
            </p:cNvPicPr>
            <p:nvPr/>
          </p:nvPicPr>
          <p:blipFill>
            <a:blip r:embed="rId7" cstate="print">
              <a:lum bright="43000" contrast="59000"/>
            </a:blip>
            <a:srcRect/>
            <a:stretch>
              <a:fillRect/>
            </a:stretch>
          </p:blipFill>
          <p:spPr bwMode="auto">
            <a:xfrm>
              <a:off x="2224" y="2015"/>
              <a:ext cx="1304" cy="729"/>
            </a:xfrm>
            <a:prstGeom prst="rect">
              <a:avLst/>
            </a:prstGeom>
            <a:noFill/>
          </p:spPr>
        </p:pic>
        <p:pic>
          <p:nvPicPr>
            <p:cNvPr id="29" name="Picture 81" descr="ddd1"/>
            <p:cNvPicPr>
              <a:picLocks noChangeAspect="1" noChangeArrowheads="1"/>
            </p:cNvPicPr>
            <p:nvPr/>
          </p:nvPicPr>
          <p:blipFill>
            <a:blip r:embed="rId8" cstate="print">
              <a:lum bright="88000" contrast="-52000"/>
            </a:blip>
            <a:srcRect/>
            <a:stretch>
              <a:fillRect/>
            </a:stretch>
          </p:blipFill>
          <p:spPr bwMode="auto">
            <a:xfrm>
              <a:off x="240" y="1228"/>
              <a:ext cx="2617" cy="760"/>
            </a:xfrm>
            <a:prstGeom prst="rect">
              <a:avLst/>
            </a:prstGeom>
            <a:noFill/>
          </p:spPr>
        </p:pic>
        <p:sp>
          <p:nvSpPr>
            <p:cNvPr id="30" name="AutoShape 82"/>
            <p:cNvSpPr>
              <a:spLocks noChangeAspect="1" noChangeArrowheads="1"/>
            </p:cNvSpPr>
            <p:nvPr/>
          </p:nvSpPr>
          <p:spPr bwMode="auto">
            <a:xfrm>
              <a:off x="688" y="746"/>
              <a:ext cx="1659" cy="31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3E0D7"/>
                </a:gs>
                <a:gs pos="100000">
                  <a:srgbClr val="A6A086"/>
                </a:gs>
              </a:gsLst>
              <a:lin ang="5400000" scaled="1"/>
            </a:gradFill>
            <a:ln w="12700">
              <a:solidFill>
                <a:srgbClr val="EAEAEA">
                  <a:alpha val="89999"/>
                </a:srgbClr>
              </a:solidFill>
              <a:round/>
              <a:headEnd/>
              <a:tailEnd/>
            </a:ln>
            <a:effectLst>
              <a:outerShdw dist="63500" dir="5400000" algn="ctr" rotWithShape="0">
                <a:srgbClr val="4D210F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" name="AutoShape 83"/>
            <p:cNvSpPr>
              <a:spLocks noChangeAspect="1" noChangeArrowheads="1"/>
            </p:cNvSpPr>
            <p:nvPr/>
          </p:nvSpPr>
          <p:spPr bwMode="auto">
            <a:xfrm>
              <a:off x="3401" y="746"/>
              <a:ext cx="1681" cy="31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3E0D7"/>
                </a:gs>
                <a:gs pos="100000">
                  <a:srgbClr val="A6A086"/>
                </a:gs>
              </a:gsLst>
              <a:lin ang="5400000" scaled="1"/>
            </a:gradFill>
            <a:ln w="12700">
              <a:solidFill>
                <a:srgbClr val="EAEAEA">
                  <a:alpha val="89999"/>
                </a:srgbClr>
              </a:solidFill>
              <a:round/>
              <a:headEnd/>
              <a:tailEnd/>
            </a:ln>
            <a:effectLst>
              <a:outerShdw dist="63500" dir="5400000" algn="ctr" rotWithShape="0">
                <a:srgbClr val="4D210F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" name="AutoShape 84"/>
            <p:cNvSpPr>
              <a:spLocks noChangeAspect="1" noChangeArrowheads="1"/>
            </p:cNvSpPr>
            <p:nvPr/>
          </p:nvSpPr>
          <p:spPr bwMode="auto">
            <a:xfrm>
              <a:off x="613" y="3652"/>
              <a:ext cx="1791" cy="31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3E0D7"/>
                </a:gs>
                <a:gs pos="100000">
                  <a:srgbClr val="A6A086"/>
                </a:gs>
              </a:gsLst>
              <a:lin ang="5400000" scaled="1"/>
            </a:gradFill>
            <a:ln w="12700">
              <a:solidFill>
                <a:srgbClr val="EAEAEA">
                  <a:alpha val="89999"/>
                </a:srgbClr>
              </a:solidFill>
              <a:round/>
              <a:headEnd/>
              <a:tailEnd/>
            </a:ln>
            <a:effectLst>
              <a:outerShdw dist="63500" dir="5400000" algn="ctr" rotWithShape="0">
                <a:srgbClr val="4D210F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" name="AutoShape 85"/>
            <p:cNvSpPr>
              <a:spLocks noChangeAspect="1" noChangeArrowheads="1"/>
            </p:cNvSpPr>
            <p:nvPr/>
          </p:nvSpPr>
          <p:spPr bwMode="auto">
            <a:xfrm>
              <a:off x="3381" y="3674"/>
              <a:ext cx="1791" cy="31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E3E0D7"/>
                </a:gs>
                <a:gs pos="100000">
                  <a:srgbClr val="A6A086"/>
                </a:gs>
              </a:gsLst>
              <a:lin ang="5400000" scaled="1"/>
            </a:gradFill>
            <a:ln w="12700">
              <a:solidFill>
                <a:srgbClr val="EAEAEA">
                  <a:alpha val="89999"/>
                </a:srgbClr>
              </a:solidFill>
              <a:round/>
              <a:headEnd/>
              <a:tailEnd/>
            </a:ln>
            <a:effectLst>
              <a:outerShdw dist="63500" dir="5400000" algn="ctr" rotWithShape="0">
                <a:srgbClr val="4D210F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9" name="Picture 90" descr="글머리기호-oran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4000504"/>
            <a:ext cx="239951" cy="155468"/>
          </a:xfrm>
          <a:prstGeom prst="rect">
            <a:avLst/>
          </a:prstGeom>
          <a:noFill/>
        </p:spPr>
      </p:pic>
      <p:pic>
        <p:nvPicPr>
          <p:cNvPr id="12" name="Picture 93" descr="글머리기호-oran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5756212"/>
            <a:ext cx="239951" cy="155468"/>
          </a:xfrm>
          <a:prstGeom prst="rect">
            <a:avLst/>
          </a:prstGeom>
          <a:noFill/>
        </p:spPr>
      </p:pic>
      <p:pic>
        <p:nvPicPr>
          <p:cNvPr id="16" name="Picture 97" descr="글머리기호-oran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4000504"/>
            <a:ext cx="239951" cy="155468"/>
          </a:xfrm>
          <a:prstGeom prst="rect">
            <a:avLst/>
          </a:prstGeom>
          <a:noFill/>
        </p:spPr>
      </p:pic>
      <p:pic>
        <p:nvPicPr>
          <p:cNvPr id="18" name="Picture 99" descr="글머리기호-oran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5720565"/>
            <a:ext cx="239951" cy="155468"/>
          </a:xfrm>
          <a:prstGeom prst="rect">
            <a:avLst/>
          </a:prstGeom>
          <a:noFill/>
        </p:spPr>
      </p:pic>
      <p:pic>
        <p:nvPicPr>
          <p:cNvPr id="21" name="Picture 102" descr="arrow02"/>
          <p:cNvPicPr>
            <a:picLocks noChangeAspect="1" noChangeArrowheads="1"/>
          </p:cNvPicPr>
          <p:nvPr/>
        </p:nvPicPr>
        <p:blipFill>
          <a:blip r:embed="rId10" cstate="print">
            <a:lum bright="-62000"/>
          </a:blip>
          <a:srcRect/>
          <a:stretch>
            <a:fillRect/>
          </a:stretch>
        </p:blipFill>
        <p:spPr bwMode="auto">
          <a:xfrm rot="9273458">
            <a:off x="4824127" y="5170198"/>
            <a:ext cx="901579" cy="555568"/>
          </a:xfrm>
          <a:prstGeom prst="rect">
            <a:avLst/>
          </a:prstGeom>
          <a:noFill/>
        </p:spPr>
      </p:pic>
      <p:pic>
        <p:nvPicPr>
          <p:cNvPr id="22" name="Picture 103" descr="arrow02"/>
          <p:cNvPicPr>
            <a:picLocks noChangeAspect="1" noChangeArrowheads="1"/>
          </p:cNvPicPr>
          <p:nvPr/>
        </p:nvPicPr>
        <p:blipFill>
          <a:blip r:embed="rId10" cstate="print">
            <a:lum bright="-62000"/>
          </a:blip>
          <a:srcRect/>
          <a:stretch>
            <a:fillRect/>
          </a:stretch>
        </p:blipFill>
        <p:spPr bwMode="auto">
          <a:xfrm rot="13171828" flipV="1">
            <a:off x="4739439" y="4239679"/>
            <a:ext cx="901579" cy="555568"/>
          </a:xfrm>
          <a:prstGeom prst="rect">
            <a:avLst/>
          </a:prstGeom>
          <a:noFill/>
        </p:spPr>
      </p:pic>
      <p:pic>
        <p:nvPicPr>
          <p:cNvPr id="23" name="Picture 104" descr="arrow02"/>
          <p:cNvPicPr>
            <a:picLocks noChangeAspect="1" noChangeArrowheads="1"/>
          </p:cNvPicPr>
          <p:nvPr/>
        </p:nvPicPr>
        <p:blipFill>
          <a:blip r:embed="rId10" cstate="print">
            <a:lum bright="-80000"/>
          </a:blip>
          <a:srcRect/>
          <a:stretch>
            <a:fillRect/>
          </a:stretch>
        </p:blipFill>
        <p:spPr bwMode="auto">
          <a:xfrm rot="8620367" flipH="1" flipV="1">
            <a:off x="3372073" y="4230534"/>
            <a:ext cx="901579" cy="555568"/>
          </a:xfrm>
          <a:prstGeom prst="rect">
            <a:avLst/>
          </a:prstGeom>
          <a:noFill/>
        </p:spPr>
      </p:pic>
      <p:pic>
        <p:nvPicPr>
          <p:cNvPr id="24" name="Picture 105" descr="arrow02"/>
          <p:cNvPicPr>
            <a:picLocks noChangeAspect="1" noChangeArrowheads="1"/>
          </p:cNvPicPr>
          <p:nvPr/>
        </p:nvPicPr>
        <p:blipFill>
          <a:blip r:embed="rId10" cstate="print">
            <a:lum bright="-60000"/>
          </a:blip>
          <a:srcRect/>
          <a:stretch>
            <a:fillRect/>
          </a:stretch>
        </p:blipFill>
        <p:spPr bwMode="auto">
          <a:xfrm rot="13352499" flipH="1">
            <a:off x="3327964" y="5181629"/>
            <a:ext cx="901579" cy="555568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1353087" y="3313018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소통</a:t>
            </a:r>
            <a:r>
              <a:rPr lang="en-US" altLang="ko-KR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모색</a:t>
            </a:r>
            <a:r>
              <a:rPr lang="en-US" altLang="ko-KR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실천의 공간</a:t>
            </a:r>
            <a:endParaRPr lang="ko-KR" altLang="en-US" sz="1200" b="1" dirty="0">
              <a:solidFill>
                <a:srgbClr val="2508F8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29256" y="3299571"/>
            <a:ext cx="2571768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정보</a:t>
            </a:r>
            <a:r>
              <a:rPr lang="en-US" altLang="ko-KR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자료의 구축과 공급의 공간</a:t>
            </a:r>
            <a:endParaRPr lang="ko-KR" altLang="en-US" sz="1200" b="1" dirty="0">
              <a:solidFill>
                <a:srgbClr val="2508F8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57290" y="6366711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교육</a:t>
            </a:r>
            <a:r>
              <a:rPr lang="en-US" altLang="ko-KR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문화활동의 공간</a:t>
            </a:r>
            <a:endParaRPr lang="ko-KR" altLang="en-US" sz="1200" b="1" dirty="0">
              <a:solidFill>
                <a:srgbClr val="2508F8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73866" y="6366711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결집과 활용의 공간</a:t>
            </a:r>
            <a:endParaRPr lang="ko-KR" altLang="en-US" sz="1200" b="1" dirty="0">
              <a:solidFill>
                <a:srgbClr val="2508F8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4348" y="3929066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시민과 인권활동가가 인권에 대해 소통하고 모색하고 실천</a:t>
            </a:r>
            <a:endParaRPr lang="ko-KR" altLang="en-US" sz="1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5148064" y="3929066"/>
            <a:ext cx="3500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인권에 관한 모든 정보와 자료의 구축과 공급</a:t>
            </a:r>
            <a:endParaRPr lang="ko-KR" altLang="en-US" sz="12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714348" y="5692672"/>
            <a:ext cx="364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인권 교육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문화활동이 일상적으로 진행하는 공간</a:t>
            </a:r>
            <a:endParaRPr lang="ko-KR" altLang="en-US" sz="12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5148064" y="5643578"/>
            <a:ext cx="3500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분산된 인권단체 활동의 집중과 결집</a:t>
            </a:r>
            <a:endParaRPr lang="ko-KR" altLang="en-US" sz="1200" b="1" dirty="0"/>
          </a:p>
        </p:txBody>
      </p:sp>
      <p:pic>
        <p:nvPicPr>
          <p:cNvPr id="43" name="Picture 90" descr="글머리기호-oran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8782" y="5929330"/>
            <a:ext cx="239951" cy="155468"/>
          </a:xfrm>
          <a:prstGeom prst="rect">
            <a:avLst/>
          </a:prstGeom>
          <a:noFill/>
        </p:spPr>
      </p:pic>
      <p:sp>
        <p:nvSpPr>
          <p:cNvPr id="44" name="TextBox 43"/>
          <p:cNvSpPr txBox="1"/>
          <p:nvPr/>
        </p:nvSpPr>
        <p:spPr>
          <a:xfrm>
            <a:off x="5148064" y="5857892"/>
            <a:ext cx="3500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인권운동의 인프라로 활용</a:t>
            </a:r>
            <a:endParaRPr lang="ko-KR" altLang="en-US" sz="12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929058" y="478632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인권센터</a:t>
            </a:r>
            <a:endParaRPr lang="ko-KR" altLang="en-US" b="1" dirty="0"/>
          </a:p>
        </p:txBody>
      </p:sp>
      <p:sp>
        <p:nvSpPr>
          <p:cNvPr id="46" name="AutoShape 82"/>
          <p:cNvSpPr>
            <a:spLocks noChangeAspect="1" noChangeArrowheads="1"/>
          </p:cNvSpPr>
          <p:nvPr/>
        </p:nvSpPr>
        <p:spPr bwMode="auto">
          <a:xfrm>
            <a:off x="3121387" y="2143116"/>
            <a:ext cx="2652396" cy="321651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E3E0D7"/>
              </a:gs>
              <a:gs pos="100000">
                <a:srgbClr val="A6A086"/>
              </a:gs>
            </a:gsLst>
            <a:lin ang="5400000" scaled="1"/>
          </a:gradFill>
          <a:ln w="12700">
            <a:solidFill>
              <a:srgbClr val="EAEAEA">
                <a:alpha val="89999"/>
              </a:srgbClr>
            </a:solidFill>
            <a:round/>
            <a:headEnd/>
            <a:tailEnd/>
          </a:ln>
          <a:effectLst>
            <a:outerShdw dist="63500" dir="5400000" algn="ctr" rotWithShape="0">
              <a:srgbClr val="4D210F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3621453" y="2170418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2508F8"/>
                </a:solidFill>
                <a:latin typeface="굴림체" pitchFamily="49" charset="-127"/>
                <a:ea typeface="굴림체" pitchFamily="49" charset="-127"/>
              </a:rPr>
              <a:t>지원과 연대의 공간</a:t>
            </a:r>
            <a:endParaRPr lang="ko-KR" altLang="en-US" sz="1200" b="1" dirty="0">
              <a:solidFill>
                <a:srgbClr val="2508F8"/>
              </a:solidFill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48" name="Picture 103" descr="arrow02"/>
          <p:cNvPicPr>
            <a:picLocks noChangeAspect="1" noChangeArrowheads="1"/>
          </p:cNvPicPr>
          <p:nvPr/>
        </p:nvPicPr>
        <p:blipFill>
          <a:blip r:embed="rId10" cstate="print">
            <a:lum bright="-62000"/>
          </a:blip>
          <a:srcRect/>
          <a:stretch>
            <a:fillRect/>
          </a:stretch>
        </p:blipFill>
        <p:spPr bwMode="auto">
          <a:xfrm rot="10800000" flipV="1">
            <a:off x="4054284" y="3214686"/>
            <a:ext cx="901579" cy="928694"/>
          </a:xfrm>
          <a:prstGeom prst="rect">
            <a:avLst/>
          </a:prstGeom>
          <a:noFill/>
        </p:spPr>
      </p:pic>
      <p:pic>
        <p:nvPicPr>
          <p:cNvPr id="51" name="Picture 619" descr="015"/>
          <p:cNvPicPr>
            <a:picLocks noChangeAspect="1" noChangeArrowheads="1"/>
          </p:cNvPicPr>
          <p:nvPr/>
        </p:nvPicPr>
        <p:blipFill>
          <a:blip r:embed="rId11" cstate="print">
            <a:lum bright="34000" contrast="24000"/>
          </a:blip>
          <a:srcRect/>
          <a:stretch>
            <a:fillRect/>
          </a:stretch>
        </p:blipFill>
        <p:spPr bwMode="auto">
          <a:xfrm>
            <a:off x="3192825" y="2643182"/>
            <a:ext cx="257176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51"/>
          <p:cNvSpPr txBox="1"/>
          <p:nvPr/>
        </p:nvSpPr>
        <p:spPr>
          <a:xfrm>
            <a:off x="3550015" y="2643183"/>
            <a:ext cx="1643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인권피해자들의 지원</a:t>
            </a:r>
            <a:endParaRPr lang="ko-KR" altLang="en-US" sz="12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3550015" y="2866249"/>
            <a:ext cx="2071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인권운동의 연대를 활성화</a:t>
            </a:r>
            <a:endParaRPr lang="ko-KR" altLang="en-US" sz="1200" b="1" dirty="0"/>
          </a:p>
        </p:txBody>
      </p:sp>
      <p:pic>
        <p:nvPicPr>
          <p:cNvPr id="54" name="Picture 90" descr="글머리기호-oran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65520" y="2714620"/>
            <a:ext cx="239951" cy="155468"/>
          </a:xfrm>
          <a:prstGeom prst="rect">
            <a:avLst/>
          </a:prstGeom>
          <a:noFill/>
        </p:spPr>
      </p:pic>
      <p:pic>
        <p:nvPicPr>
          <p:cNvPr id="55" name="Picture 90" descr="글머리기호-oran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7710" y="2943236"/>
            <a:ext cx="239951" cy="155468"/>
          </a:xfrm>
          <a:prstGeom prst="rect">
            <a:avLst/>
          </a:prstGeom>
          <a:noFill/>
        </p:spPr>
      </p:pic>
      <p:grpSp>
        <p:nvGrpSpPr>
          <p:cNvPr id="80" name="그룹 79"/>
          <p:cNvGrpSpPr/>
          <p:nvPr/>
        </p:nvGrpSpPr>
        <p:grpSpPr>
          <a:xfrm>
            <a:off x="285720" y="258334"/>
            <a:ext cx="8572560" cy="1313278"/>
            <a:chOff x="1142976" y="428604"/>
            <a:chExt cx="4184562" cy="1098964"/>
          </a:xfrm>
        </p:grpSpPr>
        <p:grpSp>
          <p:nvGrpSpPr>
            <p:cNvPr id="57" name="Group 611"/>
            <p:cNvGrpSpPr>
              <a:grpSpLocks/>
            </p:cNvGrpSpPr>
            <p:nvPr/>
          </p:nvGrpSpPr>
          <p:grpSpPr bwMode="auto">
            <a:xfrm>
              <a:off x="1142976" y="428604"/>
              <a:ext cx="4171687" cy="217695"/>
              <a:chOff x="864" y="3480"/>
              <a:chExt cx="4102" cy="408"/>
            </a:xfrm>
          </p:grpSpPr>
          <p:sp>
            <p:nvSpPr>
              <p:cNvPr id="58" name="AutoShape 612"/>
              <p:cNvSpPr>
                <a:spLocks noChangeArrowheads="1"/>
              </p:cNvSpPr>
              <p:nvPr/>
            </p:nvSpPr>
            <p:spPr bwMode="auto">
              <a:xfrm rot="10800000" flipV="1">
                <a:off x="864" y="3480"/>
                <a:ext cx="4102" cy="408"/>
              </a:xfrm>
              <a:custGeom>
                <a:avLst/>
                <a:gdLst>
                  <a:gd name="T0" fmla="*/ 3589 w 21600"/>
                  <a:gd name="T1" fmla="*/ 204 h 21600"/>
                  <a:gd name="T2" fmla="*/ 2051 w 21600"/>
                  <a:gd name="T3" fmla="*/ 408 h 21600"/>
                  <a:gd name="T4" fmla="*/ 513 w 21600"/>
                  <a:gd name="T5" fmla="*/ 204 h 21600"/>
                  <a:gd name="T6" fmla="*/ 205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2 w 21600"/>
                  <a:gd name="T13" fmla="*/ 4500 h 21600"/>
                  <a:gd name="T14" fmla="*/ 17098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B7C9DB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59" name="Group 613"/>
              <p:cNvGrpSpPr>
                <a:grpSpLocks/>
              </p:cNvGrpSpPr>
              <p:nvPr/>
            </p:nvGrpSpPr>
            <p:grpSpPr bwMode="auto">
              <a:xfrm rot="10800000">
                <a:off x="1352" y="3593"/>
                <a:ext cx="3115" cy="294"/>
                <a:chOff x="1102" y="3072"/>
                <a:chExt cx="2145" cy="294"/>
              </a:xfrm>
            </p:grpSpPr>
            <p:sp>
              <p:nvSpPr>
                <p:cNvPr id="60" name="Line 614"/>
                <p:cNvSpPr>
                  <a:spLocks noChangeShapeType="1"/>
                </p:cNvSpPr>
                <p:nvPr/>
              </p:nvSpPr>
              <p:spPr bwMode="auto">
                <a:xfrm>
                  <a:off x="1384" y="3120"/>
                  <a:ext cx="1578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1" name="Line 615"/>
                <p:cNvSpPr>
                  <a:spLocks noChangeShapeType="1"/>
                </p:cNvSpPr>
                <p:nvPr/>
              </p:nvSpPr>
              <p:spPr bwMode="auto">
                <a:xfrm>
                  <a:off x="1255" y="3177"/>
                  <a:ext cx="1824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2" name="Line 616"/>
                <p:cNvSpPr>
                  <a:spLocks noChangeShapeType="1"/>
                </p:cNvSpPr>
                <p:nvPr/>
              </p:nvSpPr>
              <p:spPr bwMode="auto">
                <a:xfrm>
                  <a:off x="1102" y="3243"/>
                  <a:ext cx="2145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63" name="Group 617"/>
                <p:cNvGrpSpPr>
                  <a:grpSpLocks/>
                </p:cNvGrpSpPr>
                <p:nvPr/>
              </p:nvGrpSpPr>
              <p:grpSpPr bwMode="auto">
                <a:xfrm flipH="1">
                  <a:off x="2235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9" name="Line 6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0" name="Line 6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1" name="Line 6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2" name="Line 6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64" name="Group 622"/>
                <p:cNvGrpSpPr>
                  <a:grpSpLocks/>
                </p:cNvGrpSpPr>
                <p:nvPr/>
              </p:nvGrpSpPr>
              <p:grpSpPr bwMode="auto">
                <a:xfrm>
                  <a:off x="1281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5" name="Line 6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6" name="Line 6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7" name="Line 6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Line 6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73" name="AutoShape 627"/>
            <p:cNvSpPr>
              <a:spLocks noChangeArrowheads="1"/>
            </p:cNvSpPr>
            <p:nvPr/>
          </p:nvSpPr>
          <p:spPr bwMode="auto">
            <a:xfrm flipV="1">
              <a:off x="1155851" y="646298"/>
              <a:ext cx="4171687" cy="167861"/>
            </a:xfrm>
            <a:custGeom>
              <a:avLst/>
              <a:gdLst>
                <a:gd name="T0" fmla="*/ 4536 w 21600"/>
                <a:gd name="T1" fmla="*/ 96 h 21600"/>
                <a:gd name="T2" fmla="*/ 2592 w 21600"/>
                <a:gd name="T3" fmla="*/ 192 h 21600"/>
                <a:gd name="T4" fmla="*/ 648 w 21600"/>
                <a:gd name="T5" fmla="*/ 96 h 21600"/>
                <a:gd name="T6" fmla="*/ 259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7171DB"/>
                </a:gs>
              </a:gsLst>
              <a:lin ang="5400000" scaled="1"/>
            </a:gradFill>
            <a:ln w="412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74" name="Group 648"/>
            <p:cNvGrpSpPr>
              <a:grpSpLocks/>
            </p:cNvGrpSpPr>
            <p:nvPr/>
          </p:nvGrpSpPr>
          <p:grpSpPr bwMode="auto">
            <a:xfrm>
              <a:off x="1155851" y="814159"/>
              <a:ext cx="4171687" cy="713409"/>
              <a:chOff x="1104" y="3216"/>
              <a:chExt cx="3120" cy="720"/>
            </a:xfrm>
          </p:grpSpPr>
          <p:sp>
            <p:nvSpPr>
              <p:cNvPr id="75" name="AutoShape 649"/>
              <p:cNvSpPr>
                <a:spLocks noChangeArrowheads="1"/>
              </p:cNvSpPr>
              <p:nvPr/>
            </p:nvSpPr>
            <p:spPr bwMode="auto">
              <a:xfrm>
                <a:off x="1104" y="3216"/>
                <a:ext cx="3120" cy="720"/>
              </a:xfrm>
              <a:prstGeom prst="roundRect">
                <a:avLst>
                  <a:gd name="adj" fmla="val 8824"/>
                </a:avLst>
              </a:prstGeom>
              <a:gradFill rotWithShape="1">
                <a:gsLst>
                  <a:gs pos="0">
                    <a:srgbClr val="91B4FF"/>
                  </a:gs>
                  <a:gs pos="100000">
                    <a:srgbClr val="CCECFF"/>
                  </a:gs>
                </a:gsLst>
                <a:lin ang="5400000" scaled="1"/>
              </a:gradFill>
              <a:ln w="28575" algn="ctr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650"/>
              <p:cNvSpPr>
                <a:spLocks noChangeArrowheads="1"/>
              </p:cNvSpPr>
              <p:nvPr/>
            </p:nvSpPr>
            <p:spPr bwMode="auto">
              <a:xfrm>
                <a:off x="1248" y="3256"/>
                <a:ext cx="2928" cy="6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99999"/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78" name="직사각형 77"/>
          <p:cNvSpPr/>
          <p:nvPr/>
        </p:nvSpPr>
        <p:spPr>
          <a:xfrm>
            <a:off x="642910" y="857232"/>
            <a:ext cx="142876" cy="5715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942109" y="851728"/>
            <a:ext cx="3272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인권센터란</a:t>
            </a:r>
            <a:r>
              <a:rPr lang="en-US" altLang="ko-KR" sz="2800" b="1" dirty="0" smtClean="0"/>
              <a:t>?</a:t>
            </a:r>
            <a:endParaRPr lang="ko-KR" altLang="en-US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GG Lee\바탕 화면\파워포인트\선택\파포 배경.깡 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1928802"/>
            <a:ext cx="9001156" cy="48577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grpSp>
        <p:nvGrpSpPr>
          <p:cNvPr id="3" name="그룹 79"/>
          <p:cNvGrpSpPr/>
          <p:nvPr/>
        </p:nvGrpSpPr>
        <p:grpSpPr>
          <a:xfrm>
            <a:off x="285720" y="258334"/>
            <a:ext cx="8572560" cy="1313278"/>
            <a:chOff x="1142976" y="428604"/>
            <a:chExt cx="4184562" cy="1098964"/>
          </a:xfrm>
        </p:grpSpPr>
        <p:grpSp>
          <p:nvGrpSpPr>
            <p:cNvPr id="4" name="Group 611"/>
            <p:cNvGrpSpPr>
              <a:grpSpLocks/>
            </p:cNvGrpSpPr>
            <p:nvPr/>
          </p:nvGrpSpPr>
          <p:grpSpPr bwMode="auto">
            <a:xfrm>
              <a:off x="1142976" y="428604"/>
              <a:ext cx="4171687" cy="217695"/>
              <a:chOff x="864" y="3480"/>
              <a:chExt cx="4102" cy="408"/>
            </a:xfrm>
          </p:grpSpPr>
          <p:sp>
            <p:nvSpPr>
              <p:cNvPr id="58" name="AutoShape 612"/>
              <p:cNvSpPr>
                <a:spLocks noChangeArrowheads="1"/>
              </p:cNvSpPr>
              <p:nvPr/>
            </p:nvSpPr>
            <p:spPr bwMode="auto">
              <a:xfrm rot="10800000" flipV="1">
                <a:off x="864" y="3480"/>
                <a:ext cx="4102" cy="408"/>
              </a:xfrm>
              <a:custGeom>
                <a:avLst/>
                <a:gdLst>
                  <a:gd name="T0" fmla="*/ 3589 w 21600"/>
                  <a:gd name="T1" fmla="*/ 204 h 21600"/>
                  <a:gd name="T2" fmla="*/ 2051 w 21600"/>
                  <a:gd name="T3" fmla="*/ 408 h 21600"/>
                  <a:gd name="T4" fmla="*/ 513 w 21600"/>
                  <a:gd name="T5" fmla="*/ 204 h 21600"/>
                  <a:gd name="T6" fmla="*/ 205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2 w 21600"/>
                  <a:gd name="T13" fmla="*/ 4500 h 21600"/>
                  <a:gd name="T14" fmla="*/ 17098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B7C9DB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5" name="Group 613"/>
              <p:cNvGrpSpPr>
                <a:grpSpLocks/>
              </p:cNvGrpSpPr>
              <p:nvPr/>
            </p:nvGrpSpPr>
            <p:grpSpPr bwMode="auto">
              <a:xfrm rot="10800000">
                <a:off x="1352" y="3593"/>
                <a:ext cx="3115" cy="294"/>
                <a:chOff x="1102" y="3072"/>
                <a:chExt cx="2145" cy="294"/>
              </a:xfrm>
            </p:grpSpPr>
            <p:sp>
              <p:nvSpPr>
                <p:cNvPr id="60" name="Line 614"/>
                <p:cNvSpPr>
                  <a:spLocks noChangeShapeType="1"/>
                </p:cNvSpPr>
                <p:nvPr/>
              </p:nvSpPr>
              <p:spPr bwMode="auto">
                <a:xfrm>
                  <a:off x="1384" y="3120"/>
                  <a:ext cx="1578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1" name="Line 615"/>
                <p:cNvSpPr>
                  <a:spLocks noChangeShapeType="1"/>
                </p:cNvSpPr>
                <p:nvPr/>
              </p:nvSpPr>
              <p:spPr bwMode="auto">
                <a:xfrm>
                  <a:off x="1255" y="3177"/>
                  <a:ext cx="1824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2" name="Line 616"/>
                <p:cNvSpPr>
                  <a:spLocks noChangeShapeType="1"/>
                </p:cNvSpPr>
                <p:nvPr/>
              </p:nvSpPr>
              <p:spPr bwMode="auto">
                <a:xfrm>
                  <a:off x="1102" y="3243"/>
                  <a:ext cx="2145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6" name="Group 617"/>
                <p:cNvGrpSpPr>
                  <a:grpSpLocks/>
                </p:cNvGrpSpPr>
                <p:nvPr/>
              </p:nvGrpSpPr>
              <p:grpSpPr bwMode="auto">
                <a:xfrm flipH="1">
                  <a:off x="2235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9" name="Line 6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0" name="Line 6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1" name="Line 6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2" name="Line 6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7" name="Group 622"/>
                <p:cNvGrpSpPr>
                  <a:grpSpLocks/>
                </p:cNvGrpSpPr>
                <p:nvPr/>
              </p:nvGrpSpPr>
              <p:grpSpPr bwMode="auto">
                <a:xfrm>
                  <a:off x="1281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5" name="Line 6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6" name="Line 6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7" name="Line 6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Line 6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73" name="AutoShape 627"/>
            <p:cNvSpPr>
              <a:spLocks noChangeArrowheads="1"/>
            </p:cNvSpPr>
            <p:nvPr/>
          </p:nvSpPr>
          <p:spPr bwMode="auto">
            <a:xfrm flipV="1">
              <a:off x="1155851" y="646298"/>
              <a:ext cx="4171687" cy="167861"/>
            </a:xfrm>
            <a:custGeom>
              <a:avLst/>
              <a:gdLst>
                <a:gd name="T0" fmla="*/ 4536 w 21600"/>
                <a:gd name="T1" fmla="*/ 96 h 21600"/>
                <a:gd name="T2" fmla="*/ 2592 w 21600"/>
                <a:gd name="T3" fmla="*/ 192 h 21600"/>
                <a:gd name="T4" fmla="*/ 648 w 21600"/>
                <a:gd name="T5" fmla="*/ 96 h 21600"/>
                <a:gd name="T6" fmla="*/ 259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7171DB"/>
                </a:gs>
              </a:gsLst>
              <a:lin ang="5400000" scaled="1"/>
            </a:gradFill>
            <a:ln w="412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8" name="Group 648"/>
            <p:cNvGrpSpPr>
              <a:grpSpLocks/>
            </p:cNvGrpSpPr>
            <p:nvPr/>
          </p:nvGrpSpPr>
          <p:grpSpPr bwMode="auto">
            <a:xfrm>
              <a:off x="1155851" y="814159"/>
              <a:ext cx="4171687" cy="713409"/>
              <a:chOff x="1104" y="3216"/>
              <a:chExt cx="3120" cy="720"/>
            </a:xfrm>
          </p:grpSpPr>
          <p:sp>
            <p:nvSpPr>
              <p:cNvPr id="75" name="AutoShape 649"/>
              <p:cNvSpPr>
                <a:spLocks noChangeArrowheads="1"/>
              </p:cNvSpPr>
              <p:nvPr/>
            </p:nvSpPr>
            <p:spPr bwMode="auto">
              <a:xfrm>
                <a:off x="1104" y="3216"/>
                <a:ext cx="3120" cy="720"/>
              </a:xfrm>
              <a:prstGeom prst="roundRect">
                <a:avLst>
                  <a:gd name="adj" fmla="val 8824"/>
                </a:avLst>
              </a:prstGeom>
              <a:gradFill rotWithShape="1">
                <a:gsLst>
                  <a:gs pos="0">
                    <a:srgbClr val="91B4FF"/>
                  </a:gs>
                  <a:gs pos="100000">
                    <a:srgbClr val="CCECFF"/>
                  </a:gs>
                </a:gsLst>
                <a:lin ang="5400000" scaled="1"/>
              </a:gradFill>
              <a:ln w="28575" algn="ctr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650"/>
              <p:cNvSpPr>
                <a:spLocks noChangeArrowheads="1"/>
              </p:cNvSpPr>
              <p:nvPr/>
            </p:nvSpPr>
            <p:spPr bwMode="auto">
              <a:xfrm>
                <a:off x="1248" y="3256"/>
                <a:ext cx="2928" cy="6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99999"/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1" name="직사각형 80"/>
          <p:cNvSpPr/>
          <p:nvPr/>
        </p:nvSpPr>
        <p:spPr>
          <a:xfrm>
            <a:off x="642910" y="857232"/>
            <a:ext cx="142876" cy="5715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942109" y="851728"/>
            <a:ext cx="3272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mtClean="0"/>
              <a:t>인권센터의 필요성</a:t>
            </a:r>
            <a:endParaRPr lang="ko-KR" altLang="en-US" sz="2800" b="1" dirty="0"/>
          </a:p>
        </p:txBody>
      </p:sp>
      <p:pic>
        <p:nvPicPr>
          <p:cNvPr id="64" name="Picture 587" descr="화살표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83091" y="3813908"/>
            <a:ext cx="5858810" cy="82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AutoShape 588"/>
          <p:cNvSpPr>
            <a:spLocks noChangeArrowheads="1"/>
          </p:cNvSpPr>
          <p:nvPr/>
        </p:nvSpPr>
        <p:spPr bwMode="auto">
          <a:xfrm>
            <a:off x="728253" y="2571744"/>
            <a:ext cx="8083675" cy="1143008"/>
          </a:xfrm>
          <a:prstGeom prst="roundRect">
            <a:avLst>
              <a:gd name="adj" fmla="val 8542"/>
            </a:avLst>
          </a:prstGeom>
          <a:gradFill rotWithShape="0">
            <a:gsLst>
              <a:gs pos="0">
                <a:srgbClr val="B9E8ED"/>
              </a:gs>
              <a:gs pos="100000">
                <a:srgbClr val="2D89C7"/>
              </a:gs>
            </a:gsLst>
            <a:lin ang="0" scaled="1"/>
          </a:gradFill>
          <a:ln w="9525" algn="ctr">
            <a:solidFill>
              <a:srgbClr val="2D89C7"/>
            </a:solidFill>
            <a:round/>
            <a:headEnd/>
            <a:tailEnd/>
          </a:ln>
          <a:effectLst>
            <a:outerShdw dist="53882" dir="2700000" algn="ctr" rotWithShape="0">
              <a:srgbClr val="2A5578"/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7" name="AutoShape 589"/>
          <p:cNvSpPr>
            <a:spLocks noChangeArrowheads="1"/>
          </p:cNvSpPr>
          <p:nvPr/>
        </p:nvSpPr>
        <p:spPr bwMode="auto">
          <a:xfrm>
            <a:off x="2138879" y="2630156"/>
            <a:ext cx="6524725" cy="1013158"/>
          </a:xfrm>
          <a:prstGeom prst="roundRect">
            <a:avLst>
              <a:gd name="adj" fmla="val 563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dist="35921" dir="13500000" algn="ctr" rotWithShape="0">
              <a:srgbClr val="2A5578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lnSpc>
                <a:spcPct val="110000"/>
              </a:lnSpc>
              <a:defRPr/>
            </a:pPr>
            <a:endParaRPr lang="ko-KR" altLang="ko-KR" sz="2400" b="1">
              <a:solidFill>
                <a:srgbClr val="456358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9" name="Picture 591" descr="blue shadow arrow short"/>
          <p:cNvPicPr>
            <a:picLocks noChangeAspect="1" noChangeArrowheads="1"/>
          </p:cNvPicPr>
          <p:nvPr/>
        </p:nvPicPr>
        <p:blipFill>
          <a:blip r:embed="rId5" cstate="print">
            <a:lum bright="-100000"/>
          </a:blip>
          <a:srcRect/>
          <a:stretch>
            <a:fillRect/>
          </a:stretch>
        </p:blipFill>
        <p:spPr bwMode="auto">
          <a:xfrm>
            <a:off x="1655280" y="2962139"/>
            <a:ext cx="482054" cy="467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592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22281" y="2786058"/>
            <a:ext cx="145234" cy="69415"/>
          </a:xfrm>
          <a:prstGeom prst="rect">
            <a:avLst/>
          </a:prstGeom>
          <a:noFill/>
          <a:effectLst>
            <a:outerShdw dist="35921" dir="2700000" algn="ctr" rotWithShape="0">
              <a:srgbClr val="000066"/>
            </a:outerShdw>
          </a:effectLst>
        </p:spPr>
      </p:pic>
      <p:grpSp>
        <p:nvGrpSpPr>
          <p:cNvPr id="84" name="Group 594"/>
          <p:cNvGrpSpPr>
            <a:grpSpLocks/>
          </p:cNvGrpSpPr>
          <p:nvPr/>
        </p:nvGrpSpPr>
        <p:grpSpPr bwMode="auto">
          <a:xfrm>
            <a:off x="714348" y="4714884"/>
            <a:ext cx="8143932" cy="1928826"/>
            <a:chOff x="291" y="3868"/>
            <a:chExt cx="4177" cy="1402"/>
          </a:xfrm>
          <a:solidFill>
            <a:schemeClr val="bg1">
              <a:lumMod val="95000"/>
            </a:schemeClr>
          </a:solidFill>
        </p:grpSpPr>
        <p:sp>
          <p:nvSpPr>
            <p:cNvPr id="89" name="AutoShape 595"/>
            <p:cNvSpPr>
              <a:spLocks noChangeArrowheads="1"/>
            </p:cNvSpPr>
            <p:nvPr/>
          </p:nvSpPr>
          <p:spPr bwMode="auto">
            <a:xfrm flipV="1">
              <a:off x="291" y="3868"/>
              <a:ext cx="4177" cy="1402"/>
            </a:xfrm>
            <a:prstGeom prst="roundRect">
              <a:avLst>
                <a:gd name="adj" fmla="val 16667"/>
              </a:avLst>
            </a:prstGeom>
            <a:solidFill>
              <a:srgbClr val="FFC000">
                <a:alpha val="59000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" name="AutoShape 596"/>
            <p:cNvSpPr>
              <a:spLocks noChangeArrowheads="1"/>
            </p:cNvSpPr>
            <p:nvPr/>
          </p:nvSpPr>
          <p:spPr bwMode="auto">
            <a:xfrm flipV="1">
              <a:off x="336" y="3912"/>
              <a:ext cx="4120" cy="1307"/>
            </a:xfrm>
            <a:prstGeom prst="roundRect">
              <a:avLst>
                <a:gd name="adj" fmla="val 16667"/>
              </a:avLst>
            </a:prstGeom>
            <a:solidFill>
              <a:schemeClr val="tx1">
                <a:alpha val="0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13500000">
                <a:srgbClr val="000036"/>
              </a:prstShdw>
            </a:effectLst>
          </p:spPr>
          <p:txBody>
            <a:bodyPr rot="10800000" wrap="none" anchor="ctr"/>
            <a:lstStyle/>
            <a:p>
              <a:pPr algn="ctr"/>
              <a:endParaRPr lang="ko-KR" altLang="ko-KR" sz="2400"/>
            </a:p>
          </p:txBody>
        </p:sp>
      </p:grpSp>
      <p:pic>
        <p:nvPicPr>
          <p:cNvPr id="85" name="Picture 597" descr="yellow gradient checkmar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20594" y="5063514"/>
            <a:ext cx="350725" cy="164883"/>
          </a:xfrm>
          <a:prstGeom prst="rect">
            <a:avLst/>
          </a:prstGeom>
          <a:solidFill>
            <a:srgbClr val="2508F8"/>
          </a:solidFill>
          <a:ln w="9525">
            <a:noFill/>
            <a:miter lim="800000"/>
            <a:headEnd/>
            <a:tailEnd/>
          </a:ln>
        </p:spPr>
      </p:pic>
      <p:pic>
        <p:nvPicPr>
          <p:cNvPr id="87" name="Picture 599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22281" y="3071810"/>
            <a:ext cx="145234" cy="68118"/>
          </a:xfrm>
          <a:prstGeom prst="rect">
            <a:avLst/>
          </a:prstGeom>
          <a:noFill/>
          <a:effectLst>
            <a:outerShdw dist="35921" dir="2700000" algn="ctr" rotWithShape="0">
              <a:srgbClr val="000066"/>
            </a:outerShdw>
          </a:effectLst>
        </p:spPr>
      </p:pic>
      <p:pic>
        <p:nvPicPr>
          <p:cNvPr id="88" name="Picture 600" descr="Bl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26325" y="3384456"/>
            <a:ext cx="145234" cy="68118"/>
          </a:xfrm>
          <a:prstGeom prst="rect">
            <a:avLst/>
          </a:prstGeom>
          <a:noFill/>
          <a:effectLst>
            <a:outerShdw dist="35921" dir="2700000" algn="ctr" rotWithShape="0">
              <a:srgbClr val="000066"/>
            </a:outerShdw>
          </a:effectLst>
        </p:spPr>
      </p:pic>
      <p:grpSp>
        <p:nvGrpSpPr>
          <p:cNvPr id="104" name="그룹 103"/>
          <p:cNvGrpSpPr/>
          <p:nvPr/>
        </p:nvGrpSpPr>
        <p:grpSpPr>
          <a:xfrm>
            <a:off x="956153" y="2603262"/>
            <a:ext cx="611248" cy="1069776"/>
            <a:chOff x="915812" y="2630156"/>
            <a:chExt cx="611248" cy="1069776"/>
          </a:xfrm>
        </p:grpSpPr>
        <p:sp>
          <p:nvSpPr>
            <p:cNvPr id="78" name="AutoShape 590"/>
            <p:cNvSpPr>
              <a:spLocks noChangeArrowheads="1"/>
            </p:cNvSpPr>
            <p:nvPr/>
          </p:nvSpPr>
          <p:spPr bwMode="auto">
            <a:xfrm>
              <a:off x="915812" y="2630156"/>
              <a:ext cx="584354" cy="1069776"/>
            </a:xfrm>
            <a:prstGeom prst="roundRect">
              <a:avLst>
                <a:gd name="adj" fmla="val 5708"/>
              </a:avLst>
            </a:prstGeom>
            <a:gradFill rotWithShape="1">
              <a:gsLst>
                <a:gs pos="0">
                  <a:srgbClr val="84AFD6"/>
                </a:gs>
                <a:gs pos="100000">
                  <a:srgbClr val="C1D4DD"/>
                </a:gs>
              </a:gsLst>
              <a:lin ang="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ko-KR" sz="2400" b="1">
                <a:solidFill>
                  <a:srgbClr val="FF33CC"/>
                </a:solidFill>
                <a:latin typeface="휴먼옛체" pitchFamily="18" charset="-127"/>
                <a:ea typeface="휴먼옛체" pitchFamily="18" charset="-127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973062" y="2772611"/>
              <a:ext cx="553998" cy="8572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rgbClr val="FF0000"/>
                  </a:solidFill>
                </a:rPr>
                <a:t>의문</a:t>
              </a:r>
              <a:endParaRPr lang="ko-KR" alt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2571736" y="2656629"/>
            <a:ext cx="3429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한국 인권운동 </a:t>
            </a:r>
            <a:r>
              <a:rPr lang="en-US" altLang="ko-KR" sz="1200" b="1" dirty="0" smtClean="0"/>
              <a:t>40</a:t>
            </a:r>
            <a:r>
              <a:rPr lang="ko-KR" altLang="en-US" sz="1200" b="1" dirty="0" smtClean="0"/>
              <a:t>년에 인권센터 하나가 없다</a:t>
            </a:r>
            <a:r>
              <a:rPr lang="en-US" altLang="ko-KR" sz="1200" b="1" dirty="0" smtClean="0"/>
              <a:t>. </a:t>
            </a:r>
            <a:endParaRPr lang="ko-KR" altLang="en-US" sz="12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2571736" y="2972988"/>
            <a:ext cx="3429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국민소득 </a:t>
            </a:r>
            <a:r>
              <a:rPr lang="en-US" altLang="ko-KR" sz="1200" b="1" dirty="0" smtClean="0"/>
              <a:t>2</a:t>
            </a:r>
            <a:r>
              <a:rPr lang="ko-KR" altLang="en-US" sz="1200" b="1" dirty="0" smtClean="0"/>
              <a:t>만불 시대에 인권센터 하나가 없다</a:t>
            </a:r>
            <a:r>
              <a:rPr lang="en-US" altLang="ko-KR" sz="1200" b="1" dirty="0" smtClean="0"/>
              <a:t>. </a:t>
            </a:r>
            <a:endParaRPr lang="ko-KR" altLang="en-US" sz="12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2571736" y="3272677"/>
            <a:ext cx="6072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국가 권력의 시녀가 된 국가 인권위원회를 </a:t>
            </a:r>
            <a:r>
              <a:rPr lang="ko-KR" altLang="en-US" sz="1200" b="1" dirty="0" smtClean="0"/>
              <a:t>견제할 시민사회의 힘이 없다</a:t>
            </a:r>
            <a:r>
              <a:rPr lang="en-US" altLang="ko-KR" sz="1200" b="1" dirty="0" smtClean="0"/>
              <a:t>.</a:t>
            </a:r>
            <a:r>
              <a:rPr lang="en-US" altLang="ko-KR" sz="1200" b="1" dirty="0" smtClean="0"/>
              <a:t> </a:t>
            </a:r>
            <a:endParaRPr lang="ko-KR" altLang="en-US" sz="12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1714480" y="5000636"/>
            <a:ext cx="6572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분산된 인권운동을 넘어 연대의 강화가 필요하다</a:t>
            </a:r>
            <a:r>
              <a:rPr lang="en-US" altLang="ko-KR" sz="1300" b="1" dirty="0" smtClean="0"/>
              <a:t>. </a:t>
            </a:r>
            <a:endParaRPr lang="ko-KR" altLang="en-US" sz="1300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1714480" y="5565504"/>
            <a:ext cx="6572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인권운동의 고립성을 넘어 대중의 지지를 받는 대중적 인권운동이 필요하다</a:t>
            </a:r>
            <a:r>
              <a:rPr lang="en-US" altLang="ko-KR" sz="1300" b="1" dirty="0" smtClean="0"/>
              <a:t>.  </a:t>
            </a:r>
            <a:endParaRPr lang="ko-KR" altLang="en-US" sz="13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1714480" y="6065570"/>
            <a:ext cx="6572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시민들의 자발적 인권활동을 끌어내고 추진하도록 촉진하는 공간이 필요하다</a:t>
            </a:r>
            <a:r>
              <a:rPr lang="en-US" altLang="ko-KR" sz="1300" b="1" dirty="0" smtClean="0"/>
              <a:t>.   </a:t>
            </a:r>
            <a:endParaRPr lang="ko-KR" altLang="en-US" sz="1300" b="1" dirty="0"/>
          </a:p>
        </p:txBody>
      </p:sp>
      <p:pic>
        <p:nvPicPr>
          <p:cNvPr id="101" name="Picture 597" descr="yellow gradient checkmar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20879" y="5641636"/>
            <a:ext cx="350725" cy="164883"/>
          </a:xfrm>
          <a:prstGeom prst="rect">
            <a:avLst/>
          </a:prstGeom>
          <a:solidFill>
            <a:srgbClr val="2508F8"/>
          </a:solidFill>
          <a:ln w="9525">
            <a:noFill/>
            <a:miter lim="800000"/>
            <a:headEnd/>
            <a:tailEnd/>
          </a:ln>
        </p:spPr>
      </p:pic>
      <p:pic>
        <p:nvPicPr>
          <p:cNvPr id="102" name="Picture 597" descr="yellow gradient checkmar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20879" y="6141702"/>
            <a:ext cx="350725" cy="164883"/>
          </a:xfrm>
          <a:prstGeom prst="rect">
            <a:avLst/>
          </a:prstGeom>
          <a:solidFill>
            <a:srgbClr val="2508F8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GG Lee\바탕 화면\파워포인트\선택\파포 배경.깡 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83" y="1930965"/>
            <a:ext cx="9001156" cy="48577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grpSp>
        <p:nvGrpSpPr>
          <p:cNvPr id="2" name="그룹 79"/>
          <p:cNvGrpSpPr/>
          <p:nvPr/>
        </p:nvGrpSpPr>
        <p:grpSpPr>
          <a:xfrm>
            <a:off x="285720" y="258334"/>
            <a:ext cx="8572560" cy="1313278"/>
            <a:chOff x="1142976" y="428604"/>
            <a:chExt cx="4184562" cy="1098964"/>
          </a:xfrm>
        </p:grpSpPr>
        <p:grpSp>
          <p:nvGrpSpPr>
            <p:cNvPr id="3" name="Group 611"/>
            <p:cNvGrpSpPr>
              <a:grpSpLocks/>
            </p:cNvGrpSpPr>
            <p:nvPr/>
          </p:nvGrpSpPr>
          <p:grpSpPr bwMode="auto">
            <a:xfrm>
              <a:off x="1142976" y="428604"/>
              <a:ext cx="4171687" cy="217695"/>
              <a:chOff x="864" y="3480"/>
              <a:chExt cx="4102" cy="408"/>
            </a:xfrm>
          </p:grpSpPr>
          <p:sp>
            <p:nvSpPr>
              <p:cNvPr id="58" name="AutoShape 612"/>
              <p:cNvSpPr>
                <a:spLocks noChangeArrowheads="1"/>
              </p:cNvSpPr>
              <p:nvPr/>
            </p:nvSpPr>
            <p:spPr bwMode="auto">
              <a:xfrm rot="10800000" flipV="1">
                <a:off x="864" y="3480"/>
                <a:ext cx="4102" cy="408"/>
              </a:xfrm>
              <a:custGeom>
                <a:avLst/>
                <a:gdLst>
                  <a:gd name="T0" fmla="*/ 3589 w 21600"/>
                  <a:gd name="T1" fmla="*/ 204 h 21600"/>
                  <a:gd name="T2" fmla="*/ 2051 w 21600"/>
                  <a:gd name="T3" fmla="*/ 408 h 21600"/>
                  <a:gd name="T4" fmla="*/ 513 w 21600"/>
                  <a:gd name="T5" fmla="*/ 204 h 21600"/>
                  <a:gd name="T6" fmla="*/ 205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2 w 21600"/>
                  <a:gd name="T13" fmla="*/ 4500 h 21600"/>
                  <a:gd name="T14" fmla="*/ 17098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B7C9DB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" name="Group 613"/>
              <p:cNvGrpSpPr>
                <a:grpSpLocks/>
              </p:cNvGrpSpPr>
              <p:nvPr/>
            </p:nvGrpSpPr>
            <p:grpSpPr bwMode="auto">
              <a:xfrm rot="10800000">
                <a:off x="1352" y="3593"/>
                <a:ext cx="3115" cy="294"/>
                <a:chOff x="1102" y="3072"/>
                <a:chExt cx="2145" cy="294"/>
              </a:xfrm>
            </p:grpSpPr>
            <p:sp>
              <p:nvSpPr>
                <p:cNvPr id="60" name="Line 614"/>
                <p:cNvSpPr>
                  <a:spLocks noChangeShapeType="1"/>
                </p:cNvSpPr>
                <p:nvPr/>
              </p:nvSpPr>
              <p:spPr bwMode="auto">
                <a:xfrm>
                  <a:off x="1384" y="3120"/>
                  <a:ext cx="1578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1" name="Line 615"/>
                <p:cNvSpPr>
                  <a:spLocks noChangeShapeType="1"/>
                </p:cNvSpPr>
                <p:nvPr/>
              </p:nvSpPr>
              <p:spPr bwMode="auto">
                <a:xfrm>
                  <a:off x="1255" y="3177"/>
                  <a:ext cx="1824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2" name="Line 616"/>
                <p:cNvSpPr>
                  <a:spLocks noChangeShapeType="1"/>
                </p:cNvSpPr>
                <p:nvPr/>
              </p:nvSpPr>
              <p:spPr bwMode="auto">
                <a:xfrm>
                  <a:off x="1102" y="3243"/>
                  <a:ext cx="2145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5" name="Group 617"/>
                <p:cNvGrpSpPr>
                  <a:grpSpLocks/>
                </p:cNvGrpSpPr>
                <p:nvPr/>
              </p:nvGrpSpPr>
              <p:grpSpPr bwMode="auto">
                <a:xfrm flipH="1">
                  <a:off x="2235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9" name="Line 6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0" name="Line 6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1" name="Line 6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2" name="Line 6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6" name="Group 622"/>
                <p:cNvGrpSpPr>
                  <a:grpSpLocks/>
                </p:cNvGrpSpPr>
                <p:nvPr/>
              </p:nvGrpSpPr>
              <p:grpSpPr bwMode="auto">
                <a:xfrm>
                  <a:off x="1281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5" name="Line 6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6" name="Line 6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7" name="Line 6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Line 6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73" name="AutoShape 627"/>
            <p:cNvSpPr>
              <a:spLocks noChangeArrowheads="1"/>
            </p:cNvSpPr>
            <p:nvPr/>
          </p:nvSpPr>
          <p:spPr bwMode="auto">
            <a:xfrm flipV="1">
              <a:off x="1155851" y="646298"/>
              <a:ext cx="4171687" cy="167861"/>
            </a:xfrm>
            <a:custGeom>
              <a:avLst/>
              <a:gdLst>
                <a:gd name="T0" fmla="*/ 4536 w 21600"/>
                <a:gd name="T1" fmla="*/ 96 h 21600"/>
                <a:gd name="T2" fmla="*/ 2592 w 21600"/>
                <a:gd name="T3" fmla="*/ 192 h 21600"/>
                <a:gd name="T4" fmla="*/ 648 w 21600"/>
                <a:gd name="T5" fmla="*/ 96 h 21600"/>
                <a:gd name="T6" fmla="*/ 259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7171DB"/>
                </a:gs>
              </a:gsLst>
              <a:lin ang="5400000" scaled="1"/>
            </a:gradFill>
            <a:ln w="412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7" name="Group 648"/>
            <p:cNvGrpSpPr>
              <a:grpSpLocks/>
            </p:cNvGrpSpPr>
            <p:nvPr/>
          </p:nvGrpSpPr>
          <p:grpSpPr bwMode="auto">
            <a:xfrm>
              <a:off x="1155851" y="814159"/>
              <a:ext cx="4171687" cy="713409"/>
              <a:chOff x="1104" y="3216"/>
              <a:chExt cx="3120" cy="720"/>
            </a:xfrm>
          </p:grpSpPr>
          <p:sp>
            <p:nvSpPr>
              <p:cNvPr id="75" name="AutoShape 649"/>
              <p:cNvSpPr>
                <a:spLocks noChangeArrowheads="1"/>
              </p:cNvSpPr>
              <p:nvPr/>
            </p:nvSpPr>
            <p:spPr bwMode="auto">
              <a:xfrm>
                <a:off x="1104" y="3216"/>
                <a:ext cx="3120" cy="720"/>
              </a:xfrm>
              <a:prstGeom prst="roundRect">
                <a:avLst>
                  <a:gd name="adj" fmla="val 8824"/>
                </a:avLst>
              </a:prstGeom>
              <a:gradFill rotWithShape="1">
                <a:gsLst>
                  <a:gs pos="0">
                    <a:srgbClr val="91B4FF"/>
                  </a:gs>
                  <a:gs pos="100000">
                    <a:srgbClr val="CCECFF"/>
                  </a:gs>
                </a:gsLst>
                <a:lin ang="5400000" scaled="1"/>
              </a:gradFill>
              <a:ln w="28575" algn="ctr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650"/>
              <p:cNvSpPr>
                <a:spLocks noChangeArrowheads="1"/>
              </p:cNvSpPr>
              <p:nvPr/>
            </p:nvSpPr>
            <p:spPr bwMode="auto">
              <a:xfrm>
                <a:off x="1248" y="3256"/>
                <a:ext cx="2928" cy="6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99999"/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1" name="직사각형 80"/>
          <p:cNvSpPr/>
          <p:nvPr/>
        </p:nvSpPr>
        <p:spPr>
          <a:xfrm>
            <a:off x="642910" y="857232"/>
            <a:ext cx="142876" cy="5715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942108" y="851728"/>
            <a:ext cx="6987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2508F8"/>
                </a:solidFill>
              </a:rPr>
              <a:t>[</a:t>
            </a:r>
            <a:r>
              <a:rPr lang="ko-KR" altLang="en-US" sz="2800" b="1" dirty="0" smtClean="0"/>
              <a:t>십시일반 인권센터</a:t>
            </a:r>
            <a:r>
              <a:rPr lang="en-US" altLang="ko-KR" sz="2800" b="1" dirty="0" smtClean="0">
                <a:solidFill>
                  <a:srgbClr val="2508F8"/>
                </a:solidFill>
              </a:rPr>
              <a:t>]</a:t>
            </a:r>
            <a:r>
              <a:rPr lang="ko-KR" altLang="en-US" sz="2800" b="1" dirty="0" smtClean="0"/>
              <a:t> 건립운동의 기본 방향</a:t>
            </a:r>
            <a:endParaRPr lang="ko-KR" altLang="en-US" sz="2800" b="1" dirty="0"/>
          </a:p>
        </p:txBody>
      </p:sp>
      <p:grpSp>
        <p:nvGrpSpPr>
          <p:cNvPr id="8" name="그룹 129"/>
          <p:cNvGrpSpPr/>
          <p:nvPr/>
        </p:nvGrpSpPr>
        <p:grpSpPr>
          <a:xfrm>
            <a:off x="1071539" y="2357430"/>
            <a:ext cx="5105399" cy="555625"/>
            <a:chOff x="1857357" y="3076588"/>
            <a:chExt cx="5105399" cy="555625"/>
          </a:xfrm>
        </p:grpSpPr>
        <p:sp>
          <p:nvSpPr>
            <p:cNvPr id="116" name="Line 4"/>
            <p:cNvSpPr>
              <a:spLocks noChangeShapeType="1"/>
            </p:cNvSpPr>
            <p:nvPr/>
          </p:nvSpPr>
          <p:spPr bwMode="auto">
            <a:xfrm>
              <a:off x="2162156" y="3632213"/>
              <a:ext cx="4800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7" name="Rectangle 5"/>
            <p:cNvSpPr>
              <a:spLocks noChangeArrowheads="1"/>
            </p:cNvSpPr>
            <p:nvPr/>
          </p:nvSpPr>
          <p:spPr bwMode="gray">
            <a:xfrm rot="3419336">
              <a:off x="1877994" y="3055951"/>
              <a:ext cx="479425" cy="520700"/>
            </a:xfrm>
            <a:prstGeom prst="rect">
              <a:avLst/>
            </a:prstGeom>
            <a:gradFill rotWithShape="1">
              <a:gsLst>
                <a:gs pos="0">
                  <a:srgbClr val="54D060"/>
                </a:gs>
                <a:gs pos="100000">
                  <a:srgbClr val="54D06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54D060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8" name="Text Box 6"/>
            <p:cNvSpPr txBox="1">
              <a:spLocks noChangeArrowheads="1"/>
            </p:cNvSpPr>
            <p:nvPr/>
          </p:nvSpPr>
          <p:spPr bwMode="auto">
            <a:xfrm>
              <a:off x="2786050" y="3143263"/>
              <a:ext cx="3209533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kumimoji="0" lang="ko-KR" altLang="en-US" sz="2400" b="1" dirty="0" smtClean="0">
                  <a:latin typeface="Arial" charset="0"/>
                </a:rPr>
                <a:t>시민의 참여로 만들자</a:t>
              </a:r>
              <a:r>
                <a:rPr kumimoji="0" lang="en-US" altLang="ko-KR" sz="2400" b="1" dirty="0" smtClean="0">
                  <a:latin typeface="Arial" charset="0"/>
                </a:rPr>
                <a:t>!</a:t>
              </a:r>
              <a:endParaRPr kumimoji="0" lang="en-US" altLang="ko-KR" sz="2400" b="1" dirty="0">
                <a:latin typeface="Arial" charset="0"/>
              </a:endParaRPr>
            </a:p>
          </p:txBody>
        </p:sp>
        <p:sp>
          <p:nvSpPr>
            <p:cNvPr id="119" name="Text Box 7"/>
            <p:cNvSpPr txBox="1">
              <a:spLocks noChangeArrowheads="1"/>
            </p:cNvSpPr>
            <p:nvPr/>
          </p:nvSpPr>
          <p:spPr bwMode="gray">
            <a:xfrm>
              <a:off x="1933556" y="3098813"/>
              <a:ext cx="354013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2400" b="1" dirty="0">
                  <a:solidFill>
                    <a:srgbClr val="FFFFFF"/>
                  </a:solidFill>
                  <a:latin typeface="Arial" charset="0"/>
                </a:rPr>
                <a:t>1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071538" y="3808043"/>
            <a:ext cx="5105400" cy="555625"/>
            <a:chOff x="1248" y="1632"/>
            <a:chExt cx="3216" cy="350"/>
          </a:xfrm>
        </p:grpSpPr>
        <p:sp>
          <p:nvSpPr>
            <p:cNvPr id="121" name="Line 9"/>
            <p:cNvSpPr>
              <a:spLocks noChangeShapeType="1"/>
            </p:cNvSpPr>
            <p:nvPr/>
          </p:nvSpPr>
          <p:spPr bwMode="auto">
            <a:xfrm>
              <a:off x="1440" y="1982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2" name="Rectangle 10"/>
            <p:cNvSpPr>
              <a:spLocks noChangeArrowheads="1"/>
            </p:cNvSpPr>
            <p:nvPr/>
          </p:nvSpPr>
          <p:spPr bwMode="gray">
            <a:xfrm rot="3419336">
              <a:off x="1261" y="1619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8E97EE"/>
                </a:gs>
                <a:gs pos="100000">
                  <a:srgbClr val="8E97EE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E97EE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23" name="Text Box 11"/>
            <p:cNvSpPr txBox="1">
              <a:spLocks noChangeArrowheads="1"/>
            </p:cNvSpPr>
            <p:nvPr/>
          </p:nvSpPr>
          <p:spPr bwMode="auto">
            <a:xfrm>
              <a:off x="1833" y="1674"/>
              <a:ext cx="2421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kumimoji="0" lang="ko-KR" altLang="en-US" sz="2400" b="1" dirty="0" smtClean="0">
                  <a:latin typeface="Arial" charset="0"/>
                </a:rPr>
                <a:t>함께 만들어가는 인권센터</a:t>
              </a:r>
              <a:r>
                <a:rPr kumimoji="0" lang="en-US" altLang="ko-KR" sz="2400" b="1" dirty="0" smtClean="0">
                  <a:latin typeface="Arial" charset="0"/>
                </a:rPr>
                <a:t>!</a:t>
              </a:r>
              <a:endParaRPr kumimoji="0" lang="en-US" altLang="ko-KR" sz="2400" b="1" dirty="0">
                <a:latin typeface="Arial" charset="0"/>
              </a:endParaRPr>
            </a:p>
          </p:txBody>
        </p:sp>
        <p:sp>
          <p:nvSpPr>
            <p:cNvPr id="124" name="Text Box 12"/>
            <p:cNvSpPr txBox="1">
              <a:spLocks noChangeArrowheads="1"/>
            </p:cNvSpPr>
            <p:nvPr/>
          </p:nvSpPr>
          <p:spPr bwMode="gray">
            <a:xfrm>
              <a:off x="1296" y="164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2400" b="1" dirty="0">
                  <a:solidFill>
                    <a:srgbClr val="FFFFFF"/>
                  </a:solidFill>
                  <a:latin typeface="Arial" charset="0"/>
                </a:rPr>
                <a:t>2</a:t>
              </a:r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1071538" y="5301432"/>
            <a:ext cx="6172201" cy="601663"/>
            <a:chOff x="1248" y="2194"/>
            <a:chExt cx="3888" cy="379"/>
          </a:xfrm>
        </p:grpSpPr>
        <p:sp>
          <p:nvSpPr>
            <p:cNvPr id="126" name="Line 14"/>
            <p:cNvSpPr>
              <a:spLocks noChangeShapeType="1"/>
            </p:cNvSpPr>
            <p:nvPr/>
          </p:nvSpPr>
          <p:spPr bwMode="auto">
            <a:xfrm>
              <a:off x="1440" y="2544"/>
              <a:ext cx="3678" cy="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7" name="Rectangle 15"/>
            <p:cNvSpPr>
              <a:spLocks noChangeArrowheads="1"/>
            </p:cNvSpPr>
            <p:nvPr/>
          </p:nvSpPr>
          <p:spPr bwMode="gray">
            <a:xfrm rot="3419336">
              <a:off x="1261" y="2181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4383E1"/>
                </a:gs>
                <a:gs pos="100000">
                  <a:srgbClr val="438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4383E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28" name="Text Box 16"/>
            <p:cNvSpPr txBox="1">
              <a:spLocks noChangeArrowheads="1"/>
            </p:cNvSpPr>
            <p:nvPr/>
          </p:nvSpPr>
          <p:spPr bwMode="auto">
            <a:xfrm>
              <a:off x="1833" y="2236"/>
              <a:ext cx="3303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lang="ko-KR" altLang="en-US" sz="2400" b="1" dirty="0" smtClean="0">
                  <a:latin typeface="Arial" charset="0"/>
                </a:rPr>
                <a:t>모든 권력에 타협하지 않는 인권운동</a:t>
              </a:r>
              <a:r>
                <a:rPr lang="en-US" altLang="ko-KR" sz="2400" b="1" dirty="0" smtClean="0">
                  <a:latin typeface="Arial" charset="0"/>
                </a:rPr>
                <a:t>!</a:t>
              </a:r>
              <a:endParaRPr kumimoji="0" lang="en-US" altLang="ko-KR" sz="2400" b="1" dirty="0">
                <a:latin typeface="Arial" charset="0"/>
              </a:endParaRPr>
            </a:p>
          </p:txBody>
        </p:sp>
        <p:sp>
          <p:nvSpPr>
            <p:cNvPr id="129" name="Text Box 17"/>
            <p:cNvSpPr txBox="1">
              <a:spLocks noChangeArrowheads="1"/>
            </p:cNvSpPr>
            <p:nvPr/>
          </p:nvSpPr>
          <p:spPr bwMode="gray">
            <a:xfrm>
              <a:off x="1296" y="2208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2400" b="1">
                  <a:solidFill>
                    <a:srgbClr val="FFFFFF"/>
                  </a:solidFill>
                  <a:latin typeface="Arial" charset="0"/>
                </a:rPr>
                <a:t>3</a:t>
              </a:r>
            </a:p>
          </p:txBody>
        </p:sp>
      </p:grpSp>
      <p:sp>
        <p:nvSpPr>
          <p:cNvPr id="131" name="TextBox 130"/>
          <p:cNvSpPr txBox="1"/>
          <p:nvPr/>
        </p:nvSpPr>
        <p:spPr>
          <a:xfrm>
            <a:off x="1928794" y="3071810"/>
            <a:ext cx="4071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시민이 주인이 되는 공간</a:t>
            </a:r>
            <a:endParaRPr lang="ko-KR" altLang="en-US" sz="1200" b="1" dirty="0"/>
          </a:p>
        </p:txBody>
      </p:sp>
      <p:pic>
        <p:nvPicPr>
          <p:cNvPr id="132" name="Picture 90" descr="글머리기호-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3143248"/>
            <a:ext cx="239951" cy="155468"/>
          </a:xfrm>
          <a:prstGeom prst="rect">
            <a:avLst/>
          </a:prstGeom>
          <a:noFill/>
        </p:spPr>
      </p:pic>
      <p:sp>
        <p:nvSpPr>
          <p:cNvPr id="133" name="TextBox 132"/>
          <p:cNvSpPr txBox="1"/>
          <p:nvPr/>
        </p:nvSpPr>
        <p:spPr>
          <a:xfrm>
            <a:off x="1928794" y="3366315"/>
            <a:ext cx="4071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시민이 돈도 내고 운영도 함께 하자</a:t>
            </a:r>
            <a:r>
              <a:rPr lang="en-US" altLang="ko-KR" sz="1200" b="1" dirty="0" smtClean="0"/>
              <a:t>. </a:t>
            </a:r>
            <a:endParaRPr lang="ko-KR" altLang="en-US" sz="1200" b="1" dirty="0"/>
          </a:p>
        </p:txBody>
      </p:sp>
      <p:pic>
        <p:nvPicPr>
          <p:cNvPr id="134" name="Picture 90" descr="글머리기호-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3437753"/>
            <a:ext cx="239951" cy="155468"/>
          </a:xfrm>
          <a:prstGeom prst="rect">
            <a:avLst/>
          </a:prstGeom>
          <a:noFill/>
        </p:spPr>
      </p:pic>
      <p:sp>
        <p:nvSpPr>
          <p:cNvPr id="135" name="TextBox 134"/>
          <p:cNvSpPr txBox="1"/>
          <p:nvPr/>
        </p:nvSpPr>
        <p:spPr>
          <a:xfrm>
            <a:off x="1928794" y="4522423"/>
            <a:ext cx="4071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인권활동가와 시민들 함께 만드는 인권운동</a:t>
            </a:r>
            <a:endParaRPr lang="ko-KR" altLang="en-US" sz="1200" b="1" dirty="0"/>
          </a:p>
        </p:txBody>
      </p:sp>
      <p:pic>
        <p:nvPicPr>
          <p:cNvPr id="136" name="Picture 90" descr="글머리기호-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4593861"/>
            <a:ext cx="239951" cy="155468"/>
          </a:xfrm>
          <a:prstGeom prst="rect">
            <a:avLst/>
          </a:prstGeom>
          <a:noFill/>
        </p:spPr>
      </p:pic>
      <p:sp>
        <p:nvSpPr>
          <p:cNvPr id="137" name="TextBox 136"/>
          <p:cNvSpPr txBox="1"/>
          <p:nvPr/>
        </p:nvSpPr>
        <p:spPr>
          <a:xfrm>
            <a:off x="1928794" y="4816928"/>
            <a:ext cx="5929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시민의 지지와 참여 위에 강해지는 인권운동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Ex) </a:t>
            </a:r>
            <a:r>
              <a:rPr lang="ko-KR" altLang="en-US" sz="1200" b="1" dirty="0" smtClean="0"/>
              <a:t>국가권력 감시운동</a:t>
            </a:r>
            <a:r>
              <a:rPr lang="en-US" altLang="ko-KR" sz="1200" b="1" dirty="0" smtClean="0"/>
              <a:t>, </a:t>
            </a:r>
            <a:r>
              <a:rPr lang="ko-KR" altLang="en-US" sz="1200" b="1" dirty="0" err="1" smtClean="0"/>
              <a:t>반차별</a:t>
            </a:r>
            <a:r>
              <a:rPr lang="ko-KR" altLang="en-US" sz="1200" b="1" dirty="0" smtClean="0"/>
              <a:t> 운동 등</a:t>
            </a:r>
            <a:r>
              <a:rPr lang="en-US" altLang="ko-KR" sz="1200" b="1" dirty="0" smtClean="0"/>
              <a:t> </a:t>
            </a:r>
            <a:endParaRPr lang="ko-KR" altLang="en-US" sz="1200" b="1" dirty="0"/>
          </a:p>
        </p:txBody>
      </p:sp>
      <p:pic>
        <p:nvPicPr>
          <p:cNvPr id="138" name="Picture 90" descr="글머리기호-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4888366"/>
            <a:ext cx="239951" cy="155468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1928794" y="5886702"/>
            <a:ext cx="4071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정권은 짧고 인권은 길고 그윽하다</a:t>
            </a:r>
            <a:r>
              <a:rPr lang="en-US" altLang="ko-KR" sz="1200" b="1" dirty="0" smtClean="0"/>
              <a:t>.</a:t>
            </a:r>
            <a:endParaRPr lang="ko-KR" altLang="en-US" sz="1200" b="1" dirty="0"/>
          </a:p>
        </p:txBody>
      </p:sp>
      <p:pic>
        <p:nvPicPr>
          <p:cNvPr id="50" name="Picture 90" descr="글머리기호-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5958140"/>
            <a:ext cx="239951" cy="155468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>
            <a:off x="1928794" y="6181207"/>
            <a:ext cx="6429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시민의 압력으로 국가 기구를 견제 </a:t>
            </a:r>
            <a:r>
              <a:rPr lang="en-US" altLang="ko-KR" sz="1200" b="1" dirty="0" smtClean="0"/>
              <a:t>/ </a:t>
            </a:r>
            <a:r>
              <a:rPr lang="ko-KR" altLang="en-US" sz="1200" b="1" dirty="0" smtClean="0"/>
              <a:t>견인</a:t>
            </a:r>
            <a:r>
              <a:rPr lang="en-US" altLang="ko-KR" sz="1200" b="1" dirty="0" smtClean="0"/>
              <a:t>  </a:t>
            </a:r>
            <a:endParaRPr lang="ko-KR" altLang="en-US" sz="1200" b="1" dirty="0"/>
          </a:p>
        </p:txBody>
      </p:sp>
      <p:pic>
        <p:nvPicPr>
          <p:cNvPr id="52" name="Picture 90" descr="글머리기호-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6252645"/>
            <a:ext cx="239951" cy="1554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2" descr="C:\Documents and Settings\GG Lee\바탕 화면\파워포인트\선택\파포 배경.깡 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83" y="1930965"/>
            <a:ext cx="9001156" cy="48577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grpSp>
        <p:nvGrpSpPr>
          <p:cNvPr id="2" name="그룹 79"/>
          <p:cNvGrpSpPr/>
          <p:nvPr/>
        </p:nvGrpSpPr>
        <p:grpSpPr>
          <a:xfrm>
            <a:off x="285720" y="258334"/>
            <a:ext cx="8572560" cy="1313278"/>
            <a:chOff x="1142976" y="428604"/>
            <a:chExt cx="4184562" cy="1098964"/>
          </a:xfrm>
        </p:grpSpPr>
        <p:grpSp>
          <p:nvGrpSpPr>
            <p:cNvPr id="3" name="Group 611"/>
            <p:cNvGrpSpPr>
              <a:grpSpLocks/>
            </p:cNvGrpSpPr>
            <p:nvPr/>
          </p:nvGrpSpPr>
          <p:grpSpPr bwMode="auto">
            <a:xfrm>
              <a:off x="1142976" y="428604"/>
              <a:ext cx="4171687" cy="217695"/>
              <a:chOff x="864" y="3480"/>
              <a:chExt cx="4102" cy="408"/>
            </a:xfrm>
          </p:grpSpPr>
          <p:sp>
            <p:nvSpPr>
              <p:cNvPr id="58" name="AutoShape 612"/>
              <p:cNvSpPr>
                <a:spLocks noChangeArrowheads="1"/>
              </p:cNvSpPr>
              <p:nvPr/>
            </p:nvSpPr>
            <p:spPr bwMode="auto">
              <a:xfrm rot="10800000" flipV="1">
                <a:off x="864" y="3480"/>
                <a:ext cx="4102" cy="408"/>
              </a:xfrm>
              <a:custGeom>
                <a:avLst/>
                <a:gdLst>
                  <a:gd name="T0" fmla="*/ 3589 w 21600"/>
                  <a:gd name="T1" fmla="*/ 204 h 21600"/>
                  <a:gd name="T2" fmla="*/ 2051 w 21600"/>
                  <a:gd name="T3" fmla="*/ 408 h 21600"/>
                  <a:gd name="T4" fmla="*/ 513 w 21600"/>
                  <a:gd name="T5" fmla="*/ 204 h 21600"/>
                  <a:gd name="T6" fmla="*/ 205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2 w 21600"/>
                  <a:gd name="T13" fmla="*/ 4500 h 21600"/>
                  <a:gd name="T14" fmla="*/ 17098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B7C9DB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" name="Group 613"/>
              <p:cNvGrpSpPr>
                <a:grpSpLocks/>
              </p:cNvGrpSpPr>
              <p:nvPr/>
            </p:nvGrpSpPr>
            <p:grpSpPr bwMode="auto">
              <a:xfrm rot="10800000">
                <a:off x="1352" y="3593"/>
                <a:ext cx="3115" cy="294"/>
                <a:chOff x="1102" y="3072"/>
                <a:chExt cx="2145" cy="294"/>
              </a:xfrm>
            </p:grpSpPr>
            <p:sp>
              <p:nvSpPr>
                <p:cNvPr id="60" name="Line 614"/>
                <p:cNvSpPr>
                  <a:spLocks noChangeShapeType="1"/>
                </p:cNvSpPr>
                <p:nvPr/>
              </p:nvSpPr>
              <p:spPr bwMode="auto">
                <a:xfrm>
                  <a:off x="1384" y="3120"/>
                  <a:ext cx="1578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1" name="Line 615"/>
                <p:cNvSpPr>
                  <a:spLocks noChangeShapeType="1"/>
                </p:cNvSpPr>
                <p:nvPr/>
              </p:nvSpPr>
              <p:spPr bwMode="auto">
                <a:xfrm>
                  <a:off x="1255" y="3177"/>
                  <a:ext cx="1824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2" name="Line 616"/>
                <p:cNvSpPr>
                  <a:spLocks noChangeShapeType="1"/>
                </p:cNvSpPr>
                <p:nvPr/>
              </p:nvSpPr>
              <p:spPr bwMode="auto">
                <a:xfrm>
                  <a:off x="1102" y="3243"/>
                  <a:ext cx="2145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5" name="Group 617"/>
                <p:cNvGrpSpPr>
                  <a:grpSpLocks/>
                </p:cNvGrpSpPr>
                <p:nvPr/>
              </p:nvGrpSpPr>
              <p:grpSpPr bwMode="auto">
                <a:xfrm flipH="1">
                  <a:off x="2235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9" name="Line 6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0" name="Line 6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1" name="Line 6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2" name="Line 6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6" name="Group 622"/>
                <p:cNvGrpSpPr>
                  <a:grpSpLocks/>
                </p:cNvGrpSpPr>
                <p:nvPr/>
              </p:nvGrpSpPr>
              <p:grpSpPr bwMode="auto">
                <a:xfrm>
                  <a:off x="1281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5" name="Line 6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6" name="Line 6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7" name="Line 6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Line 6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73" name="AutoShape 627"/>
            <p:cNvSpPr>
              <a:spLocks noChangeArrowheads="1"/>
            </p:cNvSpPr>
            <p:nvPr/>
          </p:nvSpPr>
          <p:spPr bwMode="auto">
            <a:xfrm flipV="1">
              <a:off x="1155851" y="646298"/>
              <a:ext cx="4171687" cy="167861"/>
            </a:xfrm>
            <a:custGeom>
              <a:avLst/>
              <a:gdLst>
                <a:gd name="T0" fmla="*/ 4536 w 21600"/>
                <a:gd name="T1" fmla="*/ 96 h 21600"/>
                <a:gd name="T2" fmla="*/ 2592 w 21600"/>
                <a:gd name="T3" fmla="*/ 192 h 21600"/>
                <a:gd name="T4" fmla="*/ 648 w 21600"/>
                <a:gd name="T5" fmla="*/ 96 h 21600"/>
                <a:gd name="T6" fmla="*/ 259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7171DB"/>
                </a:gs>
              </a:gsLst>
              <a:lin ang="5400000" scaled="1"/>
            </a:gradFill>
            <a:ln w="412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7" name="Group 648"/>
            <p:cNvGrpSpPr>
              <a:grpSpLocks/>
            </p:cNvGrpSpPr>
            <p:nvPr/>
          </p:nvGrpSpPr>
          <p:grpSpPr bwMode="auto">
            <a:xfrm>
              <a:off x="1155851" y="814159"/>
              <a:ext cx="4171687" cy="713409"/>
              <a:chOff x="1104" y="3216"/>
              <a:chExt cx="3120" cy="720"/>
            </a:xfrm>
          </p:grpSpPr>
          <p:sp>
            <p:nvSpPr>
              <p:cNvPr id="75" name="AutoShape 649"/>
              <p:cNvSpPr>
                <a:spLocks noChangeArrowheads="1"/>
              </p:cNvSpPr>
              <p:nvPr/>
            </p:nvSpPr>
            <p:spPr bwMode="auto">
              <a:xfrm>
                <a:off x="1104" y="3216"/>
                <a:ext cx="3120" cy="720"/>
              </a:xfrm>
              <a:prstGeom prst="roundRect">
                <a:avLst>
                  <a:gd name="adj" fmla="val 8824"/>
                </a:avLst>
              </a:prstGeom>
              <a:gradFill rotWithShape="1">
                <a:gsLst>
                  <a:gs pos="0">
                    <a:srgbClr val="91B4FF"/>
                  </a:gs>
                  <a:gs pos="100000">
                    <a:srgbClr val="CCECFF"/>
                  </a:gs>
                </a:gsLst>
                <a:lin ang="5400000" scaled="1"/>
              </a:gradFill>
              <a:ln w="28575" algn="ctr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650"/>
              <p:cNvSpPr>
                <a:spLocks noChangeArrowheads="1"/>
              </p:cNvSpPr>
              <p:nvPr/>
            </p:nvSpPr>
            <p:spPr bwMode="auto">
              <a:xfrm>
                <a:off x="1248" y="3256"/>
                <a:ext cx="2928" cy="6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99999"/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1" name="직사각형 80"/>
          <p:cNvSpPr/>
          <p:nvPr/>
        </p:nvSpPr>
        <p:spPr>
          <a:xfrm>
            <a:off x="642910" y="857232"/>
            <a:ext cx="142876" cy="5715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942108" y="851728"/>
            <a:ext cx="784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2508F8"/>
                </a:solidFill>
              </a:rPr>
              <a:t>[</a:t>
            </a:r>
            <a:r>
              <a:rPr lang="ko-KR" altLang="en-US" sz="2800" b="1" dirty="0" smtClean="0"/>
              <a:t>십시일반 인권센터</a:t>
            </a:r>
            <a:r>
              <a:rPr lang="en-US" altLang="ko-KR" sz="2800" b="1" dirty="0" smtClean="0">
                <a:solidFill>
                  <a:srgbClr val="2508F8"/>
                </a:solidFill>
              </a:rPr>
              <a:t>]</a:t>
            </a:r>
            <a:r>
              <a:rPr lang="ko-KR" altLang="en-US" sz="2800" b="1" dirty="0" smtClean="0"/>
              <a:t> 건립운동의 단계별 목표</a:t>
            </a:r>
            <a:endParaRPr lang="ko-KR" altLang="en-US" sz="2800" b="1" dirty="0"/>
          </a:p>
        </p:txBody>
      </p:sp>
      <p:sp>
        <p:nvSpPr>
          <p:cNvPr id="53" name="Oval 2"/>
          <p:cNvSpPr>
            <a:spLocks noChangeArrowheads="1"/>
          </p:cNvSpPr>
          <p:nvPr/>
        </p:nvSpPr>
        <p:spPr bwMode="gray">
          <a:xfrm>
            <a:off x="4800600" y="2157434"/>
            <a:ext cx="4114800" cy="4343400"/>
          </a:xfrm>
          <a:prstGeom prst="ellipse">
            <a:avLst/>
          </a:prstGeom>
          <a:gradFill rotWithShape="1">
            <a:gsLst>
              <a:gs pos="100000">
                <a:srgbClr val="EAB764">
                  <a:alpha val="32000"/>
                </a:srgbClr>
              </a:gs>
              <a:gs pos="100000">
                <a:srgbClr val="003B76"/>
              </a:gs>
            </a:gsLst>
            <a:lin ang="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4" name="Oval 4"/>
          <p:cNvSpPr>
            <a:spLocks noChangeArrowheads="1"/>
          </p:cNvSpPr>
          <p:nvPr/>
        </p:nvSpPr>
        <p:spPr bwMode="gray">
          <a:xfrm>
            <a:off x="152400" y="2157434"/>
            <a:ext cx="4114800" cy="4343400"/>
          </a:xfrm>
          <a:prstGeom prst="ellipse">
            <a:avLst/>
          </a:prstGeom>
          <a:gradFill>
            <a:gsLst>
              <a:gs pos="100000">
                <a:srgbClr val="FFC000">
                  <a:alpha val="28000"/>
                </a:srgbClr>
              </a:gs>
              <a:gs pos="100000">
                <a:srgbClr val="54D060"/>
              </a:gs>
            </a:gsLst>
            <a:lin ang="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55" name="Group 5"/>
          <p:cNvGrpSpPr>
            <a:grpSpLocks/>
          </p:cNvGrpSpPr>
          <p:nvPr/>
        </p:nvGrpSpPr>
        <p:grpSpPr bwMode="auto">
          <a:xfrm>
            <a:off x="4138610" y="3043278"/>
            <a:ext cx="790580" cy="742912"/>
            <a:chOff x="2078" y="1680"/>
            <a:chExt cx="1615" cy="1615"/>
          </a:xfrm>
        </p:grpSpPr>
        <p:sp>
          <p:nvSpPr>
            <p:cNvPr id="56" name="Oval 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9" name="Oval 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63" name="Oval 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64" name="Oval 1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4" name="Oval 1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11" name="Text Box 44"/>
          <p:cNvSpPr txBox="1">
            <a:spLocks noChangeArrowheads="1"/>
          </p:cNvSpPr>
          <p:nvPr/>
        </p:nvSpPr>
        <p:spPr bwMode="auto">
          <a:xfrm>
            <a:off x="642910" y="2967335"/>
            <a:ext cx="245932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1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단계 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: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인권센터 움 틔우기</a:t>
            </a:r>
            <a:endParaRPr kumimoji="0" lang="en-US" altLang="ko-KR" sz="1400" b="1" u="sng" dirty="0" smtClean="0">
              <a:solidFill>
                <a:srgbClr val="2508F8"/>
              </a:solidFill>
              <a:latin typeface="Arial" charset="0"/>
            </a:endParaRPr>
          </a:p>
          <a:p>
            <a:pPr eaLnBrk="0" latinLnBrk="0" hangingPunct="0"/>
            <a:r>
              <a:rPr lang="en-US" altLang="ko-KR" sz="1400" b="1" dirty="0" smtClean="0">
                <a:latin typeface="Arial" charset="0"/>
              </a:rPr>
              <a:t>     </a:t>
            </a:r>
            <a:r>
              <a:rPr lang="en-US" altLang="ko-KR" sz="1400" b="1" dirty="0" smtClean="0"/>
              <a:t>(2009</a:t>
            </a:r>
            <a:r>
              <a:rPr lang="ko-KR" altLang="en-US" sz="1400" b="1" dirty="0" smtClean="0"/>
              <a:t>년 </a:t>
            </a:r>
            <a:r>
              <a:rPr lang="en-US" altLang="ko-KR" sz="1400" b="1" dirty="0" smtClean="0"/>
              <a:t>~ 2010</a:t>
            </a:r>
            <a:r>
              <a:rPr lang="ko-KR" altLang="en-US" sz="1400" b="1" dirty="0" smtClean="0"/>
              <a:t>년 </a:t>
            </a:r>
            <a:r>
              <a:rPr lang="en-US" altLang="ko-KR" sz="1400" b="1" dirty="0" smtClean="0"/>
              <a:t>11</a:t>
            </a:r>
            <a:r>
              <a:rPr lang="ko-KR" altLang="en-US" sz="1400" b="1" dirty="0" smtClean="0"/>
              <a:t>월</a:t>
            </a:r>
            <a:r>
              <a:rPr lang="en-US" altLang="ko-KR" sz="1400" b="1" dirty="0" smtClean="0"/>
              <a:t>)</a:t>
            </a:r>
            <a:endParaRPr kumimoji="0" lang="en-US" altLang="ko-KR" sz="1400" b="1" u="sng" dirty="0">
              <a:latin typeface="Arial" charset="0"/>
            </a:endParaRPr>
          </a:p>
        </p:txBody>
      </p:sp>
      <p:grpSp>
        <p:nvGrpSpPr>
          <p:cNvPr id="115" name="Group 5"/>
          <p:cNvGrpSpPr>
            <a:grpSpLocks/>
          </p:cNvGrpSpPr>
          <p:nvPr/>
        </p:nvGrpSpPr>
        <p:grpSpPr bwMode="auto">
          <a:xfrm>
            <a:off x="4143372" y="3786190"/>
            <a:ext cx="790580" cy="742912"/>
            <a:chOff x="2078" y="1680"/>
            <a:chExt cx="1615" cy="1615"/>
          </a:xfrm>
        </p:grpSpPr>
        <p:sp>
          <p:nvSpPr>
            <p:cNvPr id="120" name="Oval 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5" name="Oval 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0" name="Oval 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39" name="Oval 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40" name="Oval 1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41" name="Oval 1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142" name="Group 5"/>
          <p:cNvGrpSpPr>
            <a:grpSpLocks/>
          </p:cNvGrpSpPr>
          <p:nvPr/>
        </p:nvGrpSpPr>
        <p:grpSpPr bwMode="auto">
          <a:xfrm>
            <a:off x="4143372" y="4500570"/>
            <a:ext cx="790580" cy="742912"/>
            <a:chOff x="2078" y="1680"/>
            <a:chExt cx="1615" cy="1615"/>
          </a:xfrm>
        </p:grpSpPr>
        <p:sp>
          <p:nvSpPr>
            <p:cNvPr id="143" name="Oval 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" name="Oval 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5" name="Oval 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46" name="Oval 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47" name="Oval 1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48" name="Oval 1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149" name="Group 5"/>
          <p:cNvGrpSpPr>
            <a:grpSpLocks/>
          </p:cNvGrpSpPr>
          <p:nvPr/>
        </p:nvGrpSpPr>
        <p:grpSpPr bwMode="auto">
          <a:xfrm>
            <a:off x="4143372" y="5186418"/>
            <a:ext cx="790580" cy="742912"/>
            <a:chOff x="2078" y="1680"/>
            <a:chExt cx="1615" cy="1615"/>
          </a:xfrm>
        </p:grpSpPr>
        <p:sp>
          <p:nvSpPr>
            <p:cNvPr id="150" name="Oval 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1" name="Oval 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2" name="Oval 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53" name="Oval 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54" name="Oval 1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55" name="Oval 1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56" name="TextBox 155"/>
          <p:cNvSpPr txBox="1"/>
          <p:nvPr/>
        </p:nvSpPr>
        <p:spPr>
          <a:xfrm>
            <a:off x="4286248" y="314070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인</a:t>
            </a:r>
            <a:endParaRPr lang="ko-KR" altLang="en-US" sz="2400" b="1" dirty="0"/>
          </a:p>
        </p:txBody>
      </p:sp>
      <p:sp>
        <p:nvSpPr>
          <p:cNvPr id="157" name="TextBox 156"/>
          <p:cNvSpPr txBox="1"/>
          <p:nvPr/>
        </p:nvSpPr>
        <p:spPr>
          <a:xfrm>
            <a:off x="4286248" y="389602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권</a:t>
            </a:r>
            <a:endParaRPr lang="ko-KR" altLang="en-US" sz="2400" b="1" dirty="0"/>
          </a:p>
        </p:txBody>
      </p:sp>
      <p:sp>
        <p:nvSpPr>
          <p:cNvPr id="158" name="TextBox 157"/>
          <p:cNvSpPr txBox="1"/>
          <p:nvPr/>
        </p:nvSpPr>
        <p:spPr>
          <a:xfrm>
            <a:off x="4286248" y="4643446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센</a:t>
            </a:r>
            <a:endParaRPr lang="ko-KR" altLang="en-US" sz="2400" b="1" dirty="0"/>
          </a:p>
        </p:txBody>
      </p:sp>
      <p:sp>
        <p:nvSpPr>
          <p:cNvPr id="159" name="TextBox 158"/>
          <p:cNvSpPr txBox="1"/>
          <p:nvPr/>
        </p:nvSpPr>
        <p:spPr>
          <a:xfrm>
            <a:off x="4286248" y="532478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터</a:t>
            </a:r>
            <a:endParaRPr lang="ko-KR" altLang="en-US" sz="2400" b="1" dirty="0"/>
          </a:p>
        </p:txBody>
      </p:sp>
      <p:sp>
        <p:nvSpPr>
          <p:cNvPr id="160" name="TextBox 159"/>
          <p:cNvSpPr txBox="1"/>
          <p:nvPr/>
        </p:nvSpPr>
        <p:spPr>
          <a:xfrm>
            <a:off x="642910" y="3500438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2009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인권재단 사람 내부에서 고민하고 움 틔우는 작업 진행</a:t>
            </a:r>
            <a:endParaRPr lang="en-US" altLang="ko-KR" sz="1200" dirty="0" smtClean="0"/>
          </a:p>
          <a:p>
            <a:r>
              <a:rPr lang="en-US" altLang="ko-KR" sz="1200" dirty="0" smtClean="0"/>
              <a:t>2010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11</a:t>
            </a:r>
            <a:r>
              <a:rPr lang="ko-KR" altLang="en-US" sz="1200" dirty="0" smtClean="0"/>
              <a:t>월 </a:t>
            </a:r>
            <a:r>
              <a:rPr lang="en-US" altLang="ko-KR" sz="1200" dirty="0" smtClean="0"/>
              <a:t>: [</a:t>
            </a:r>
            <a:r>
              <a:rPr lang="ko-KR" altLang="en-US" sz="1200" dirty="0" smtClean="0"/>
              <a:t>문정현 신부 헌정공연</a:t>
            </a:r>
            <a:r>
              <a:rPr lang="en-US" altLang="ko-KR" sz="1200" dirty="0" smtClean="0"/>
              <a:t>]</a:t>
            </a:r>
            <a:r>
              <a:rPr lang="ko-KR" altLang="en-US" sz="1200" dirty="0" smtClean="0"/>
              <a:t>을 통해</a:t>
            </a:r>
            <a:endParaRPr lang="en-US" altLang="ko-KR" sz="1200" dirty="0" smtClean="0"/>
          </a:p>
          <a:p>
            <a:r>
              <a:rPr lang="ko-KR" altLang="en-US" sz="1200" dirty="0" smtClean="0"/>
              <a:t>초기 홍보작업 진행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사회적 과제로 설정</a:t>
            </a:r>
            <a:endParaRPr lang="ko-KR" altLang="en-US" sz="1200" dirty="0"/>
          </a:p>
        </p:txBody>
      </p:sp>
      <p:sp>
        <p:nvSpPr>
          <p:cNvPr id="161" name="Text Box 44"/>
          <p:cNvSpPr txBox="1">
            <a:spLocks noChangeArrowheads="1"/>
          </p:cNvSpPr>
          <p:nvPr/>
        </p:nvSpPr>
        <p:spPr bwMode="auto">
          <a:xfrm>
            <a:off x="642910" y="4500570"/>
            <a:ext cx="307488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/>
            <a:r>
              <a:rPr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2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단계 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: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인권센터 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1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천인 주춧돌 놓기</a:t>
            </a:r>
            <a:endParaRPr kumimoji="0" lang="en-US" altLang="ko-KR" sz="1400" b="1" u="sng" dirty="0" smtClean="0">
              <a:solidFill>
                <a:srgbClr val="2508F8"/>
              </a:solidFill>
              <a:latin typeface="Arial" charset="0"/>
            </a:endParaRPr>
          </a:p>
          <a:p>
            <a:pPr eaLnBrk="0" latinLnBrk="0" hangingPunct="0"/>
            <a:r>
              <a:rPr lang="en-US" altLang="ko-KR" sz="1400" b="1" dirty="0" smtClean="0">
                <a:latin typeface="Arial" charset="0"/>
              </a:rPr>
              <a:t>     </a:t>
            </a:r>
            <a:r>
              <a:rPr lang="en-US" altLang="ko-KR" sz="1400" b="1" dirty="0" smtClean="0"/>
              <a:t>(2010</a:t>
            </a:r>
            <a:r>
              <a:rPr lang="ko-KR" altLang="en-US" sz="1400" b="1" dirty="0" smtClean="0"/>
              <a:t>년 </a:t>
            </a:r>
            <a:r>
              <a:rPr lang="en-US" altLang="ko-KR" sz="1400" b="1" dirty="0" smtClean="0"/>
              <a:t>12</a:t>
            </a:r>
            <a:r>
              <a:rPr lang="ko-KR" altLang="en-US" sz="1400" b="1" dirty="0" smtClean="0"/>
              <a:t>월</a:t>
            </a:r>
            <a:r>
              <a:rPr lang="en-US" altLang="ko-KR" sz="1400" b="1" dirty="0" smtClean="0"/>
              <a:t>~ 2011</a:t>
            </a:r>
            <a:r>
              <a:rPr lang="ko-KR" altLang="en-US" sz="1400" b="1" dirty="0" smtClean="0"/>
              <a:t>년 </a:t>
            </a:r>
            <a:r>
              <a:rPr lang="en-US" altLang="ko-KR" sz="1400" b="1" dirty="0" smtClean="0"/>
              <a:t>2</a:t>
            </a:r>
            <a:r>
              <a:rPr lang="ko-KR" altLang="en-US" sz="1400" b="1" dirty="0" smtClean="0"/>
              <a:t>월</a:t>
            </a:r>
            <a:r>
              <a:rPr lang="en-US" altLang="ko-KR" sz="1400" b="1" dirty="0" smtClean="0"/>
              <a:t>)</a:t>
            </a:r>
            <a:endParaRPr kumimoji="0" lang="en-US" altLang="ko-KR" sz="1400" b="1" u="sng" dirty="0">
              <a:latin typeface="Arial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642910" y="5026895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목표 </a:t>
            </a:r>
            <a:r>
              <a:rPr lang="en-US" altLang="ko-KR" sz="1200" dirty="0" smtClean="0"/>
              <a:t>: </a:t>
            </a:r>
            <a:r>
              <a:rPr lang="ko-KR" altLang="en-US" sz="1200" dirty="0" err="1" smtClean="0"/>
              <a:t>기획단</a:t>
            </a:r>
            <a:r>
              <a:rPr lang="ko-KR" altLang="en-US" sz="1200" dirty="0" smtClean="0"/>
              <a:t> 구성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주춧돌 </a:t>
            </a:r>
            <a:r>
              <a:rPr lang="en-US" altLang="ko-KR" sz="1200" dirty="0" smtClean="0"/>
              <a:t>1000</a:t>
            </a:r>
            <a:r>
              <a:rPr lang="ko-KR" altLang="en-US" sz="1200" dirty="0" smtClean="0"/>
              <a:t>인 모임 추진</a:t>
            </a:r>
            <a:r>
              <a:rPr lang="en-US" altLang="ko-KR" sz="1200" dirty="0" smtClean="0"/>
              <a:t>.</a:t>
            </a:r>
          </a:p>
          <a:p>
            <a:pPr>
              <a:buFont typeface="Wingdings" pitchFamily="2" charset="2"/>
              <a:buChar char="à"/>
            </a:pPr>
            <a:r>
              <a:rPr lang="ko-KR" altLang="en-US" sz="1200" dirty="0" smtClean="0">
                <a:sym typeface="Wingdings" pitchFamily="2" charset="2"/>
              </a:rPr>
              <a:t>재단을 넘어 사회운동으로 나가는 기초작업</a:t>
            </a:r>
            <a:endParaRPr lang="en-US" altLang="ko-KR" sz="12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ko-KR" altLang="en-US" sz="1200" dirty="0" smtClean="0">
                <a:sym typeface="Wingdings" pitchFamily="2" charset="2"/>
              </a:rPr>
              <a:t>인권센터 건립을 추진할 핵심 </a:t>
            </a:r>
            <a:r>
              <a:rPr lang="ko-KR" altLang="en-US" sz="1200" dirty="0" err="1" smtClean="0">
                <a:sym typeface="Wingdings" pitchFamily="2" charset="2"/>
              </a:rPr>
              <a:t>기획단</a:t>
            </a:r>
            <a:r>
              <a:rPr lang="ko-KR" altLang="en-US" sz="1200" dirty="0" smtClean="0">
                <a:sym typeface="Wingdings" pitchFamily="2" charset="2"/>
              </a:rPr>
              <a:t> 구성</a:t>
            </a:r>
            <a:endParaRPr lang="en-US" altLang="ko-KR" sz="12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US" altLang="ko-KR" sz="1200" dirty="0" smtClean="0">
                <a:sym typeface="Wingdings" pitchFamily="2" charset="2"/>
              </a:rPr>
              <a:t> </a:t>
            </a:r>
            <a:r>
              <a:rPr lang="ko-KR" altLang="en-US" sz="1200" dirty="0" smtClean="0">
                <a:sym typeface="Wingdings" pitchFamily="2" charset="2"/>
              </a:rPr>
              <a:t>사회적 추진기구인 주춧돌 모임 구성</a:t>
            </a:r>
            <a:r>
              <a:rPr lang="en-US" altLang="ko-KR" sz="1200" dirty="0" smtClean="0"/>
              <a:t> </a:t>
            </a:r>
            <a:endParaRPr lang="ko-KR" altLang="en-US" sz="1200" dirty="0"/>
          </a:p>
        </p:txBody>
      </p:sp>
      <p:sp>
        <p:nvSpPr>
          <p:cNvPr id="163" name="Text Box 44"/>
          <p:cNvSpPr txBox="1">
            <a:spLocks noChangeArrowheads="1"/>
          </p:cNvSpPr>
          <p:nvPr/>
        </p:nvSpPr>
        <p:spPr bwMode="auto">
          <a:xfrm>
            <a:off x="5357818" y="2762904"/>
            <a:ext cx="289534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/>
            <a:r>
              <a:rPr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3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단계 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: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인권센터 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1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만인 벽돌 쌓기</a:t>
            </a:r>
            <a:endParaRPr kumimoji="0" lang="en-US" altLang="ko-KR" sz="1400" b="1" u="sng" dirty="0" smtClean="0">
              <a:solidFill>
                <a:srgbClr val="2508F8"/>
              </a:solidFill>
              <a:latin typeface="Arial" charset="0"/>
            </a:endParaRPr>
          </a:p>
          <a:p>
            <a:pPr eaLnBrk="0" latinLnBrk="0" hangingPunct="0"/>
            <a:r>
              <a:rPr lang="en-US" altLang="ko-KR" sz="1400" b="1" dirty="0" smtClean="0">
                <a:latin typeface="Arial" charset="0"/>
              </a:rPr>
              <a:t>     </a:t>
            </a:r>
            <a:r>
              <a:rPr lang="en-US" altLang="ko-KR" sz="1400" b="1" dirty="0" smtClean="0"/>
              <a:t>(2011</a:t>
            </a:r>
            <a:r>
              <a:rPr lang="ko-KR" altLang="en-US" sz="1400" b="1" dirty="0" smtClean="0"/>
              <a:t>년 </a:t>
            </a:r>
            <a:r>
              <a:rPr lang="en-US" altLang="ko-KR" sz="1400" b="1" dirty="0" smtClean="0"/>
              <a:t>3</a:t>
            </a:r>
            <a:r>
              <a:rPr lang="ko-KR" altLang="en-US" sz="1400" b="1" dirty="0" smtClean="0"/>
              <a:t>월 </a:t>
            </a:r>
            <a:r>
              <a:rPr lang="en-US" altLang="ko-KR" sz="1400" b="1" dirty="0" smtClean="0"/>
              <a:t>~ 6</a:t>
            </a:r>
            <a:r>
              <a:rPr lang="ko-KR" altLang="en-US" sz="1400" b="1" dirty="0" smtClean="0"/>
              <a:t>월</a:t>
            </a:r>
            <a:r>
              <a:rPr lang="en-US" altLang="ko-KR" sz="1400" b="1" dirty="0" smtClean="0"/>
              <a:t>)</a:t>
            </a:r>
            <a:endParaRPr kumimoji="0" lang="en-US" altLang="ko-KR" sz="1400" b="1" u="sng" dirty="0">
              <a:latin typeface="Arial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5000628" y="3240945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목표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사회운동으로서 인권센터 건립운동 본격화</a:t>
            </a:r>
            <a:endParaRPr lang="en-US" altLang="ko-KR" sz="1200" dirty="0" smtClean="0"/>
          </a:p>
          <a:p>
            <a:pPr>
              <a:buFont typeface="Wingdings" pitchFamily="2" charset="2"/>
              <a:buChar char="à"/>
            </a:pPr>
            <a:r>
              <a:rPr lang="ko-KR" altLang="en-US" sz="1200" dirty="0" smtClean="0">
                <a:sym typeface="Wingdings" pitchFamily="2" charset="2"/>
              </a:rPr>
              <a:t>인권센터 이름</a:t>
            </a:r>
            <a:r>
              <a:rPr lang="en-US" altLang="ko-KR" sz="1200" dirty="0" smtClean="0">
                <a:sym typeface="Wingdings" pitchFamily="2" charset="2"/>
              </a:rPr>
              <a:t>/</a:t>
            </a:r>
            <a:r>
              <a:rPr lang="ko-KR" altLang="en-US" sz="1200" dirty="0" smtClean="0">
                <a:sym typeface="Wingdings" pitchFamily="2" charset="2"/>
              </a:rPr>
              <a:t>건립계획 공모 등의 대중 사업을 통해</a:t>
            </a:r>
            <a:endParaRPr lang="en-US" altLang="ko-KR" sz="1200" dirty="0" smtClean="0">
              <a:sym typeface="Wingdings" pitchFamily="2" charset="2"/>
            </a:endParaRPr>
          </a:p>
          <a:p>
            <a:r>
              <a:rPr lang="en-US" altLang="ko-KR" sz="1200" dirty="0" smtClean="0">
                <a:sym typeface="Wingdings" pitchFamily="2" charset="2"/>
              </a:rPr>
              <a:t>   </a:t>
            </a:r>
            <a:r>
              <a:rPr lang="ko-KR" altLang="en-US" sz="1200" dirty="0" smtClean="0">
                <a:sym typeface="Wingdings" pitchFamily="2" charset="2"/>
              </a:rPr>
              <a:t>의견 수렴과 대중적 확산을 통해 사회운동화</a:t>
            </a:r>
            <a:r>
              <a:rPr lang="en-US" altLang="ko-KR" sz="1200" dirty="0" smtClean="0">
                <a:sym typeface="Wingdings" pitchFamily="2" charset="2"/>
              </a:rPr>
              <a:t> </a:t>
            </a:r>
            <a:r>
              <a:rPr lang="ko-KR" altLang="en-US" sz="1200" dirty="0" smtClean="0">
                <a:sym typeface="Wingdings" pitchFamily="2" charset="2"/>
              </a:rPr>
              <a:t> </a:t>
            </a:r>
            <a:r>
              <a:rPr lang="en-US" altLang="ko-KR" sz="1200" dirty="0" smtClean="0"/>
              <a:t>  </a:t>
            </a:r>
            <a:endParaRPr lang="ko-KR" altLang="en-US" sz="1200" dirty="0"/>
          </a:p>
        </p:txBody>
      </p:sp>
      <p:sp>
        <p:nvSpPr>
          <p:cNvPr id="165" name="Text Box 44"/>
          <p:cNvSpPr txBox="1">
            <a:spLocks noChangeArrowheads="1"/>
          </p:cNvSpPr>
          <p:nvPr/>
        </p:nvSpPr>
        <p:spPr bwMode="auto">
          <a:xfrm>
            <a:off x="5357818" y="3905912"/>
            <a:ext cx="215796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4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단계 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: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인권센터 터잡기</a:t>
            </a:r>
            <a:endParaRPr kumimoji="0" lang="en-US" altLang="ko-KR" sz="1400" b="1" u="sng" dirty="0" smtClean="0">
              <a:solidFill>
                <a:srgbClr val="2508F8"/>
              </a:solidFill>
              <a:latin typeface="Arial" charset="0"/>
            </a:endParaRPr>
          </a:p>
          <a:p>
            <a:pPr eaLnBrk="0" latinLnBrk="0" hangingPunct="0"/>
            <a:r>
              <a:rPr lang="en-US" altLang="ko-KR" sz="1400" b="1" dirty="0" smtClean="0">
                <a:latin typeface="Arial" charset="0"/>
              </a:rPr>
              <a:t>     </a:t>
            </a:r>
            <a:r>
              <a:rPr lang="en-US" altLang="ko-KR" sz="1400" b="1" dirty="0" smtClean="0"/>
              <a:t>(2011</a:t>
            </a:r>
            <a:r>
              <a:rPr lang="ko-KR" altLang="en-US" sz="1400" b="1" dirty="0" smtClean="0"/>
              <a:t>년 </a:t>
            </a:r>
            <a:r>
              <a:rPr lang="en-US" altLang="ko-KR" sz="1400" b="1" dirty="0" smtClean="0"/>
              <a:t>7</a:t>
            </a:r>
            <a:r>
              <a:rPr lang="ko-KR" altLang="en-US" sz="1400" b="1" dirty="0" smtClean="0"/>
              <a:t>월 </a:t>
            </a:r>
            <a:r>
              <a:rPr lang="en-US" altLang="ko-KR" sz="1400" b="1" dirty="0" smtClean="0"/>
              <a:t>~ 10</a:t>
            </a:r>
            <a:r>
              <a:rPr lang="ko-KR" altLang="en-US" sz="1400" b="1" dirty="0" smtClean="0"/>
              <a:t>월</a:t>
            </a:r>
            <a:r>
              <a:rPr lang="en-US" altLang="ko-KR" sz="1400" b="1" dirty="0" smtClean="0"/>
              <a:t>)</a:t>
            </a:r>
            <a:endParaRPr kumimoji="0" lang="en-US" altLang="ko-KR" sz="1400" b="1" u="sng" dirty="0">
              <a:latin typeface="Arial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000628" y="4357694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목표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건립운동 중간점검과 평가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터 잡고 공사 착수</a:t>
            </a:r>
            <a:endParaRPr lang="en-US" altLang="ko-KR" sz="1200" dirty="0" smtClean="0"/>
          </a:p>
          <a:p>
            <a:pPr>
              <a:buFont typeface="Wingdings" pitchFamily="2" charset="2"/>
              <a:buChar char="à"/>
            </a:pPr>
            <a:r>
              <a:rPr lang="ko-KR" altLang="en-US" sz="1200" dirty="0" smtClean="0">
                <a:sym typeface="Wingdings" pitchFamily="2" charset="2"/>
              </a:rPr>
              <a:t>인권센터 건립운동 전 과정 점검</a:t>
            </a:r>
            <a:r>
              <a:rPr lang="en-US" altLang="ko-KR" sz="1200" dirty="0" smtClean="0">
                <a:sym typeface="Wingdings" pitchFamily="2" charset="2"/>
              </a:rPr>
              <a:t>/</a:t>
            </a:r>
            <a:r>
              <a:rPr lang="ko-KR" altLang="en-US" sz="1200" dirty="0" smtClean="0">
                <a:sym typeface="Wingdings" pitchFamily="2" charset="2"/>
              </a:rPr>
              <a:t>모금운동 지속 추진</a:t>
            </a:r>
            <a:endParaRPr lang="en-US" altLang="ko-KR" sz="12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US" altLang="ko-KR" sz="1200" dirty="0" smtClean="0">
                <a:sym typeface="Wingdings" pitchFamily="2" charset="2"/>
              </a:rPr>
              <a:t> </a:t>
            </a:r>
            <a:r>
              <a:rPr lang="ko-KR" altLang="en-US" sz="1200" dirty="0" smtClean="0">
                <a:sym typeface="Wingdings" pitchFamily="2" charset="2"/>
              </a:rPr>
              <a:t>인권센터 공사 착공</a:t>
            </a:r>
            <a:r>
              <a:rPr lang="en-US" altLang="ko-KR" sz="1200" dirty="0" smtClean="0">
                <a:sym typeface="Wingdings" pitchFamily="2" charset="2"/>
              </a:rPr>
              <a:t> </a:t>
            </a:r>
            <a:r>
              <a:rPr lang="ko-KR" altLang="en-US" sz="1200" dirty="0" smtClean="0">
                <a:sym typeface="Wingdings" pitchFamily="2" charset="2"/>
              </a:rPr>
              <a:t> </a:t>
            </a:r>
            <a:r>
              <a:rPr lang="en-US" altLang="ko-KR" sz="1200" dirty="0" smtClean="0"/>
              <a:t>  </a:t>
            </a:r>
            <a:endParaRPr lang="ko-KR" altLang="en-US" sz="1200" dirty="0"/>
          </a:p>
        </p:txBody>
      </p:sp>
      <p:sp>
        <p:nvSpPr>
          <p:cNvPr id="167" name="Text Box 44"/>
          <p:cNvSpPr txBox="1">
            <a:spLocks noChangeArrowheads="1"/>
          </p:cNvSpPr>
          <p:nvPr/>
        </p:nvSpPr>
        <p:spPr bwMode="auto">
          <a:xfrm>
            <a:off x="5357818" y="5072074"/>
            <a:ext cx="225093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/>
            <a:r>
              <a:rPr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5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단계 </a:t>
            </a:r>
            <a:r>
              <a:rPr kumimoji="0" lang="en-US" altLang="ko-KR" sz="1400" b="1" u="sng" dirty="0" smtClean="0">
                <a:solidFill>
                  <a:srgbClr val="2508F8"/>
                </a:solidFill>
                <a:latin typeface="Arial" charset="0"/>
              </a:rPr>
              <a:t>: </a:t>
            </a:r>
            <a:r>
              <a:rPr kumimoji="0" lang="ko-KR" altLang="en-US" sz="1400" b="1" u="sng" dirty="0" smtClean="0">
                <a:solidFill>
                  <a:srgbClr val="2508F8"/>
                </a:solidFill>
                <a:latin typeface="Arial" charset="0"/>
              </a:rPr>
              <a:t>인권센터 세우기</a:t>
            </a:r>
            <a:endParaRPr kumimoji="0" lang="en-US" altLang="ko-KR" sz="1400" b="1" u="sng" dirty="0" smtClean="0">
              <a:solidFill>
                <a:srgbClr val="2508F8"/>
              </a:solidFill>
              <a:latin typeface="Arial" charset="0"/>
            </a:endParaRPr>
          </a:p>
          <a:p>
            <a:pPr eaLnBrk="0" latinLnBrk="0" hangingPunct="0"/>
            <a:r>
              <a:rPr lang="en-US" altLang="ko-KR" sz="1400" b="1" dirty="0" smtClean="0">
                <a:latin typeface="Arial" charset="0"/>
              </a:rPr>
              <a:t>     </a:t>
            </a:r>
            <a:r>
              <a:rPr lang="en-US" altLang="ko-KR" sz="1400" b="1" dirty="0" smtClean="0"/>
              <a:t>(2011</a:t>
            </a:r>
            <a:r>
              <a:rPr lang="ko-KR" altLang="en-US" sz="1400" b="1" dirty="0" smtClean="0"/>
              <a:t>년 </a:t>
            </a:r>
            <a:r>
              <a:rPr lang="en-US" altLang="ko-KR" sz="1400" b="1" dirty="0" smtClean="0"/>
              <a:t>11</a:t>
            </a:r>
            <a:r>
              <a:rPr lang="ko-KR" altLang="en-US" sz="1400" b="1" dirty="0" smtClean="0"/>
              <a:t>월 </a:t>
            </a:r>
            <a:r>
              <a:rPr lang="en-US" altLang="ko-KR" sz="1400" b="1" dirty="0" smtClean="0"/>
              <a:t>~ 12</a:t>
            </a:r>
            <a:r>
              <a:rPr lang="ko-KR" altLang="en-US" sz="1400" b="1" dirty="0" smtClean="0"/>
              <a:t>월</a:t>
            </a:r>
            <a:r>
              <a:rPr lang="en-US" altLang="ko-KR" sz="1400" b="1" dirty="0" smtClean="0"/>
              <a:t>)</a:t>
            </a:r>
            <a:endParaRPr kumimoji="0" lang="en-US" altLang="ko-KR" sz="1400" b="1" u="sng" dirty="0">
              <a:latin typeface="Arial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572132" y="5568751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목표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인권센터 오픈</a:t>
            </a:r>
            <a:endParaRPr lang="en-US" altLang="ko-KR" sz="1200" dirty="0" smtClean="0"/>
          </a:p>
          <a:p>
            <a:pPr>
              <a:buFont typeface="Wingdings" pitchFamily="2" charset="2"/>
              <a:buChar char="à"/>
            </a:pPr>
            <a:r>
              <a:rPr lang="en-US" altLang="ko-KR" sz="1200" dirty="0" smtClean="0">
                <a:sym typeface="Wingdings" pitchFamily="2" charset="2"/>
              </a:rPr>
              <a:t> </a:t>
            </a:r>
            <a:r>
              <a:rPr lang="ko-KR" altLang="en-US" sz="1200" dirty="0" smtClean="0">
                <a:sym typeface="Wingdings" pitchFamily="2" charset="2"/>
              </a:rPr>
              <a:t>시민운영위원회 구성</a:t>
            </a:r>
            <a:endParaRPr lang="en-US" altLang="ko-KR" sz="12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US" altLang="ko-KR" sz="1200" dirty="0" smtClean="0">
                <a:sym typeface="Wingdings" pitchFamily="2" charset="2"/>
              </a:rPr>
              <a:t> </a:t>
            </a:r>
            <a:r>
              <a:rPr lang="ko-KR" altLang="en-US" sz="1200" dirty="0" smtClean="0">
                <a:sym typeface="Wingdings" pitchFamily="2" charset="2"/>
              </a:rPr>
              <a:t>인권센터 비전과 운영방안 제시 </a:t>
            </a:r>
            <a:r>
              <a:rPr lang="en-US" altLang="ko-KR" sz="1200" dirty="0" smtClean="0"/>
              <a:t>  </a:t>
            </a:r>
            <a:endParaRPr lang="ko-KR" altLang="en-US" sz="1200" dirty="0"/>
          </a:p>
        </p:txBody>
      </p:sp>
      <p:sp>
        <p:nvSpPr>
          <p:cNvPr id="169" name="AutoShape 369"/>
          <p:cNvSpPr>
            <a:spLocks noChangeAspect="1" noChangeArrowheads="1"/>
          </p:cNvSpPr>
          <p:nvPr/>
        </p:nvSpPr>
        <p:spPr bwMode="auto">
          <a:xfrm>
            <a:off x="2773369" y="6269125"/>
            <a:ext cx="3584582" cy="44602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marL="184150" indent="-184150">
              <a:defRPr/>
            </a:pPr>
            <a:endParaRPr lang="ko-KR" altLang="ko-KR" sz="20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2700964" y="6357958"/>
            <a:ext cx="3786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시민과 함께하는 새로운 인권운동의 시작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!</a:t>
            </a:r>
            <a:endParaRPr lang="ko-KR" altLang="en-US" sz="1400" b="1" dirty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 descr="C:\Documents and Settings\GG Lee\바탕 화면\파워포인트\선택\파포 배경.깡 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83" y="1930965"/>
            <a:ext cx="9001156" cy="48577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grpSp>
        <p:nvGrpSpPr>
          <p:cNvPr id="2" name="그룹 79"/>
          <p:cNvGrpSpPr/>
          <p:nvPr/>
        </p:nvGrpSpPr>
        <p:grpSpPr>
          <a:xfrm>
            <a:off x="285720" y="258334"/>
            <a:ext cx="8572560" cy="1313278"/>
            <a:chOff x="1142976" y="428604"/>
            <a:chExt cx="4184562" cy="1098964"/>
          </a:xfrm>
        </p:grpSpPr>
        <p:grpSp>
          <p:nvGrpSpPr>
            <p:cNvPr id="3" name="Group 611"/>
            <p:cNvGrpSpPr>
              <a:grpSpLocks/>
            </p:cNvGrpSpPr>
            <p:nvPr/>
          </p:nvGrpSpPr>
          <p:grpSpPr bwMode="auto">
            <a:xfrm>
              <a:off x="1142976" y="428604"/>
              <a:ext cx="4171687" cy="217695"/>
              <a:chOff x="864" y="3480"/>
              <a:chExt cx="4102" cy="408"/>
            </a:xfrm>
          </p:grpSpPr>
          <p:sp>
            <p:nvSpPr>
              <p:cNvPr id="58" name="AutoShape 612"/>
              <p:cNvSpPr>
                <a:spLocks noChangeArrowheads="1"/>
              </p:cNvSpPr>
              <p:nvPr/>
            </p:nvSpPr>
            <p:spPr bwMode="auto">
              <a:xfrm rot="10800000" flipV="1">
                <a:off x="864" y="3480"/>
                <a:ext cx="4102" cy="408"/>
              </a:xfrm>
              <a:custGeom>
                <a:avLst/>
                <a:gdLst>
                  <a:gd name="T0" fmla="*/ 3589 w 21600"/>
                  <a:gd name="T1" fmla="*/ 204 h 21600"/>
                  <a:gd name="T2" fmla="*/ 2051 w 21600"/>
                  <a:gd name="T3" fmla="*/ 408 h 21600"/>
                  <a:gd name="T4" fmla="*/ 513 w 21600"/>
                  <a:gd name="T5" fmla="*/ 204 h 21600"/>
                  <a:gd name="T6" fmla="*/ 205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2 w 21600"/>
                  <a:gd name="T13" fmla="*/ 4500 h 21600"/>
                  <a:gd name="T14" fmla="*/ 17098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B7C9DB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" name="Group 613"/>
              <p:cNvGrpSpPr>
                <a:grpSpLocks/>
              </p:cNvGrpSpPr>
              <p:nvPr/>
            </p:nvGrpSpPr>
            <p:grpSpPr bwMode="auto">
              <a:xfrm rot="10800000">
                <a:off x="1352" y="3593"/>
                <a:ext cx="3115" cy="294"/>
                <a:chOff x="1102" y="3072"/>
                <a:chExt cx="2145" cy="294"/>
              </a:xfrm>
            </p:grpSpPr>
            <p:sp>
              <p:nvSpPr>
                <p:cNvPr id="60" name="Line 614"/>
                <p:cNvSpPr>
                  <a:spLocks noChangeShapeType="1"/>
                </p:cNvSpPr>
                <p:nvPr/>
              </p:nvSpPr>
              <p:spPr bwMode="auto">
                <a:xfrm>
                  <a:off x="1384" y="3120"/>
                  <a:ext cx="1578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1" name="Line 615"/>
                <p:cNvSpPr>
                  <a:spLocks noChangeShapeType="1"/>
                </p:cNvSpPr>
                <p:nvPr/>
              </p:nvSpPr>
              <p:spPr bwMode="auto">
                <a:xfrm>
                  <a:off x="1255" y="3177"/>
                  <a:ext cx="1824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2" name="Line 616"/>
                <p:cNvSpPr>
                  <a:spLocks noChangeShapeType="1"/>
                </p:cNvSpPr>
                <p:nvPr/>
              </p:nvSpPr>
              <p:spPr bwMode="auto">
                <a:xfrm>
                  <a:off x="1102" y="3243"/>
                  <a:ext cx="2145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5" name="Group 617"/>
                <p:cNvGrpSpPr>
                  <a:grpSpLocks/>
                </p:cNvGrpSpPr>
                <p:nvPr/>
              </p:nvGrpSpPr>
              <p:grpSpPr bwMode="auto">
                <a:xfrm flipH="1">
                  <a:off x="2235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9" name="Line 6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0" name="Line 6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1" name="Line 6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2" name="Line 6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6" name="Group 622"/>
                <p:cNvGrpSpPr>
                  <a:grpSpLocks/>
                </p:cNvGrpSpPr>
                <p:nvPr/>
              </p:nvGrpSpPr>
              <p:grpSpPr bwMode="auto">
                <a:xfrm>
                  <a:off x="1281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5" name="Line 6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6" name="Line 6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7" name="Line 6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Line 6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73" name="AutoShape 627"/>
            <p:cNvSpPr>
              <a:spLocks noChangeArrowheads="1"/>
            </p:cNvSpPr>
            <p:nvPr/>
          </p:nvSpPr>
          <p:spPr bwMode="auto">
            <a:xfrm flipV="1">
              <a:off x="1155851" y="646298"/>
              <a:ext cx="4171687" cy="167861"/>
            </a:xfrm>
            <a:custGeom>
              <a:avLst/>
              <a:gdLst>
                <a:gd name="T0" fmla="*/ 4536 w 21600"/>
                <a:gd name="T1" fmla="*/ 96 h 21600"/>
                <a:gd name="T2" fmla="*/ 2592 w 21600"/>
                <a:gd name="T3" fmla="*/ 192 h 21600"/>
                <a:gd name="T4" fmla="*/ 648 w 21600"/>
                <a:gd name="T5" fmla="*/ 96 h 21600"/>
                <a:gd name="T6" fmla="*/ 259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7171DB"/>
                </a:gs>
              </a:gsLst>
              <a:lin ang="5400000" scaled="1"/>
            </a:gradFill>
            <a:ln w="412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7" name="Group 648"/>
            <p:cNvGrpSpPr>
              <a:grpSpLocks/>
            </p:cNvGrpSpPr>
            <p:nvPr/>
          </p:nvGrpSpPr>
          <p:grpSpPr bwMode="auto">
            <a:xfrm>
              <a:off x="1155851" y="814159"/>
              <a:ext cx="4171687" cy="713409"/>
              <a:chOff x="1104" y="3216"/>
              <a:chExt cx="3120" cy="720"/>
            </a:xfrm>
          </p:grpSpPr>
          <p:sp>
            <p:nvSpPr>
              <p:cNvPr id="75" name="AutoShape 649"/>
              <p:cNvSpPr>
                <a:spLocks noChangeArrowheads="1"/>
              </p:cNvSpPr>
              <p:nvPr/>
            </p:nvSpPr>
            <p:spPr bwMode="auto">
              <a:xfrm>
                <a:off x="1104" y="3216"/>
                <a:ext cx="3120" cy="720"/>
              </a:xfrm>
              <a:prstGeom prst="roundRect">
                <a:avLst>
                  <a:gd name="adj" fmla="val 8824"/>
                </a:avLst>
              </a:prstGeom>
              <a:gradFill rotWithShape="1">
                <a:gsLst>
                  <a:gs pos="0">
                    <a:srgbClr val="91B4FF"/>
                  </a:gs>
                  <a:gs pos="100000">
                    <a:srgbClr val="CCECFF"/>
                  </a:gs>
                </a:gsLst>
                <a:lin ang="5400000" scaled="1"/>
              </a:gradFill>
              <a:ln w="28575" algn="ctr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650"/>
              <p:cNvSpPr>
                <a:spLocks noChangeArrowheads="1"/>
              </p:cNvSpPr>
              <p:nvPr/>
            </p:nvSpPr>
            <p:spPr bwMode="auto">
              <a:xfrm>
                <a:off x="1248" y="3256"/>
                <a:ext cx="2928" cy="6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99999"/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1" name="직사각형 80"/>
          <p:cNvSpPr/>
          <p:nvPr/>
        </p:nvSpPr>
        <p:spPr>
          <a:xfrm>
            <a:off x="642910" y="857232"/>
            <a:ext cx="142876" cy="5715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942108" y="851728"/>
            <a:ext cx="784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[</a:t>
            </a:r>
            <a:r>
              <a:rPr lang="ko-KR" altLang="en-US" sz="2800" b="1" dirty="0" smtClean="0"/>
              <a:t>인권센터 </a:t>
            </a:r>
            <a:r>
              <a:rPr lang="en-US" altLang="ko-KR" sz="2800" b="1" dirty="0" smtClean="0"/>
              <a:t>1</a:t>
            </a:r>
            <a:r>
              <a:rPr lang="ko-KR" altLang="en-US" sz="2800" b="1" dirty="0" smtClean="0"/>
              <a:t>천인 주춧돌 놓기</a:t>
            </a:r>
            <a:r>
              <a:rPr lang="en-US" altLang="ko-KR" sz="2800" b="1" dirty="0" smtClean="0"/>
              <a:t>]</a:t>
            </a:r>
            <a:r>
              <a:rPr lang="ko-KR" altLang="en-US" sz="2800" b="1" dirty="0" smtClean="0"/>
              <a:t> 구체적 사업계획 </a:t>
            </a:r>
            <a:endParaRPr lang="ko-KR" altLang="en-US" sz="2800" b="1" dirty="0"/>
          </a:p>
        </p:txBody>
      </p:sp>
      <p:grpSp>
        <p:nvGrpSpPr>
          <p:cNvPr id="119" name="그룹 118"/>
          <p:cNvGrpSpPr/>
          <p:nvPr/>
        </p:nvGrpSpPr>
        <p:grpSpPr>
          <a:xfrm>
            <a:off x="428596" y="2630485"/>
            <a:ext cx="7000924" cy="512763"/>
            <a:chOff x="428596" y="2441568"/>
            <a:chExt cx="7000924" cy="512763"/>
          </a:xfrm>
        </p:grpSpPr>
        <p:sp>
          <p:nvSpPr>
            <p:cNvPr id="78" name="AutoShape 47"/>
            <p:cNvSpPr>
              <a:spLocks noChangeArrowheads="1"/>
            </p:cNvSpPr>
            <p:nvPr/>
          </p:nvSpPr>
          <p:spPr bwMode="gray">
            <a:xfrm>
              <a:off x="428596" y="2441568"/>
              <a:ext cx="7000924" cy="51276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AutoShape 48"/>
            <p:cNvSpPr>
              <a:spLocks noChangeArrowheads="1"/>
            </p:cNvSpPr>
            <p:nvPr/>
          </p:nvSpPr>
          <p:spPr bwMode="gray">
            <a:xfrm>
              <a:off x="489021" y="2817806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AutoShape 49"/>
            <p:cNvSpPr>
              <a:spLocks noChangeArrowheads="1"/>
            </p:cNvSpPr>
            <p:nvPr/>
          </p:nvSpPr>
          <p:spPr bwMode="gray">
            <a:xfrm>
              <a:off x="489021" y="2452681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" name="Text Box 50"/>
            <p:cNvSpPr txBox="1">
              <a:spLocks noChangeArrowheads="1"/>
            </p:cNvSpPr>
            <p:nvPr/>
          </p:nvSpPr>
          <p:spPr bwMode="gray">
            <a:xfrm>
              <a:off x="694690" y="2500306"/>
              <a:ext cx="5044416" cy="323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latinLnBrk="0" hangingPunct="0"/>
              <a:r>
                <a:rPr kumimoji="0"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기간 </a:t>
              </a:r>
              <a:r>
                <a:rPr kumimoji="0"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: 2010</a:t>
              </a:r>
              <a:r>
                <a:rPr kumimoji="0"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년 </a:t>
              </a:r>
              <a:r>
                <a:rPr kumimoji="0"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12</a:t>
              </a:r>
              <a:r>
                <a:rPr kumimoji="0"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월 </a:t>
              </a:r>
              <a:r>
                <a:rPr kumimoji="0"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~ 2011</a:t>
              </a:r>
              <a:r>
                <a:rPr kumimoji="0"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년 </a:t>
              </a:r>
              <a:r>
                <a:rPr kumimoji="0"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2</a:t>
              </a:r>
              <a:r>
                <a:rPr kumimoji="0"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월까지</a:t>
              </a:r>
              <a:endParaRPr kumimoji="0" lang="en-US" altLang="ko-KR" sz="15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28596" y="3646224"/>
            <a:ext cx="7000924" cy="653680"/>
            <a:chOff x="428596" y="2441568"/>
            <a:chExt cx="7000924" cy="653680"/>
          </a:xfrm>
        </p:grpSpPr>
        <p:sp>
          <p:nvSpPr>
            <p:cNvPr id="122" name="AutoShape 47"/>
            <p:cNvSpPr>
              <a:spLocks noChangeArrowheads="1"/>
            </p:cNvSpPr>
            <p:nvPr/>
          </p:nvSpPr>
          <p:spPr bwMode="gray">
            <a:xfrm>
              <a:off x="428596" y="2441568"/>
              <a:ext cx="7000924" cy="51276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" name="AutoShape 48"/>
            <p:cNvSpPr>
              <a:spLocks noChangeArrowheads="1"/>
            </p:cNvSpPr>
            <p:nvPr/>
          </p:nvSpPr>
          <p:spPr bwMode="gray">
            <a:xfrm>
              <a:off x="489021" y="2817806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4" name="AutoShape 49"/>
            <p:cNvSpPr>
              <a:spLocks noChangeArrowheads="1"/>
            </p:cNvSpPr>
            <p:nvPr/>
          </p:nvSpPr>
          <p:spPr bwMode="gray">
            <a:xfrm>
              <a:off x="489021" y="2452681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6" name="Text Box 50"/>
            <p:cNvSpPr txBox="1">
              <a:spLocks noChangeArrowheads="1"/>
            </p:cNvSpPr>
            <p:nvPr/>
          </p:nvSpPr>
          <p:spPr bwMode="gray">
            <a:xfrm>
              <a:off x="742030" y="2541250"/>
              <a:ext cx="5901672" cy="5539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latinLnBrk="0" hangingPunct="0"/>
              <a:r>
                <a:rPr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목표 </a:t>
              </a:r>
              <a:r>
                <a:rPr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: [(</a:t>
              </a:r>
              <a:r>
                <a:rPr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가칭</a:t>
              </a:r>
              <a:r>
                <a:rPr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) </a:t>
              </a:r>
              <a:r>
                <a:rPr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인권센터 주춧돌을 놓는 사람들 </a:t>
              </a:r>
              <a:r>
                <a:rPr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1</a:t>
              </a:r>
              <a:r>
                <a:rPr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천인 추진 모임</a:t>
              </a:r>
              <a:r>
                <a:rPr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] </a:t>
              </a:r>
              <a:r>
                <a:rPr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구성</a:t>
              </a:r>
              <a:endParaRPr lang="en-US" altLang="ko-KR" sz="1500" b="1" dirty="0" smtClean="0">
                <a:solidFill>
                  <a:srgbClr val="000000"/>
                </a:solidFill>
                <a:latin typeface="Arial" charset="0"/>
              </a:endParaRPr>
            </a:p>
            <a:p>
              <a:pPr eaLnBrk="0" latinLnBrk="0" hangingPunct="0"/>
              <a:endParaRPr kumimoji="0" lang="en-US" altLang="ko-KR" sz="15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93" name="그룹 192"/>
          <p:cNvGrpSpPr/>
          <p:nvPr/>
        </p:nvGrpSpPr>
        <p:grpSpPr>
          <a:xfrm>
            <a:off x="642910" y="4429132"/>
            <a:ext cx="6786610" cy="2000264"/>
            <a:chOff x="1643042" y="5897376"/>
            <a:chExt cx="4953000" cy="960624"/>
          </a:xfrm>
        </p:grpSpPr>
        <p:grpSp>
          <p:nvGrpSpPr>
            <p:cNvPr id="128" name="Group 628"/>
            <p:cNvGrpSpPr>
              <a:grpSpLocks/>
            </p:cNvGrpSpPr>
            <p:nvPr/>
          </p:nvGrpSpPr>
          <p:grpSpPr bwMode="auto">
            <a:xfrm>
              <a:off x="1643042" y="5897376"/>
              <a:ext cx="4953000" cy="960624"/>
              <a:chOff x="288" y="2889"/>
              <a:chExt cx="5712" cy="1143"/>
            </a:xfrm>
          </p:grpSpPr>
          <p:sp>
            <p:nvSpPr>
              <p:cNvPr id="191" name="Rectangle 629"/>
              <p:cNvSpPr>
                <a:spLocks noChangeArrowheads="1"/>
              </p:cNvSpPr>
              <p:nvPr/>
            </p:nvSpPr>
            <p:spPr bwMode="auto">
              <a:xfrm>
                <a:off x="288" y="2889"/>
                <a:ext cx="5712" cy="1143"/>
              </a:xfrm>
              <a:prstGeom prst="rect">
                <a:avLst/>
              </a:prstGeom>
              <a:gradFill rotWithShape="0">
                <a:gsLst>
                  <a:gs pos="0">
                    <a:srgbClr val="9933FF"/>
                  </a:gs>
                  <a:gs pos="50000">
                    <a:srgbClr val="FFFFFF"/>
                  </a:gs>
                  <a:gs pos="100000">
                    <a:srgbClr val="9933FF"/>
                  </a:gs>
                </a:gsLst>
                <a:lin ang="0" scaled="1"/>
              </a:gradFill>
              <a:ln w="9525">
                <a:miter lim="800000"/>
                <a:headEnd/>
                <a:tailEnd/>
              </a:ln>
              <a:scene3d>
                <a:camera prst="legacyPerspectiveBottom"/>
                <a:lightRig rig="legacyFlat3" dir="l"/>
              </a:scene3d>
              <a:sp3d extrusionH="354000" prstMaterial="legacyMatte">
                <a:bevelT w="13500" h="13500" prst="angle"/>
                <a:bevelB w="13500" h="13500" prst="angle"/>
                <a:extrusionClr>
                  <a:srgbClr val="9933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92" name="Rectangle 630"/>
              <p:cNvSpPr>
                <a:spLocks noChangeArrowheads="1"/>
              </p:cNvSpPr>
              <p:nvPr/>
            </p:nvSpPr>
            <p:spPr bwMode="auto">
              <a:xfrm>
                <a:off x="336" y="2928"/>
                <a:ext cx="5616" cy="1064"/>
              </a:xfrm>
              <a:prstGeom prst="rect">
                <a:avLst/>
              </a:prstGeom>
              <a:solidFill>
                <a:srgbClr val="EAD5FF"/>
              </a:solidFill>
              <a:ln w="9525">
                <a:noFill/>
                <a:miter lim="800000"/>
                <a:headEnd/>
                <a:tailEnd/>
              </a:ln>
              <a:effectLst>
                <a:prstShdw prst="shdw17" dist="17961" dir="13500000">
                  <a:srgbClr val="8C8099"/>
                </a:prstShdw>
              </a:effectLst>
            </p:spPr>
            <p:txBody>
              <a:bodyPr wrap="none" anchor="ctr"/>
              <a:lstStyle/>
              <a:p>
                <a:pPr algn="ctr" eaLnBrk="0" latinLnBrk="0" hangingPunct="0"/>
                <a:endParaRPr kumimoji="0" lang="ko-KR" altLang="ko-KR" sz="1200">
                  <a:solidFill>
                    <a:schemeClr val="bg2"/>
                  </a:solidFill>
                  <a:latin typeface="Arial" charset="0"/>
                  <a:ea typeface="돋움" pitchFamily="50" charset="-127"/>
                </a:endParaRPr>
              </a:p>
            </p:txBody>
          </p:sp>
        </p:grpSp>
        <p:pic>
          <p:nvPicPr>
            <p:cNvPr id="179" name="Picture 656" descr="Redburton22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3403" y="6010835"/>
              <a:ext cx="117929" cy="114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657" descr="Redburton22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3403" y="6163796"/>
              <a:ext cx="117929" cy="114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658" descr="Redburton22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3403" y="6316756"/>
              <a:ext cx="117929" cy="114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659" descr="Redburton22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3403" y="6469716"/>
              <a:ext cx="117929" cy="114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660" descr="Redburton22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3403" y="6622676"/>
              <a:ext cx="117929" cy="114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" name="TextBox 193"/>
          <p:cNvSpPr txBox="1"/>
          <p:nvPr/>
        </p:nvSpPr>
        <p:spPr>
          <a:xfrm>
            <a:off x="1071538" y="4643446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일반시민 </a:t>
            </a:r>
            <a:r>
              <a:rPr lang="en-US" altLang="ko-KR" sz="1200" b="1" dirty="0" smtClean="0"/>
              <a:t>: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500</a:t>
            </a:r>
            <a:r>
              <a:rPr lang="ko-KR" altLang="en-US" sz="1200" b="1" dirty="0" smtClean="0"/>
              <a:t>인</a:t>
            </a:r>
            <a:endParaRPr lang="ko-KR" altLang="en-US" sz="1200" b="1" dirty="0"/>
          </a:p>
        </p:txBody>
      </p:sp>
      <p:sp>
        <p:nvSpPr>
          <p:cNvPr id="195" name="TextBox 194"/>
          <p:cNvSpPr txBox="1"/>
          <p:nvPr/>
        </p:nvSpPr>
        <p:spPr>
          <a:xfrm>
            <a:off x="1071538" y="4982093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인권활동가 </a:t>
            </a:r>
            <a:r>
              <a:rPr lang="en-US" altLang="ko-KR" sz="1200" b="1" dirty="0" smtClean="0"/>
              <a:t>: 100</a:t>
            </a:r>
            <a:r>
              <a:rPr lang="ko-KR" altLang="en-US" sz="1200" b="1" dirty="0" smtClean="0"/>
              <a:t>인</a:t>
            </a:r>
            <a:endParaRPr lang="ko-KR" altLang="en-US" sz="1200" b="1" dirty="0"/>
          </a:p>
        </p:txBody>
      </p:sp>
      <p:sp>
        <p:nvSpPr>
          <p:cNvPr id="196" name="TextBox 195"/>
          <p:cNvSpPr txBox="1"/>
          <p:nvPr/>
        </p:nvSpPr>
        <p:spPr>
          <a:xfrm>
            <a:off x="1071538" y="5295141"/>
            <a:ext cx="4643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인권진영 인사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변호사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교수</a:t>
            </a:r>
            <a:r>
              <a:rPr lang="en-US" altLang="ko-KR" sz="1200" b="1" dirty="0" smtClean="0"/>
              <a:t>, </a:t>
            </a:r>
            <a:r>
              <a:rPr lang="ko-KR" altLang="en-US" sz="1200" b="1" dirty="0" err="1" smtClean="0"/>
              <a:t>대표급</a:t>
            </a:r>
            <a:r>
              <a:rPr lang="ko-KR" altLang="en-US" sz="1200" b="1" dirty="0" smtClean="0"/>
              <a:t> 인사 등</a:t>
            </a:r>
            <a:r>
              <a:rPr lang="en-US" altLang="ko-KR" sz="1200" b="1" dirty="0" smtClean="0"/>
              <a:t>) : 100</a:t>
            </a:r>
            <a:r>
              <a:rPr lang="ko-KR" altLang="en-US" sz="1200" b="1" dirty="0" smtClean="0"/>
              <a:t>인</a:t>
            </a:r>
            <a:endParaRPr lang="ko-KR" altLang="en-US" sz="1200" b="1" dirty="0"/>
          </a:p>
        </p:txBody>
      </p:sp>
      <p:sp>
        <p:nvSpPr>
          <p:cNvPr id="197" name="TextBox 196"/>
          <p:cNvSpPr txBox="1"/>
          <p:nvPr/>
        </p:nvSpPr>
        <p:spPr>
          <a:xfrm>
            <a:off x="1071538" y="5599436"/>
            <a:ext cx="4643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사회운동진영 인사 </a:t>
            </a:r>
            <a:r>
              <a:rPr lang="en-US" altLang="ko-KR" sz="1200" b="1" dirty="0" smtClean="0"/>
              <a:t>: 100</a:t>
            </a:r>
            <a:r>
              <a:rPr lang="ko-KR" altLang="en-US" sz="1200" b="1" dirty="0" smtClean="0"/>
              <a:t>인</a:t>
            </a:r>
            <a:endParaRPr lang="ko-KR" altLang="en-US" sz="1200" b="1" dirty="0"/>
          </a:p>
        </p:txBody>
      </p:sp>
      <p:sp>
        <p:nvSpPr>
          <p:cNvPr id="198" name="TextBox 197"/>
          <p:cNvSpPr txBox="1"/>
          <p:nvPr/>
        </p:nvSpPr>
        <p:spPr>
          <a:xfrm>
            <a:off x="1071538" y="5938083"/>
            <a:ext cx="4643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문화계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언론계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종교계 인사 </a:t>
            </a:r>
            <a:r>
              <a:rPr lang="en-US" altLang="ko-KR" sz="1200" b="1" dirty="0" smtClean="0"/>
              <a:t>: 200</a:t>
            </a:r>
            <a:r>
              <a:rPr lang="ko-KR" altLang="en-US" sz="1200" b="1" dirty="0" smtClean="0"/>
              <a:t>인 등</a:t>
            </a:r>
            <a:endParaRPr lang="ko-KR" altLang="en-US" sz="1200" b="1" dirty="0"/>
          </a:p>
        </p:txBody>
      </p:sp>
      <p:sp>
        <p:nvSpPr>
          <p:cNvPr id="50" name="직사각형 49"/>
          <p:cNvSpPr/>
          <p:nvPr/>
        </p:nvSpPr>
        <p:spPr>
          <a:xfrm>
            <a:off x="571472" y="2786058"/>
            <a:ext cx="142876" cy="142876"/>
          </a:xfrm>
          <a:prstGeom prst="rect">
            <a:avLst/>
          </a:prstGeom>
          <a:solidFill>
            <a:srgbClr val="250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571472" y="3854430"/>
            <a:ext cx="142876" cy="142876"/>
          </a:xfrm>
          <a:prstGeom prst="rect">
            <a:avLst/>
          </a:prstGeom>
          <a:solidFill>
            <a:srgbClr val="250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2" descr="C:\Documents and Settings\GG Lee\바탕 화면\파워포인트\선택\파포 배경.깡 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83" y="1930965"/>
            <a:ext cx="9001156" cy="48577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grpSp>
        <p:nvGrpSpPr>
          <p:cNvPr id="2" name="그룹 79"/>
          <p:cNvGrpSpPr/>
          <p:nvPr/>
        </p:nvGrpSpPr>
        <p:grpSpPr>
          <a:xfrm>
            <a:off x="285720" y="258334"/>
            <a:ext cx="8572560" cy="1313278"/>
            <a:chOff x="1142976" y="428604"/>
            <a:chExt cx="4184562" cy="1098964"/>
          </a:xfrm>
        </p:grpSpPr>
        <p:grpSp>
          <p:nvGrpSpPr>
            <p:cNvPr id="3" name="Group 611"/>
            <p:cNvGrpSpPr>
              <a:grpSpLocks/>
            </p:cNvGrpSpPr>
            <p:nvPr/>
          </p:nvGrpSpPr>
          <p:grpSpPr bwMode="auto">
            <a:xfrm>
              <a:off x="1142976" y="428604"/>
              <a:ext cx="4171687" cy="217695"/>
              <a:chOff x="864" y="3480"/>
              <a:chExt cx="4102" cy="408"/>
            </a:xfrm>
          </p:grpSpPr>
          <p:sp>
            <p:nvSpPr>
              <p:cNvPr id="58" name="AutoShape 612"/>
              <p:cNvSpPr>
                <a:spLocks noChangeArrowheads="1"/>
              </p:cNvSpPr>
              <p:nvPr/>
            </p:nvSpPr>
            <p:spPr bwMode="auto">
              <a:xfrm rot="10800000" flipV="1">
                <a:off x="864" y="3480"/>
                <a:ext cx="4102" cy="408"/>
              </a:xfrm>
              <a:custGeom>
                <a:avLst/>
                <a:gdLst>
                  <a:gd name="T0" fmla="*/ 3589 w 21600"/>
                  <a:gd name="T1" fmla="*/ 204 h 21600"/>
                  <a:gd name="T2" fmla="*/ 2051 w 21600"/>
                  <a:gd name="T3" fmla="*/ 408 h 21600"/>
                  <a:gd name="T4" fmla="*/ 513 w 21600"/>
                  <a:gd name="T5" fmla="*/ 204 h 21600"/>
                  <a:gd name="T6" fmla="*/ 205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2 w 21600"/>
                  <a:gd name="T13" fmla="*/ 4500 h 21600"/>
                  <a:gd name="T14" fmla="*/ 17098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B7C9DB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" name="Group 613"/>
              <p:cNvGrpSpPr>
                <a:grpSpLocks/>
              </p:cNvGrpSpPr>
              <p:nvPr/>
            </p:nvGrpSpPr>
            <p:grpSpPr bwMode="auto">
              <a:xfrm rot="10800000">
                <a:off x="1352" y="3593"/>
                <a:ext cx="3115" cy="294"/>
                <a:chOff x="1102" y="3072"/>
                <a:chExt cx="2145" cy="294"/>
              </a:xfrm>
            </p:grpSpPr>
            <p:sp>
              <p:nvSpPr>
                <p:cNvPr id="60" name="Line 614"/>
                <p:cNvSpPr>
                  <a:spLocks noChangeShapeType="1"/>
                </p:cNvSpPr>
                <p:nvPr/>
              </p:nvSpPr>
              <p:spPr bwMode="auto">
                <a:xfrm>
                  <a:off x="1384" y="3120"/>
                  <a:ext cx="1578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1" name="Line 615"/>
                <p:cNvSpPr>
                  <a:spLocks noChangeShapeType="1"/>
                </p:cNvSpPr>
                <p:nvPr/>
              </p:nvSpPr>
              <p:spPr bwMode="auto">
                <a:xfrm>
                  <a:off x="1255" y="3177"/>
                  <a:ext cx="1824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2" name="Line 616"/>
                <p:cNvSpPr>
                  <a:spLocks noChangeShapeType="1"/>
                </p:cNvSpPr>
                <p:nvPr/>
              </p:nvSpPr>
              <p:spPr bwMode="auto">
                <a:xfrm>
                  <a:off x="1102" y="3243"/>
                  <a:ext cx="2145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5" name="Group 617"/>
                <p:cNvGrpSpPr>
                  <a:grpSpLocks/>
                </p:cNvGrpSpPr>
                <p:nvPr/>
              </p:nvGrpSpPr>
              <p:grpSpPr bwMode="auto">
                <a:xfrm flipH="1">
                  <a:off x="2235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9" name="Line 6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0" name="Line 6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1" name="Line 6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2" name="Line 6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6" name="Group 622"/>
                <p:cNvGrpSpPr>
                  <a:grpSpLocks/>
                </p:cNvGrpSpPr>
                <p:nvPr/>
              </p:nvGrpSpPr>
              <p:grpSpPr bwMode="auto">
                <a:xfrm>
                  <a:off x="1281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5" name="Line 6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6" name="Line 6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7" name="Line 6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Line 6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73" name="AutoShape 627"/>
            <p:cNvSpPr>
              <a:spLocks noChangeArrowheads="1"/>
            </p:cNvSpPr>
            <p:nvPr/>
          </p:nvSpPr>
          <p:spPr bwMode="auto">
            <a:xfrm flipV="1">
              <a:off x="1155851" y="646298"/>
              <a:ext cx="4171687" cy="167861"/>
            </a:xfrm>
            <a:custGeom>
              <a:avLst/>
              <a:gdLst>
                <a:gd name="T0" fmla="*/ 4536 w 21600"/>
                <a:gd name="T1" fmla="*/ 96 h 21600"/>
                <a:gd name="T2" fmla="*/ 2592 w 21600"/>
                <a:gd name="T3" fmla="*/ 192 h 21600"/>
                <a:gd name="T4" fmla="*/ 648 w 21600"/>
                <a:gd name="T5" fmla="*/ 96 h 21600"/>
                <a:gd name="T6" fmla="*/ 259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7171DB"/>
                </a:gs>
              </a:gsLst>
              <a:lin ang="5400000" scaled="1"/>
            </a:gradFill>
            <a:ln w="412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7" name="Group 648"/>
            <p:cNvGrpSpPr>
              <a:grpSpLocks/>
            </p:cNvGrpSpPr>
            <p:nvPr/>
          </p:nvGrpSpPr>
          <p:grpSpPr bwMode="auto">
            <a:xfrm>
              <a:off x="1155851" y="814159"/>
              <a:ext cx="4171687" cy="713409"/>
              <a:chOff x="1104" y="3216"/>
              <a:chExt cx="3120" cy="720"/>
            </a:xfrm>
          </p:grpSpPr>
          <p:sp>
            <p:nvSpPr>
              <p:cNvPr id="75" name="AutoShape 649"/>
              <p:cNvSpPr>
                <a:spLocks noChangeArrowheads="1"/>
              </p:cNvSpPr>
              <p:nvPr/>
            </p:nvSpPr>
            <p:spPr bwMode="auto">
              <a:xfrm>
                <a:off x="1104" y="3216"/>
                <a:ext cx="3120" cy="720"/>
              </a:xfrm>
              <a:prstGeom prst="roundRect">
                <a:avLst>
                  <a:gd name="adj" fmla="val 8824"/>
                </a:avLst>
              </a:prstGeom>
              <a:gradFill rotWithShape="1">
                <a:gsLst>
                  <a:gs pos="0">
                    <a:srgbClr val="91B4FF"/>
                  </a:gs>
                  <a:gs pos="100000">
                    <a:srgbClr val="CCECFF"/>
                  </a:gs>
                </a:gsLst>
                <a:lin ang="5400000" scaled="1"/>
              </a:gradFill>
              <a:ln w="28575" algn="ctr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650"/>
              <p:cNvSpPr>
                <a:spLocks noChangeArrowheads="1"/>
              </p:cNvSpPr>
              <p:nvPr/>
            </p:nvSpPr>
            <p:spPr bwMode="auto">
              <a:xfrm>
                <a:off x="1248" y="3256"/>
                <a:ext cx="2928" cy="6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99999"/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1" name="직사각형 80"/>
          <p:cNvSpPr/>
          <p:nvPr/>
        </p:nvSpPr>
        <p:spPr>
          <a:xfrm>
            <a:off x="642910" y="857232"/>
            <a:ext cx="142876" cy="5715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942108" y="851728"/>
            <a:ext cx="784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[</a:t>
            </a:r>
            <a:r>
              <a:rPr lang="ko-KR" altLang="en-US" sz="2800" b="1" dirty="0" smtClean="0"/>
              <a:t>인권센터 </a:t>
            </a:r>
            <a:r>
              <a:rPr lang="en-US" altLang="ko-KR" sz="2800" b="1" dirty="0" smtClean="0"/>
              <a:t>1</a:t>
            </a:r>
            <a:r>
              <a:rPr lang="ko-KR" altLang="en-US" sz="2800" b="1" dirty="0" smtClean="0"/>
              <a:t>천인 주춧돌 놓기</a:t>
            </a:r>
            <a:r>
              <a:rPr lang="en-US" altLang="ko-KR" sz="2800" b="1" dirty="0" smtClean="0"/>
              <a:t>]</a:t>
            </a:r>
            <a:r>
              <a:rPr lang="ko-KR" altLang="en-US" sz="2800" b="1" dirty="0" smtClean="0"/>
              <a:t> 구체적 사업계획 </a:t>
            </a:r>
            <a:endParaRPr lang="ko-KR" altLang="en-US" sz="2800" b="1" dirty="0"/>
          </a:p>
        </p:txBody>
      </p:sp>
      <p:grpSp>
        <p:nvGrpSpPr>
          <p:cNvPr id="8" name="그룹 118"/>
          <p:cNvGrpSpPr/>
          <p:nvPr/>
        </p:nvGrpSpPr>
        <p:grpSpPr>
          <a:xfrm>
            <a:off x="428596" y="2071678"/>
            <a:ext cx="8501122" cy="512763"/>
            <a:chOff x="428596" y="2441568"/>
            <a:chExt cx="7000924" cy="512763"/>
          </a:xfrm>
        </p:grpSpPr>
        <p:sp>
          <p:nvSpPr>
            <p:cNvPr id="78" name="AutoShape 47"/>
            <p:cNvSpPr>
              <a:spLocks noChangeArrowheads="1"/>
            </p:cNvSpPr>
            <p:nvPr/>
          </p:nvSpPr>
          <p:spPr bwMode="gray">
            <a:xfrm>
              <a:off x="428596" y="2441568"/>
              <a:ext cx="7000924" cy="51276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AutoShape 48"/>
            <p:cNvSpPr>
              <a:spLocks noChangeArrowheads="1"/>
            </p:cNvSpPr>
            <p:nvPr/>
          </p:nvSpPr>
          <p:spPr bwMode="gray">
            <a:xfrm>
              <a:off x="489021" y="2817806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AutoShape 49"/>
            <p:cNvSpPr>
              <a:spLocks noChangeArrowheads="1"/>
            </p:cNvSpPr>
            <p:nvPr/>
          </p:nvSpPr>
          <p:spPr bwMode="gray">
            <a:xfrm>
              <a:off x="489021" y="2452681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" name="Text Box 50"/>
            <p:cNvSpPr txBox="1">
              <a:spLocks noChangeArrowheads="1"/>
            </p:cNvSpPr>
            <p:nvPr/>
          </p:nvSpPr>
          <p:spPr bwMode="gray">
            <a:xfrm>
              <a:off x="678997" y="2503623"/>
              <a:ext cx="5044416" cy="323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latinLnBrk="0" hangingPunct="0"/>
              <a:r>
                <a:rPr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1</a:t>
              </a:r>
              <a:r>
                <a:rPr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주 </a:t>
              </a:r>
              <a:r>
                <a:rPr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1</a:t>
              </a:r>
              <a:r>
                <a:rPr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회 이상의 간담회 조직</a:t>
              </a:r>
              <a:endParaRPr kumimoji="0" lang="en-US" altLang="ko-KR" sz="15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0" name="그룹 192"/>
          <p:cNvGrpSpPr/>
          <p:nvPr/>
        </p:nvGrpSpPr>
        <p:grpSpPr>
          <a:xfrm>
            <a:off x="571736" y="2727317"/>
            <a:ext cx="8215106" cy="701683"/>
            <a:chOff x="1643042" y="5897376"/>
            <a:chExt cx="6124481" cy="1337982"/>
          </a:xfrm>
        </p:grpSpPr>
        <p:grpSp>
          <p:nvGrpSpPr>
            <p:cNvPr id="11" name="Group 628"/>
            <p:cNvGrpSpPr>
              <a:grpSpLocks/>
            </p:cNvGrpSpPr>
            <p:nvPr/>
          </p:nvGrpSpPr>
          <p:grpSpPr bwMode="auto">
            <a:xfrm>
              <a:off x="1643042" y="5897376"/>
              <a:ext cx="6124481" cy="1337982"/>
              <a:chOff x="288" y="2889"/>
              <a:chExt cx="7063" cy="1592"/>
            </a:xfrm>
          </p:grpSpPr>
          <p:sp>
            <p:nvSpPr>
              <p:cNvPr id="191" name="Rectangle 629"/>
              <p:cNvSpPr>
                <a:spLocks noChangeArrowheads="1"/>
              </p:cNvSpPr>
              <p:nvPr/>
            </p:nvSpPr>
            <p:spPr bwMode="auto">
              <a:xfrm>
                <a:off x="288" y="2889"/>
                <a:ext cx="7063" cy="1592"/>
              </a:xfrm>
              <a:prstGeom prst="rect">
                <a:avLst/>
              </a:prstGeom>
              <a:gradFill rotWithShape="0">
                <a:gsLst>
                  <a:gs pos="0">
                    <a:srgbClr val="9933FF"/>
                  </a:gs>
                  <a:gs pos="50000">
                    <a:srgbClr val="FFFFFF"/>
                  </a:gs>
                  <a:gs pos="100000">
                    <a:srgbClr val="9933FF"/>
                  </a:gs>
                </a:gsLst>
                <a:lin ang="0" scaled="1"/>
              </a:gradFill>
              <a:ln w="9525">
                <a:miter lim="800000"/>
                <a:headEnd/>
                <a:tailEnd/>
              </a:ln>
              <a:scene3d>
                <a:camera prst="legacyPerspectiveBottom"/>
                <a:lightRig rig="legacyFlat3" dir="l"/>
              </a:scene3d>
              <a:sp3d extrusionH="354000" prstMaterial="legacyMatte">
                <a:bevelT w="13500" h="13500" prst="angle"/>
                <a:bevelB w="13500" h="13500" prst="angle"/>
                <a:extrusionClr>
                  <a:srgbClr val="9933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92" name="Rectangle 630"/>
              <p:cNvSpPr>
                <a:spLocks noChangeArrowheads="1"/>
              </p:cNvSpPr>
              <p:nvPr/>
            </p:nvSpPr>
            <p:spPr bwMode="auto">
              <a:xfrm>
                <a:off x="336" y="2928"/>
                <a:ext cx="6954" cy="1512"/>
              </a:xfrm>
              <a:prstGeom prst="rect">
                <a:avLst/>
              </a:prstGeom>
              <a:solidFill>
                <a:srgbClr val="EAD5FF"/>
              </a:solidFill>
              <a:ln w="9525">
                <a:noFill/>
                <a:miter lim="800000"/>
                <a:headEnd/>
                <a:tailEnd/>
              </a:ln>
              <a:effectLst>
                <a:prstShdw prst="shdw17" dist="17961" dir="13500000">
                  <a:srgbClr val="8C8099"/>
                </a:prstShdw>
              </a:effectLst>
            </p:spPr>
            <p:txBody>
              <a:bodyPr wrap="none" anchor="ctr"/>
              <a:lstStyle/>
              <a:p>
                <a:pPr algn="ctr" eaLnBrk="0" latinLnBrk="0" hangingPunct="0"/>
                <a:endParaRPr kumimoji="0" lang="ko-KR" altLang="ko-KR" sz="1200">
                  <a:solidFill>
                    <a:schemeClr val="bg2"/>
                  </a:solidFill>
                  <a:latin typeface="Arial" charset="0"/>
                  <a:ea typeface="돋움" pitchFamily="50" charset="-127"/>
                </a:endParaRPr>
              </a:p>
            </p:txBody>
          </p:sp>
        </p:grpSp>
        <p:pic>
          <p:nvPicPr>
            <p:cNvPr id="179" name="Picture 656" descr="Redburton22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02816" y="6054776"/>
              <a:ext cx="159577" cy="446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" name="TextBox 193"/>
          <p:cNvSpPr txBox="1"/>
          <p:nvPr/>
        </p:nvSpPr>
        <p:spPr>
          <a:xfrm>
            <a:off x="1000364" y="2786058"/>
            <a:ext cx="771504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주변에서 </a:t>
            </a:r>
            <a:r>
              <a:rPr lang="ko-KR" altLang="en-US" sz="1300" b="1" dirty="0" err="1" smtClean="0"/>
              <a:t>부터</a:t>
            </a:r>
            <a:r>
              <a:rPr lang="ko-KR" altLang="en-US" sz="1300" b="1" dirty="0" smtClean="0"/>
              <a:t> 인권센터를 알리고 조직하자</a:t>
            </a:r>
            <a:r>
              <a:rPr lang="en-US" altLang="ko-KR" sz="1300" b="1" dirty="0" smtClean="0"/>
              <a:t>!</a:t>
            </a:r>
          </a:p>
          <a:p>
            <a:endParaRPr lang="en-US" altLang="ko-KR" sz="1300" b="1" dirty="0" smtClean="0">
              <a:sym typeface="Wingdings" pitchFamily="2" charset="2"/>
            </a:endParaRPr>
          </a:p>
          <a:p>
            <a:r>
              <a:rPr lang="en-US" altLang="ko-KR" sz="1300" b="1" dirty="0" smtClean="0">
                <a:sym typeface="Wingdings" pitchFamily="2" charset="2"/>
              </a:rPr>
              <a:t>: </a:t>
            </a:r>
            <a:r>
              <a:rPr lang="ko-KR" altLang="en-US" sz="1300" b="1" dirty="0" smtClean="0"/>
              <a:t>인권단체들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서울지역 단체들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노동조합들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사회단체들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각 대학 동문회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촛불 카페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종교기관 등</a:t>
            </a:r>
            <a:endParaRPr lang="ko-KR" altLang="en-US" sz="1300" b="1" dirty="0"/>
          </a:p>
        </p:txBody>
      </p:sp>
      <p:sp>
        <p:nvSpPr>
          <p:cNvPr id="64" name="직사각형 63"/>
          <p:cNvSpPr/>
          <p:nvPr/>
        </p:nvSpPr>
        <p:spPr>
          <a:xfrm>
            <a:off x="571472" y="2227251"/>
            <a:ext cx="142876" cy="142876"/>
          </a:xfrm>
          <a:prstGeom prst="rect">
            <a:avLst/>
          </a:prstGeom>
          <a:solidFill>
            <a:srgbClr val="250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4" name="그룹 118"/>
          <p:cNvGrpSpPr/>
          <p:nvPr/>
        </p:nvGrpSpPr>
        <p:grpSpPr>
          <a:xfrm>
            <a:off x="428596" y="3629459"/>
            <a:ext cx="8501122" cy="512763"/>
            <a:chOff x="428596" y="2441568"/>
            <a:chExt cx="7000924" cy="512763"/>
          </a:xfrm>
        </p:grpSpPr>
        <p:sp>
          <p:nvSpPr>
            <p:cNvPr id="85" name="AutoShape 47"/>
            <p:cNvSpPr>
              <a:spLocks noChangeArrowheads="1"/>
            </p:cNvSpPr>
            <p:nvPr/>
          </p:nvSpPr>
          <p:spPr bwMode="gray">
            <a:xfrm>
              <a:off x="428596" y="2441568"/>
              <a:ext cx="7000924" cy="51276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" name="AutoShape 48"/>
            <p:cNvSpPr>
              <a:spLocks noChangeArrowheads="1"/>
            </p:cNvSpPr>
            <p:nvPr/>
          </p:nvSpPr>
          <p:spPr bwMode="gray">
            <a:xfrm>
              <a:off x="489021" y="2817806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7" name="AutoShape 49"/>
            <p:cNvSpPr>
              <a:spLocks noChangeArrowheads="1"/>
            </p:cNvSpPr>
            <p:nvPr/>
          </p:nvSpPr>
          <p:spPr bwMode="gray">
            <a:xfrm>
              <a:off x="489021" y="2452681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8" name="Text Box 50"/>
            <p:cNvSpPr txBox="1">
              <a:spLocks noChangeArrowheads="1"/>
            </p:cNvSpPr>
            <p:nvPr/>
          </p:nvSpPr>
          <p:spPr bwMode="gray">
            <a:xfrm>
              <a:off x="678997" y="2503623"/>
              <a:ext cx="5044416" cy="323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latinLnBrk="0" hangingPunct="0"/>
              <a:r>
                <a:rPr kumimoji="0"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주춧돌 소개하고 조직하기</a:t>
              </a:r>
              <a:endParaRPr kumimoji="0" lang="en-US" altLang="ko-KR" sz="15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95" name="직사각형 94"/>
          <p:cNvSpPr/>
          <p:nvPr/>
        </p:nvSpPr>
        <p:spPr>
          <a:xfrm>
            <a:off x="571472" y="3785032"/>
            <a:ext cx="142876" cy="142876"/>
          </a:xfrm>
          <a:prstGeom prst="rect">
            <a:avLst/>
          </a:prstGeom>
          <a:solidFill>
            <a:srgbClr val="250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7" name="Group 628"/>
          <p:cNvGrpSpPr>
            <a:grpSpLocks/>
          </p:cNvGrpSpPr>
          <p:nvPr/>
        </p:nvGrpSpPr>
        <p:grpSpPr bwMode="auto">
          <a:xfrm>
            <a:off x="571472" y="4263629"/>
            <a:ext cx="8215106" cy="1164477"/>
            <a:chOff x="288" y="2889"/>
            <a:chExt cx="7063" cy="1592"/>
          </a:xfrm>
        </p:grpSpPr>
        <p:sp>
          <p:nvSpPr>
            <p:cNvPr id="99" name="Rectangle 629"/>
            <p:cNvSpPr>
              <a:spLocks noChangeArrowheads="1"/>
            </p:cNvSpPr>
            <p:nvPr/>
          </p:nvSpPr>
          <p:spPr bwMode="auto">
            <a:xfrm>
              <a:off x="288" y="2889"/>
              <a:ext cx="7063" cy="1592"/>
            </a:xfrm>
            <a:prstGeom prst="rect">
              <a:avLst/>
            </a:prstGeom>
            <a:gradFill rotWithShape="0">
              <a:gsLst>
                <a:gs pos="0">
                  <a:srgbClr val="9933FF"/>
                </a:gs>
                <a:gs pos="50000">
                  <a:srgbClr val="FFFFFF"/>
                </a:gs>
                <a:gs pos="100000">
                  <a:srgbClr val="9933FF"/>
                </a:gs>
              </a:gsLst>
              <a:lin ang="0" scaled="1"/>
            </a:gradFill>
            <a:ln w="9525">
              <a:miter lim="800000"/>
              <a:headEnd/>
              <a:tailEnd/>
            </a:ln>
            <a:scene3d>
              <a:camera prst="legacyPerspectiveBottom"/>
              <a:lightRig rig="legacyFlat3" dir="l"/>
            </a:scene3d>
            <a:sp3d extrusionH="354000" prstMaterial="legacyMatte">
              <a:bevelT w="13500" h="13500" prst="angle"/>
              <a:bevelB w="13500" h="13500" prst="angle"/>
              <a:extrusionClr>
                <a:srgbClr val="9933F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 sz="1300"/>
            </a:p>
          </p:txBody>
        </p:sp>
        <p:sp>
          <p:nvSpPr>
            <p:cNvPr id="100" name="Rectangle 630"/>
            <p:cNvSpPr>
              <a:spLocks noChangeArrowheads="1"/>
            </p:cNvSpPr>
            <p:nvPr/>
          </p:nvSpPr>
          <p:spPr bwMode="auto">
            <a:xfrm>
              <a:off x="336" y="2928"/>
              <a:ext cx="6954" cy="1512"/>
            </a:xfrm>
            <a:prstGeom prst="rect">
              <a:avLst/>
            </a:prstGeom>
            <a:solidFill>
              <a:srgbClr val="EAD5FF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8C8099"/>
              </a:prstShdw>
            </a:effectLst>
          </p:spPr>
          <p:txBody>
            <a:bodyPr wrap="none" anchor="ctr"/>
            <a:lstStyle/>
            <a:p>
              <a:pPr algn="ctr" eaLnBrk="0" latinLnBrk="0" hangingPunct="0"/>
              <a:endParaRPr kumimoji="0" lang="ko-KR" altLang="ko-KR" sz="1300">
                <a:solidFill>
                  <a:schemeClr val="bg2"/>
                </a:solidFill>
                <a:latin typeface="Arial" charset="0"/>
                <a:ea typeface="돋움" pitchFamily="50" charset="-127"/>
              </a:endParaRPr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1000100" y="4322370"/>
            <a:ext cx="70723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주변에 인권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인권운동에 관심 있는 사람이 없을까</a:t>
            </a:r>
            <a:r>
              <a:rPr lang="en-US" altLang="ko-KR" sz="1300" b="1" dirty="0" smtClean="0"/>
              <a:t>?</a:t>
            </a:r>
            <a:endParaRPr lang="ko-KR" altLang="en-US" sz="1300" b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1000100" y="4705556"/>
            <a:ext cx="70723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구좌 </a:t>
            </a:r>
            <a:r>
              <a:rPr lang="en-US" altLang="ko-KR" sz="1300" b="1" dirty="0" smtClean="0"/>
              <a:t>1</a:t>
            </a:r>
            <a:r>
              <a:rPr lang="ko-KR" altLang="en-US" sz="1300" b="1" dirty="0" smtClean="0"/>
              <a:t>만 원 이상 기부할 수 있는 주춧돌을 놓는 사람들 소개하기</a:t>
            </a:r>
            <a:endParaRPr lang="ko-KR" altLang="en-US" sz="1300" b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1000100" y="5048891"/>
            <a:ext cx="70723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 smtClean="0"/>
              <a:t>1 </a:t>
            </a:r>
            <a:r>
              <a:rPr lang="ko-KR" altLang="en-US" sz="1300" b="1" dirty="0" smtClean="0"/>
              <a:t>사람이 </a:t>
            </a:r>
            <a:r>
              <a:rPr lang="en-US" altLang="ko-KR" sz="1300" b="1" dirty="0" smtClean="0"/>
              <a:t>3 </a:t>
            </a:r>
            <a:r>
              <a:rPr lang="ko-KR" altLang="en-US" sz="1300" b="1" dirty="0" smtClean="0"/>
              <a:t>사람을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그 </a:t>
            </a:r>
            <a:r>
              <a:rPr lang="en-US" altLang="ko-KR" sz="1300" b="1" dirty="0" smtClean="0"/>
              <a:t>3 </a:t>
            </a:r>
            <a:r>
              <a:rPr lang="ko-KR" altLang="en-US" sz="1300" b="1" dirty="0" smtClean="0"/>
              <a:t>사람이 다시 </a:t>
            </a:r>
            <a:r>
              <a:rPr lang="en-US" altLang="ko-KR" sz="1300" b="1" dirty="0" smtClean="0"/>
              <a:t>3</a:t>
            </a:r>
            <a:r>
              <a:rPr lang="ko-KR" altLang="en-US" sz="1300" b="1" dirty="0" smtClean="0"/>
              <a:t> 사람씩을</a:t>
            </a:r>
            <a:r>
              <a:rPr lang="en-US" altLang="ko-KR" sz="1300" b="1" dirty="0" smtClean="0"/>
              <a:t>!</a:t>
            </a:r>
            <a:endParaRPr lang="ko-KR" altLang="en-US" sz="1300" dirty="0" smtClean="0"/>
          </a:p>
        </p:txBody>
      </p:sp>
      <p:pic>
        <p:nvPicPr>
          <p:cNvPr id="104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380341"/>
            <a:ext cx="214050" cy="23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765241"/>
            <a:ext cx="214050" cy="23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5092558"/>
            <a:ext cx="214050" cy="23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7" name="그룹 118"/>
          <p:cNvGrpSpPr/>
          <p:nvPr/>
        </p:nvGrpSpPr>
        <p:grpSpPr>
          <a:xfrm>
            <a:off x="428596" y="5613705"/>
            <a:ext cx="8501122" cy="512763"/>
            <a:chOff x="428596" y="2441568"/>
            <a:chExt cx="7000924" cy="512763"/>
          </a:xfrm>
        </p:grpSpPr>
        <p:sp>
          <p:nvSpPr>
            <p:cNvPr id="108" name="AutoShape 47"/>
            <p:cNvSpPr>
              <a:spLocks noChangeArrowheads="1"/>
            </p:cNvSpPr>
            <p:nvPr/>
          </p:nvSpPr>
          <p:spPr bwMode="gray">
            <a:xfrm>
              <a:off x="428596" y="2441568"/>
              <a:ext cx="7000924" cy="51276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" name="AutoShape 48"/>
            <p:cNvSpPr>
              <a:spLocks noChangeArrowheads="1"/>
            </p:cNvSpPr>
            <p:nvPr/>
          </p:nvSpPr>
          <p:spPr bwMode="gray">
            <a:xfrm>
              <a:off x="489021" y="2817806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" name="AutoShape 49"/>
            <p:cNvSpPr>
              <a:spLocks noChangeArrowheads="1"/>
            </p:cNvSpPr>
            <p:nvPr/>
          </p:nvSpPr>
          <p:spPr bwMode="gray">
            <a:xfrm>
              <a:off x="489021" y="2452681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1" name="Text Box 50"/>
            <p:cNvSpPr txBox="1">
              <a:spLocks noChangeArrowheads="1"/>
            </p:cNvSpPr>
            <p:nvPr/>
          </p:nvSpPr>
          <p:spPr bwMode="gray">
            <a:xfrm>
              <a:off x="678997" y="2503623"/>
              <a:ext cx="5044416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latinLnBrk="0" hangingPunct="0"/>
              <a:r>
                <a:rPr lang="en-US" altLang="ko-KR" sz="1600" b="1" dirty="0" smtClean="0"/>
                <a:t>2</a:t>
              </a:r>
              <a:r>
                <a:rPr lang="ko-KR" altLang="en-US" sz="1600" b="1" dirty="0" smtClean="0"/>
                <a:t>월말 추진모임 발족</a:t>
              </a:r>
              <a:endParaRPr kumimoji="0" lang="en-US" altLang="ko-KR" sz="15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13" name="Group 628"/>
          <p:cNvGrpSpPr>
            <a:grpSpLocks/>
          </p:cNvGrpSpPr>
          <p:nvPr/>
        </p:nvGrpSpPr>
        <p:grpSpPr bwMode="auto">
          <a:xfrm>
            <a:off x="571736" y="6227779"/>
            <a:ext cx="8215106" cy="415931"/>
            <a:chOff x="288" y="2889"/>
            <a:chExt cx="7063" cy="1592"/>
          </a:xfrm>
        </p:grpSpPr>
        <p:sp>
          <p:nvSpPr>
            <p:cNvPr id="115" name="Rectangle 629"/>
            <p:cNvSpPr>
              <a:spLocks noChangeArrowheads="1"/>
            </p:cNvSpPr>
            <p:nvPr/>
          </p:nvSpPr>
          <p:spPr bwMode="auto">
            <a:xfrm>
              <a:off x="288" y="2889"/>
              <a:ext cx="7063" cy="1592"/>
            </a:xfrm>
            <a:prstGeom prst="rect">
              <a:avLst/>
            </a:prstGeom>
            <a:gradFill rotWithShape="0">
              <a:gsLst>
                <a:gs pos="0">
                  <a:srgbClr val="9933FF"/>
                </a:gs>
                <a:gs pos="50000">
                  <a:srgbClr val="FFFFFF"/>
                </a:gs>
                <a:gs pos="100000">
                  <a:srgbClr val="9933FF"/>
                </a:gs>
              </a:gsLst>
              <a:lin ang="0" scaled="1"/>
            </a:gradFill>
            <a:ln w="9525">
              <a:miter lim="800000"/>
              <a:headEnd/>
              <a:tailEnd/>
            </a:ln>
            <a:scene3d>
              <a:camera prst="legacyPerspectiveBottom"/>
              <a:lightRig rig="legacyFlat3" dir="l"/>
            </a:scene3d>
            <a:sp3d extrusionH="354000" prstMaterial="legacyMatte">
              <a:bevelT w="13500" h="13500" prst="angle"/>
              <a:bevelB w="13500" h="13500" prst="angle"/>
              <a:extrusionClr>
                <a:srgbClr val="9933F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6" name="Rectangle 630"/>
            <p:cNvSpPr>
              <a:spLocks noChangeArrowheads="1"/>
            </p:cNvSpPr>
            <p:nvPr/>
          </p:nvSpPr>
          <p:spPr bwMode="auto">
            <a:xfrm>
              <a:off x="336" y="2928"/>
              <a:ext cx="6954" cy="1512"/>
            </a:xfrm>
            <a:prstGeom prst="rect">
              <a:avLst/>
            </a:prstGeom>
            <a:solidFill>
              <a:srgbClr val="EAD5FF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8C8099"/>
              </a:prstShdw>
            </a:effectLst>
          </p:spPr>
          <p:txBody>
            <a:bodyPr wrap="none" anchor="ctr"/>
            <a:lstStyle/>
            <a:p>
              <a:pPr algn="ctr" eaLnBrk="0" latinLnBrk="0" hangingPunct="0"/>
              <a:endParaRPr kumimoji="0" lang="ko-KR" altLang="ko-KR" sz="1200">
                <a:solidFill>
                  <a:schemeClr val="bg2"/>
                </a:solidFill>
                <a:latin typeface="Arial" charset="0"/>
                <a:ea typeface="돋움" pitchFamily="50" charset="-127"/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1000364" y="6286520"/>
            <a:ext cx="70723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 smtClean="0"/>
              <a:t>1</a:t>
            </a:r>
            <a:r>
              <a:rPr lang="ko-KR" altLang="en-US" sz="1300" b="1" dirty="0" smtClean="0"/>
              <a:t>천인 이상의 주춧돌을 놓은 사람들이 모여 추진 모임 발족 </a:t>
            </a:r>
            <a:endParaRPr lang="ko-KR" altLang="en-US" sz="1300" dirty="0" smtClean="0"/>
          </a:p>
        </p:txBody>
      </p:sp>
      <p:sp>
        <p:nvSpPr>
          <p:cNvPr id="118" name="직사각형 117"/>
          <p:cNvSpPr/>
          <p:nvPr/>
        </p:nvSpPr>
        <p:spPr>
          <a:xfrm>
            <a:off x="571472" y="5783133"/>
            <a:ext cx="142876" cy="142876"/>
          </a:xfrm>
          <a:prstGeom prst="rect">
            <a:avLst/>
          </a:prstGeom>
          <a:solidFill>
            <a:srgbClr val="250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9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6338035"/>
            <a:ext cx="214050" cy="23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C:\Documents and Settings\GG Lee\바탕 화면\파워포인트\선택\파포 배경.깡 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83" y="1930965"/>
            <a:ext cx="9001156" cy="48577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grpSp>
        <p:nvGrpSpPr>
          <p:cNvPr id="2" name="그룹 79"/>
          <p:cNvGrpSpPr/>
          <p:nvPr/>
        </p:nvGrpSpPr>
        <p:grpSpPr>
          <a:xfrm>
            <a:off x="285720" y="258334"/>
            <a:ext cx="8572560" cy="1313278"/>
            <a:chOff x="1142976" y="428604"/>
            <a:chExt cx="4184562" cy="1098964"/>
          </a:xfrm>
        </p:grpSpPr>
        <p:grpSp>
          <p:nvGrpSpPr>
            <p:cNvPr id="3" name="Group 611"/>
            <p:cNvGrpSpPr>
              <a:grpSpLocks/>
            </p:cNvGrpSpPr>
            <p:nvPr/>
          </p:nvGrpSpPr>
          <p:grpSpPr bwMode="auto">
            <a:xfrm>
              <a:off x="1142976" y="428604"/>
              <a:ext cx="4171687" cy="217695"/>
              <a:chOff x="864" y="3480"/>
              <a:chExt cx="4102" cy="408"/>
            </a:xfrm>
          </p:grpSpPr>
          <p:sp>
            <p:nvSpPr>
              <p:cNvPr id="58" name="AutoShape 612"/>
              <p:cNvSpPr>
                <a:spLocks noChangeArrowheads="1"/>
              </p:cNvSpPr>
              <p:nvPr/>
            </p:nvSpPr>
            <p:spPr bwMode="auto">
              <a:xfrm rot="10800000" flipV="1">
                <a:off x="864" y="3480"/>
                <a:ext cx="4102" cy="408"/>
              </a:xfrm>
              <a:custGeom>
                <a:avLst/>
                <a:gdLst>
                  <a:gd name="T0" fmla="*/ 3589 w 21600"/>
                  <a:gd name="T1" fmla="*/ 204 h 21600"/>
                  <a:gd name="T2" fmla="*/ 2051 w 21600"/>
                  <a:gd name="T3" fmla="*/ 408 h 21600"/>
                  <a:gd name="T4" fmla="*/ 513 w 21600"/>
                  <a:gd name="T5" fmla="*/ 204 h 21600"/>
                  <a:gd name="T6" fmla="*/ 205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2 w 21600"/>
                  <a:gd name="T13" fmla="*/ 4500 h 21600"/>
                  <a:gd name="T14" fmla="*/ 17098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B7C9DB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" name="Group 613"/>
              <p:cNvGrpSpPr>
                <a:grpSpLocks/>
              </p:cNvGrpSpPr>
              <p:nvPr/>
            </p:nvGrpSpPr>
            <p:grpSpPr bwMode="auto">
              <a:xfrm rot="10800000">
                <a:off x="1352" y="3593"/>
                <a:ext cx="3115" cy="294"/>
                <a:chOff x="1102" y="3072"/>
                <a:chExt cx="2145" cy="294"/>
              </a:xfrm>
            </p:grpSpPr>
            <p:sp>
              <p:nvSpPr>
                <p:cNvPr id="60" name="Line 614"/>
                <p:cNvSpPr>
                  <a:spLocks noChangeShapeType="1"/>
                </p:cNvSpPr>
                <p:nvPr/>
              </p:nvSpPr>
              <p:spPr bwMode="auto">
                <a:xfrm>
                  <a:off x="1384" y="3120"/>
                  <a:ext cx="1578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1" name="Line 615"/>
                <p:cNvSpPr>
                  <a:spLocks noChangeShapeType="1"/>
                </p:cNvSpPr>
                <p:nvPr/>
              </p:nvSpPr>
              <p:spPr bwMode="auto">
                <a:xfrm>
                  <a:off x="1255" y="3177"/>
                  <a:ext cx="1824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2" name="Line 616"/>
                <p:cNvSpPr>
                  <a:spLocks noChangeShapeType="1"/>
                </p:cNvSpPr>
                <p:nvPr/>
              </p:nvSpPr>
              <p:spPr bwMode="auto">
                <a:xfrm>
                  <a:off x="1102" y="3243"/>
                  <a:ext cx="2145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5" name="Group 617"/>
                <p:cNvGrpSpPr>
                  <a:grpSpLocks/>
                </p:cNvGrpSpPr>
                <p:nvPr/>
              </p:nvGrpSpPr>
              <p:grpSpPr bwMode="auto">
                <a:xfrm flipH="1">
                  <a:off x="2235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9" name="Line 6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0" name="Line 6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1" name="Line 6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2" name="Line 6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6" name="Group 622"/>
                <p:cNvGrpSpPr>
                  <a:grpSpLocks/>
                </p:cNvGrpSpPr>
                <p:nvPr/>
              </p:nvGrpSpPr>
              <p:grpSpPr bwMode="auto">
                <a:xfrm>
                  <a:off x="1281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5" name="Line 6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6" name="Line 6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7" name="Line 6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Line 6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73" name="AutoShape 627"/>
            <p:cNvSpPr>
              <a:spLocks noChangeArrowheads="1"/>
            </p:cNvSpPr>
            <p:nvPr/>
          </p:nvSpPr>
          <p:spPr bwMode="auto">
            <a:xfrm flipV="1">
              <a:off x="1155851" y="646298"/>
              <a:ext cx="4171687" cy="167861"/>
            </a:xfrm>
            <a:custGeom>
              <a:avLst/>
              <a:gdLst>
                <a:gd name="T0" fmla="*/ 4536 w 21600"/>
                <a:gd name="T1" fmla="*/ 96 h 21600"/>
                <a:gd name="T2" fmla="*/ 2592 w 21600"/>
                <a:gd name="T3" fmla="*/ 192 h 21600"/>
                <a:gd name="T4" fmla="*/ 648 w 21600"/>
                <a:gd name="T5" fmla="*/ 96 h 21600"/>
                <a:gd name="T6" fmla="*/ 259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7171DB"/>
                </a:gs>
              </a:gsLst>
              <a:lin ang="5400000" scaled="1"/>
            </a:gradFill>
            <a:ln w="412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7" name="Group 648"/>
            <p:cNvGrpSpPr>
              <a:grpSpLocks/>
            </p:cNvGrpSpPr>
            <p:nvPr/>
          </p:nvGrpSpPr>
          <p:grpSpPr bwMode="auto">
            <a:xfrm>
              <a:off x="1155851" y="814159"/>
              <a:ext cx="4171687" cy="713409"/>
              <a:chOff x="1104" y="3216"/>
              <a:chExt cx="3120" cy="720"/>
            </a:xfrm>
          </p:grpSpPr>
          <p:sp>
            <p:nvSpPr>
              <p:cNvPr id="75" name="AutoShape 649"/>
              <p:cNvSpPr>
                <a:spLocks noChangeArrowheads="1"/>
              </p:cNvSpPr>
              <p:nvPr/>
            </p:nvSpPr>
            <p:spPr bwMode="auto">
              <a:xfrm>
                <a:off x="1104" y="3216"/>
                <a:ext cx="3120" cy="720"/>
              </a:xfrm>
              <a:prstGeom prst="roundRect">
                <a:avLst>
                  <a:gd name="adj" fmla="val 8824"/>
                </a:avLst>
              </a:prstGeom>
              <a:gradFill rotWithShape="1">
                <a:gsLst>
                  <a:gs pos="0">
                    <a:srgbClr val="91B4FF"/>
                  </a:gs>
                  <a:gs pos="100000">
                    <a:srgbClr val="CCECFF"/>
                  </a:gs>
                </a:gsLst>
                <a:lin ang="5400000" scaled="1"/>
              </a:gradFill>
              <a:ln w="28575" algn="ctr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650"/>
              <p:cNvSpPr>
                <a:spLocks noChangeArrowheads="1"/>
              </p:cNvSpPr>
              <p:nvPr/>
            </p:nvSpPr>
            <p:spPr bwMode="auto">
              <a:xfrm>
                <a:off x="1248" y="3256"/>
                <a:ext cx="2928" cy="6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99999"/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1" name="직사각형 80"/>
          <p:cNvSpPr/>
          <p:nvPr/>
        </p:nvSpPr>
        <p:spPr>
          <a:xfrm>
            <a:off x="642910" y="857232"/>
            <a:ext cx="142876" cy="5715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942108" y="851728"/>
            <a:ext cx="784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[</a:t>
            </a:r>
            <a:r>
              <a:rPr lang="ko-KR" altLang="en-US" sz="2800" b="1" dirty="0" smtClean="0"/>
              <a:t>인권센터 </a:t>
            </a:r>
            <a:r>
              <a:rPr lang="en-US" altLang="ko-KR" sz="2800" b="1" dirty="0" smtClean="0"/>
              <a:t>1</a:t>
            </a:r>
            <a:r>
              <a:rPr lang="ko-KR" altLang="en-US" sz="2800" b="1" dirty="0" smtClean="0"/>
              <a:t>천인 주춧돌 놓기</a:t>
            </a:r>
            <a:r>
              <a:rPr lang="en-US" altLang="ko-KR" sz="2800" b="1" dirty="0" smtClean="0"/>
              <a:t>]</a:t>
            </a:r>
            <a:r>
              <a:rPr lang="ko-KR" altLang="en-US" sz="2800" b="1" dirty="0" smtClean="0"/>
              <a:t> 구체적 사업계획 </a:t>
            </a:r>
            <a:endParaRPr lang="ko-KR" altLang="en-US" sz="2800" b="1" dirty="0"/>
          </a:p>
        </p:txBody>
      </p:sp>
      <p:grpSp>
        <p:nvGrpSpPr>
          <p:cNvPr id="8" name="그룹 118"/>
          <p:cNvGrpSpPr/>
          <p:nvPr/>
        </p:nvGrpSpPr>
        <p:grpSpPr>
          <a:xfrm>
            <a:off x="428596" y="2214554"/>
            <a:ext cx="8501122" cy="512763"/>
            <a:chOff x="428596" y="2441568"/>
            <a:chExt cx="7000924" cy="512763"/>
          </a:xfrm>
        </p:grpSpPr>
        <p:sp>
          <p:nvSpPr>
            <p:cNvPr id="78" name="AutoShape 47"/>
            <p:cNvSpPr>
              <a:spLocks noChangeArrowheads="1"/>
            </p:cNvSpPr>
            <p:nvPr/>
          </p:nvSpPr>
          <p:spPr bwMode="gray">
            <a:xfrm>
              <a:off x="428596" y="2441568"/>
              <a:ext cx="7000924" cy="51276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AutoShape 48"/>
            <p:cNvSpPr>
              <a:spLocks noChangeArrowheads="1"/>
            </p:cNvSpPr>
            <p:nvPr/>
          </p:nvSpPr>
          <p:spPr bwMode="gray">
            <a:xfrm>
              <a:off x="489021" y="2817806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AutoShape 49"/>
            <p:cNvSpPr>
              <a:spLocks noChangeArrowheads="1"/>
            </p:cNvSpPr>
            <p:nvPr/>
          </p:nvSpPr>
          <p:spPr bwMode="gray">
            <a:xfrm>
              <a:off x="489021" y="2452681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" name="Text Box 50"/>
            <p:cNvSpPr txBox="1">
              <a:spLocks noChangeArrowheads="1"/>
            </p:cNvSpPr>
            <p:nvPr/>
          </p:nvSpPr>
          <p:spPr bwMode="gray">
            <a:xfrm>
              <a:off x="678997" y="2513954"/>
              <a:ext cx="5044416" cy="323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latinLnBrk="0" hangingPunct="0"/>
              <a:r>
                <a:rPr kumimoji="0"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홍보 사업 전략 </a:t>
              </a:r>
              <a:r>
                <a:rPr kumimoji="0" lang="en-US" altLang="ko-KR" sz="1500" b="1" dirty="0" smtClean="0">
                  <a:solidFill>
                    <a:srgbClr val="000000"/>
                  </a:solidFill>
                  <a:latin typeface="Arial" charset="0"/>
                </a:rPr>
                <a:t>: </a:t>
              </a:r>
              <a:r>
                <a:rPr kumimoji="0"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십시일반 프로젝트</a:t>
              </a:r>
              <a:endParaRPr kumimoji="0" lang="en-US" altLang="ko-KR" sz="15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2" name="Group 628"/>
          <p:cNvGrpSpPr>
            <a:grpSpLocks/>
          </p:cNvGrpSpPr>
          <p:nvPr/>
        </p:nvGrpSpPr>
        <p:grpSpPr bwMode="auto">
          <a:xfrm>
            <a:off x="571472" y="2912916"/>
            <a:ext cx="8358246" cy="3571900"/>
            <a:chOff x="288" y="2889"/>
            <a:chExt cx="7063" cy="1592"/>
          </a:xfrm>
          <a:effectLst>
            <a:outerShdw blurRad="50800" dist="50800" dir="5400000" algn="ctr" rotWithShape="0">
              <a:srgbClr val="000000">
                <a:alpha val="42000"/>
              </a:srgbClr>
            </a:outerShdw>
          </a:effectLst>
        </p:grpSpPr>
        <p:sp>
          <p:nvSpPr>
            <p:cNvPr id="191" name="Rectangle 629"/>
            <p:cNvSpPr>
              <a:spLocks noChangeArrowheads="1"/>
            </p:cNvSpPr>
            <p:nvPr/>
          </p:nvSpPr>
          <p:spPr bwMode="auto">
            <a:xfrm>
              <a:off x="288" y="2889"/>
              <a:ext cx="7063" cy="1592"/>
            </a:xfrm>
            <a:prstGeom prst="rect">
              <a:avLst/>
            </a:prstGeom>
            <a:gradFill rotWithShape="0">
              <a:gsLst>
                <a:gs pos="0">
                  <a:srgbClr val="9933FF"/>
                </a:gs>
                <a:gs pos="50000">
                  <a:srgbClr val="FFFFFF"/>
                </a:gs>
                <a:gs pos="100000">
                  <a:srgbClr val="9933FF"/>
                </a:gs>
              </a:gsLst>
              <a:lin ang="0" scaled="1"/>
            </a:gradFill>
            <a:ln w="9525">
              <a:miter lim="800000"/>
              <a:headEnd/>
              <a:tailEnd/>
            </a:ln>
            <a:scene3d>
              <a:camera prst="legacyPerspectiveBottom"/>
              <a:lightRig rig="legacyFlat3" dir="l"/>
            </a:scene3d>
            <a:sp3d extrusionH="354000" prstMaterial="legacyMatte">
              <a:bevelT w="13500" h="13500" prst="angle"/>
              <a:bevelB w="13500" h="13500" prst="angle"/>
              <a:extrusionClr>
                <a:srgbClr val="9933F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92" name="Rectangle 630"/>
            <p:cNvSpPr>
              <a:spLocks noChangeArrowheads="1"/>
            </p:cNvSpPr>
            <p:nvPr/>
          </p:nvSpPr>
          <p:spPr bwMode="auto">
            <a:xfrm>
              <a:off x="336" y="2928"/>
              <a:ext cx="6954" cy="1512"/>
            </a:xfrm>
            <a:prstGeom prst="rect">
              <a:avLst/>
            </a:prstGeom>
            <a:solidFill>
              <a:srgbClr val="EAD5FF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8C8099"/>
              </a:prstShdw>
            </a:effectLst>
          </p:spPr>
          <p:txBody>
            <a:bodyPr wrap="none" anchor="ctr"/>
            <a:lstStyle/>
            <a:p>
              <a:pPr algn="ctr" eaLnBrk="0" latinLnBrk="0" hangingPunct="0"/>
              <a:endParaRPr kumimoji="0" lang="ko-KR" altLang="ko-KR" sz="1200">
                <a:solidFill>
                  <a:schemeClr val="bg2"/>
                </a:solidFill>
                <a:latin typeface="Arial" charset="0"/>
                <a:ea typeface="돋움" pitchFamily="50" charset="-127"/>
              </a:endParaRPr>
            </a:p>
          </p:txBody>
        </p:sp>
      </p:grpSp>
      <p:sp>
        <p:nvSpPr>
          <p:cNvPr id="194" name="TextBox 193"/>
          <p:cNvSpPr txBox="1"/>
          <p:nvPr/>
        </p:nvSpPr>
        <p:spPr>
          <a:xfrm>
            <a:off x="1000100" y="3055794"/>
            <a:ext cx="3857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2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1000100" y="3055792"/>
            <a:ext cx="56436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사이버 홍보</a:t>
            </a:r>
            <a:endParaRPr lang="ko-KR" altLang="en-US" sz="13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1071538" y="3468889"/>
            <a:ext cx="8715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200" dirty="0" smtClean="0"/>
              <a:t>1. </a:t>
            </a:r>
            <a:r>
              <a:rPr lang="ko-KR" altLang="en-US" sz="1200" dirty="0" smtClean="0"/>
              <a:t>재단 </a:t>
            </a:r>
            <a:r>
              <a:rPr lang="ko-KR" altLang="en-US" sz="1200" dirty="0" err="1" smtClean="0"/>
              <a:t>블로그</a:t>
            </a:r>
            <a:r>
              <a:rPr lang="en-US" altLang="ko-KR" sz="1200" dirty="0" smtClean="0"/>
              <a:t>(saram-fund.tistory.com)</a:t>
            </a:r>
            <a:r>
              <a:rPr lang="ko-KR" altLang="en-US" sz="1200" dirty="0" smtClean="0"/>
              <a:t>을 메인으로 시스템 구축</a:t>
            </a:r>
            <a:r>
              <a:rPr lang="en-US" altLang="ko-KR" sz="1200" dirty="0" smtClean="0"/>
              <a:t> </a:t>
            </a:r>
          </a:p>
          <a:p>
            <a:pPr marL="228600" indent="-228600"/>
            <a:r>
              <a:rPr lang="en-US" altLang="ko-KR" sz="1200" dirty="0" smtClean="0"/>
              <a:t>2. </a:t>
            </a:r>
            <a:r>
              <a:rPr lang="ko-KR" altLang="en-US" sz="1200" dirty="0" err="1" smtClean="0"/>
              <a:t>블로그에서</a:t>
            </a:r>
            <a:r>
              <a:rPr lang="ko-KR" altLang="en-US" sz="1200" dirty="0" smtClean="0"/>
              <a:t> </a:t>
            </a:r>
            <a:r>
              <a:rPr lang="en-US" altLang="ko-KR" sz="1200" dirty="0" err="1" smtClean="0"/>
              <a:t>cms</a:t>
            </a:r>
            <a:r>
              <a:rPr lang="ko-KR" altLang="en-US" sz="1200" dirty="0" smtClean="0"/>
              <a:t>와 직접 입금 가능한 시스템 구축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명단을 업그레이드 할 수 있도록 시스템 구축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3. </a:t>
            </a:r>
            <a:r>
              <a:rPr lang="ko-KR" altLang="en-US" sz="1200" dirty="0" err="1" smtClean="0"/>
              <a:t>블로그와</a:t>
            </a:r>
            <a:r>
              <a:rPr lang="ko-KR" altLang="en-US" sz="1200" dirty="0" smtClean="0"/>
              <a:t> 페이스 북</a:t>
            </a:r>
            <a:r>
              <a:rPr lang="en-US" altLang="ko-KR" sz="1200" dirty="0" smtClean="0"/>
              <a:t>/</a:t>
            </a:r>
            <a:r>
              <a:rPr lang="ko-KR" altLang="en-US" sz="1200" dirty="0" err="1" smtClean="0"/>
              <a:t>트위터</a:t>
            </a:r>
            <a:r>
              <a:rPr lang="ko-KR" altLang="en-US" sz="1200" dirty="0" smtClean="0"/>
              <a:t> 연계를 통해 대중적 확산</a:t>
            </a:r>
          </a:p>
          <a:p>
            <a:r>
              <a:rPr lang="en-US" altLang="ko-KR" sz="1200" dirty="0" smtClean="0"/>
              <a:t>4. 1 </a:t>
            </a:r>
            <a:r>
              <a:rPr lang="ko-KR" altLang="en-US" sz="1200" dirty="0" smtClean="0"/>
              <a:t>주에 </a:t>
            </a:r>
            <a:r>
              <a:rPr lang="en-US" altLang="ko-KR" sz="1200" dirty="0" smtClean="0"/>
              <a:t>1 </a:t>
            </a:r>
            <a:r>
              <a:rPr lang="ko-KR" altLang="en-US" sz="1200" dirty="0" smtClean="0"/>
              <a:t>가지 이상 감동 이야기 만들기</a:t>
            </a:r>
            <a:endParaRPr lang="en-US" altLang="ko-KR" sz="1200" dirty="0" smtClean="0"/>
          </a:p>
          <a:p>
            <a:r>
              <a:rPr lang="en-US" altLang="ko-KR" sz="1200" dirty="0" smtClean="0"/>
              <a:t>   : </a:t>
            </a:r>
            <a:r>
              <a:rPr lang="ko-KR" altLang="en-US" sz="1200" dirty="0" smtClean="0"/>
              <a:t>우선 기부금 </a:t>
            </a:r>
            <a:r>
              <a:rPr lang="ko-KR" altLang="en-US" sz="1200" dirty="0" err="1" smtClean="0"/>
              <a:t>약정자와</a:t>
            </a:r>
            <a:r>
              <a:rPr lang="ko-KR" altLang="en-US" sz="1200" dirty="0" smtClean="0"/>
              <a:t> 응원 메시지 작성자 활용 </a:t>
            </a:r>
            <a:r>
              <a:rPr lang="en-US" altLang="ko-KR" sz="1200" dirty="0" smtClean="0"/>
              <a:t>/ </a:t>
            </a:r>
            <a:r>
              <a:rPr lang="ko-KR" altLang="en-US" sz="1200" dirty="0" smtClean="0"/>
              <a:t>감동적인 스토리 릴레이 지속적으로 만들기</a:t>
            </a:r>
            <a:endParaRPr lang="ko-KR" altLang="en-US" sz="1200" dirty="0"/>
          </a:p>
        </p:txBody>
      </p:sp>
      <p:sp>
        <p:nvSpPr>
          <p:cNvPr id="74" name="TextBox 73"/>
          <p:cNvSpPr txBox="1"/>
          <p:nvPr/>
        </p:nvSpPr>
        <p:spPr>
          <a:xfrm>
            <a:off x="1000100" y="4563838"/>
            <a:ext cx="56436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언론 캠페인</a:t>
            </a:r>
            <a:endParaRPr lang="ko-KR" altLang="en-US" sz="1300" b="1" dirty="0"/>
          </a:p>
        </p:txBody>
      </p:sp>
      <p:pic>
        <p:nvPicPr>
          <p:cNvPr id="77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082" y="4603740"/>
            <a:ext cx="158185" cy="2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TextBox 83"/>
          <p:cNvSpPr txBox="1"/>
          <p:nvPr/>
        </p:nvSpPr>
        <p:spPr>
          <a:xfrm>
            <a:off x="1071538" y="4939439"/>
            <a:ext cx="8715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1. </a:t>
            </a:r>
            <a:r>
              <a:rPr lang="ko-KR" altLang="en-US" sz="1200" dirty="0" smtClean="0"/>
              <a:t>경향신문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한겨레</a:t>
            </a:r>
            <a:r>
              <a:rPr lang="en-US" altLang="ko-KR" sz="1200" dirty="0" smtClean="0"/>
              <a:t>21, </a:t>
            </a:r>
            <a:r>
              <a:rPr lang="ko-KR" altLang="en-US" sz="1200" dirty="0" err="1" smtClean="0"/>
              <a:t>한겨레</a:t>
            </a:r>
            <a:r>
              <a:rPr lang="ko-KR" altLang="en-US" sz="1200" dirty="0" smtClean="0"/>
              <a:t> 신문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오마이뉴스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프레시안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등의 언론사 적극 활용 </a:t>
            </a:r>
            <a:endParaRPr lang="en-US" altLang="ko-KR" sz="1200" dirty="0" smtClean="0"/>
          </a:p>
          <a:p>
            <a:r>
              <a:rPr lang="en-US" altLang="ko-KR" sz="1200" dirty="0" smtClean="0"/>
              <a:t>2. </a:t>
            </a:r>
            <a:r>
              <a:rPr lang="ko-KR" altLang="en-US" sz="1200" dirty="0" smtClean="0"/>
              <a:t>지속적인 보도 유도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매체별</a:t>
            </a:r>
            <a:r>
              <a:rPr lang="ko-KR" altLang="en-US" sz="1200" dirty="0" smtClean="0"/>
              <a:t> 특성 고려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en-US" altLang="ko-KR" sz="1200" dirty="0" smtClean="0"/>
              <a:t>3. </a:t>
            </a:r>
            <a:r>
              <a:rPr lang="ko-KR" altLang="en-US" sz="1200" dirty="0" smtClean="0"/>
              <a:t>주제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인권센터가 왜 필요한가</a:t>
            </a:r>
            <a:r>
              <a:rPr lang="en-US" altLang="ko-KR" sz="1200" dirty="0" smtClean="0"/>
              <a:t>/ </a:t>
            </a:r>
            <a:r>
              <a:rPr lang="ko-KR" altLang="en-US" sz="1200" dirty="0" smtClean="0"/>
              <a:t>외국의 사례</a:t>
            </a:r>
            <a:r>
              <a:rPr lang="en-US" altLang="ko-KR" sz="1200" dirty="0" smtClean="0"/>
              <a:t>/ </a:t>
            </a:r>
            <a:r>
              <a:rPr lang="ko-KR" altLang="en-US" sz="1200" dirty="0" smtClean="0"/>
              <a:t>인권활동가와 인권단체의 열악한 현황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기부운동의 전환</a:t>
            </a:r>
            <a:r>
              <a:rPr lang="en-US" altLang="ko-KR" sz="1200" dirty="0" smtClean="0"/>
              <a:t>/ </a:t>
            </a:r>
          </a:p>
          <a:p>
            <a:r>
              <a:rPr lang="en-US" altLang="ko-KR" sz="1200" dirty="0" smtClean="0"/>
              <a:t>            </a:t>
            </a:r>
            <a:r>
              <a:rPr lang="ko-KR" altLang="en-US" sz="1200" dirty="0" smtClean="0"/>
              <a:t>인권센터를 만들면 무엇이 달라질까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시민이 참여하는 인권운동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등 </a:t>
            </a:r>
          </a:p>
        </p:txBody>
      </p:sp>
      <p:pic>
        <p:nvPicPr>
          <p:cNvPr id="89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6280" y="5927086"/>
            <a:ext cx="158185" cy="2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TextBox 89"/>
          <p:cNvSpPr txBox="1"/>
          <p:nvPr/>
        </p:nvSpPr>
        <p:spPr>
          <a:xfrm>
            <a:off x="1000100" y="5891287"/>
            <a:ext cx="56436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사회단체 기관지 및 소식지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촛불 카페와 연계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확산 </a:t>
            </a:r>
            <a:endParaRPr lang="ko-KR" altLang="en-US" sz="1300" b="1" dirty="0"/>
          </a:p>
        </p:txBody>
      </p:sp>
      <p:pic>
        <p:nvPicPr>
          <p:cNvPr id="91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082" y="3089894"/>
            <a:ext cx="158185" cy="2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>
            <a:off x="571472" y="2387924"/>
            <a:ext cx="142876" cy="142876"/>
          </a:xfrm>
          <a:prstGeom prst="rect">
            <a:avLst/>
          </a:prstGeom>
          <a:solidFill>
            <a:srgbClr val="250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2" descr="C:\Documents and Settings\GG Lee\바탕 화면\파워포인트\선택\파포 배경.깡 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83" y="1930965"/>
            <a:ext cx="9001156" cy="48577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grpSp>
        <p:nvGrpSpPr>
          <p:cNvPr id="2" name="그룹 79"/>
          <p:cNvGrpSpPr/>
          <p:nvPr/>
        </p:nvGrpSpPr>
        <p:grpSpPr>
          <a:xfrm>
            <a:off x="285720" y="258334"/>
            <a:ext cx="8572560" cy="1313278"/>
            <a:chOff x="1142976" y="428604"/>
            <a:chExt cx="4184562" cy="1098964"/>
          </a:xfrm>
        </p:grpSpPr>
        <p:grpSp>
          <p:nvGrpSpPr>
            <p:cNvPr id="3" name="Group 611"/>
            <p:cNvGrpSpPr>
              <a:grpSpLocks/>
            </p:cNvGrpSpPr>
            <p:nvPr/>
          </p:nvGrpSpPr>
          <p:grpSpPr bwMode="auto">
            <a:xfrm>
              <a:off x="1142976" y="428604"/>
              <a:ext cx="4171687" cy="217695"/>
              <a:chOff x="864" y="3480"/>
              <a:chExt cx="4102" cy="408"/>
            </a:xfrm>
          </p:grpSpPr>
          <p:sp>
            <p:nvSpPr>
              <p:cNvPr id="58" name="AutoShape 612"/>
              <p:cNvSpPr>
                <a:spLocks noChangeArrowheads="1"/>
              </p:cNvSpPr>
              <p:nvPr/>
            </p:nvSpPr>
            <p:spPr bwMode="auto">
              <a:xfrm rot="10800000" flipV="1">
                <a:off x="864" y="3480"/>
                <a:ext cx="4102" cy="408"/>
              </a:xfrm>
              <a:custGeom>
                <a:avLst/>
                <a:gdLst>
                  <a:gd name="T0" fmla="*/ 3589 w 21600"/>
                  <a:gd name="T1" fmla="*/ 204 h 21600"/>
                  <a:gd name="T2" fmla="*/ 2051 w 21600"/>
                  <a:gd name="T3" fmla="*/ 408 h 21600"/>
                  <a:gd name="T4" fmla="*/ 513 w 21600"/>
                  <a:gd name="T5" fmla="*/ 204 h 21600"/>
                  <a:gd name="T6" fmla="*/ 205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2 w 21600"/>
                  <a:gd name="T13" fmla="*/ 4500 h 21600"/>
                  <a:gd name="T14" fmla="*/ 17098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B7C9DB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" name="Group 613"/>
              <p:cNvGrpSpPr>
                <a:grpSpLocks/>
              </p:cNvGrpSpPr>
              <p:nvPr/>
            </p:nvGrpSpPr>
            <p:grpSpPr bwMode="auto">
              <a:xfrm rot="10800000">
                <a:off x="1352" y="3593"/>
                <a:ext cx="3115" cy="294"/>
                <a:chOff x="1102" y="3072"/>
                <a:chExt cx="2145" cy="294"/>
              </a:xfrm>
            </p:grpSpPr>
            <p:sp>
              <p:nvSpPr>
                <p:cNvPr id="60" name="Line 614"/>
                <p:cNvSpPr>
                  <a:spLocks noChangeShapeType="1"/>
                </p:cNvSpPr>
                <p:nvPr/>
              </p:nvSpPr>
              <p:spPr bwMode="auto">
                <a:xfrm>
                  <a:off x="1384" y="3120"/>
                  <a:ext cx="1578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1" name="Line 615"/>
                <p:cNvSpPr>
                  <a:spLocks noChangeShapeType="1"/>
                </p:cNvSpPr>
                <p:nvPr/>
              </p:nvSpPr>
              <p:spPr bwMode="auto">
                <a:xfrm>
                  <a:off x="1255" y="3177"/>
                  <a:ext cx="1824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2" name="Line 616"/>
                <p:cNvSpPr>
                  <a:spLocks noChangeShapeType="1"/>
                </p:cNvSpPr>
                <p:nvPr/>
              </p:nvSpPr>
              <p:spPr bwMode="auto">
                <a:xfrm>
                  <a:off x="1102" y="3243"/>
                  <a:ext cx="2145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5" name="Group 617"/>
                <p:cNvGrpSpPr>
                  <a:grpSpLocks/>
                </p:cNvGrpSpPr>
                <p:nvPr/>
              </p:nvGrpSpPr>
              <p:grpSpPr bwMode="auto">
                <a:xfrm flipH="1">
                  <a:off x="2235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9" name="Line 6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0" name="Line 6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1" name="Line 6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2" name="Line 6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6" name="Group 622"/>
                <p:cNvGrpSpPr>
                  <a:grpSpLocks/>
                </p:cNvGrpSpPr>
                <p:nvPr/>
              </p:nvGrpSpPr>
              <p:grpSpPr bwMode="auto">
                <a:xfrm>
                  <a:off x="1281" y="3072"/>
                  <a:ext cx="810" cy="294"/>
                  <a:chOff x="1281" y="3072"/>
                  <a:chExt cx="810" cy="294"/>
                </a:xfrm>
              </p:grpSpPr>
              <p:sp>
                <p:nvSpPr>
                  <p:cNvPr id="65" name="Line 6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81" y="3072"/>
                    <a:ext cx="321" cy="291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6" name="Line 6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95" y="3072"/>
                    <a:ext cx="96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7" name="Line 6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9" y="3072"/>
                    <a:ext cx="168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Line 6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9" y="3072"/>
                    <a:ext cx="231" cy="294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73" name="AutoShape 627"/>
            <p:cNvSpPr>
              <a:spLocks noChangeArrowheads="1"/>
            </p:cNvSpPr>
            <p:nvPr/>
          </p:nvSpPr>
          <p:spPr bwMode="auto">
            <a:xfrm flipV="1">
              <a:off x="1155851" y="646298"/>
              <a:ext cx="4171687" cy="167861"/>
            </a:xfrm>
            <a:custGeom>
              <a:avLst/>
              <a:gdLst>
                <a:gd name="T0" fmla="*/ 4536 w 21600"/>
                <a:gd name="T1" fmla="*/ 96 h 21600"/>
                <a:gd name="T2" fmla="*/ 2592 w 21600"/>
                <a:gd name="T3" fmla="*/ 192 h 21600"/>
                <a:gd name="T4" fmla="*/ 648 w 21600"/>
                <a:gd name="T5" fmla="*/ 96 h 21600"/>
                <a:gd name="T6" fmla="*/ 259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7171DB"/>
                </a:gs>
              </a:gsLst>
              <a:lin ang="5400000" scaled="1"/>
            </a:gradFill>
            <a:ln w="412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7" name="Group 648"/>
            <p:cNvGrpSpPr>
              <a:grpSpLocks/>
            </p:cNvGrpSpPr>
            <p:nvPr/>
          </p:nvGrpSpPr>
          <p:grpSpPr bwMode="auto">
            <a:xfrm>
              <a:off x="1155851" y="814159"/>
              <a:ext cx="4171687" cy="713409"/>
              <a:chOff x="1104" y="3216"/>
              <a:chExt cx="3120" cy="720"/>
            </a:xfrm>
          </p:grpSpPr>
          <p:sp>
            <p:nvSpPr>
              <p:cNvPr id="75" name="AutoShape 649"/>
              <p:cNvSpPr>
                <a:spLocks noChangeArrowheads="1"/>
              </p:cNvSpPr>
              <p:nvPr/>
            </p:nvSpPr>
            <p:spPr bwMode="auto">
              <a:xfrm>
                <a:off x="1104" y="3216"/>
                <a:ext cx="3120" cy="720"/>
              </a:xfrm>
              <a:prstGeom prst="roundRect">
                <a:avLst>
                  <a:gd name="adj" fmla="val 8824"/>
                </a:avLst>
              </a:prstGeom>
              <a:gradFill rotWithShape="1">
                <a:gsLst>
                  <a:gs pos="0">
                    <a:srgbClr val="91B4FF"/>
                  </a:gs>
                  <a:gs pos="100000">
                    <a:srgbClr val="CCECFF"/>
                  </a:gs>
                </a:gsLst>
                <a:lin ang="5400000" scaled="1"/>
              </a:gradFill>
              <a:ln w="28575" algn="ctr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650"/>
              <p:cNvSpPr>
                <a:spLocks noChangeArrowheads="1"/>
              </p:cNvSpPr>
              <p:nvPr/>
            </p:nvSpPr>
            <p:spPr bwMode="auto">
              <a:xfrm>
                <a:off x="1248" y="3256"/>
                <a:ext cx="2928" cy="62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99999"/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1" name="직사각형 80"/>
          <p:cNvSpPr/>
          <p:nvPr/>
        </p:nvSpPr>
        <p:spPr>
          <a:xfrm>
            <a:off x="642910" y="857232"/>
            <a:ext cx="142876" cy="5715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942108" y="851728"/>
            <a:ext cx="784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[</a:t>
            </a:r>
            <a:r>
              <a:rPr lang="ko-KR" altLang="en-US" sz="2800" b="1" dirty="0" smtClean="0"/>
              <a:t>인권센터 </a:t>
            </a:r>
            <a:r>
              <a:rPr lang="en-US" altLang="ko-KR" sz="2800" b="1" dirty="0" smtClean="0"/>
              <a:t>1</a:t>
            </a:r>
            <a:r>
              <a:rPr lang="ko-KR" altLang="en-US" sz="2800" b="1" dirty="0" smtClean="0"/>
              <a:t>천인 주춧돌 놓기</a:t>
            </a:r>
            <a:r>
              <a:rPr lang="en-US" altLang="ko-KR" sz="2800" b="1" dirty="0" smtClean="0"/>
              <a:t>]</a:t>
            </a:r>
            <a:r>
              <a:rPr lang="ko-KR" altLang="en-US" sz="2800" b="1" dirty="0" smtClean="0"/>
              <a:t> 구체적 사업계획 </a:t>
            </a:r>
            <a:endParaRPr lang="ko-KR" altLang="en-US" sz="2800" b="1" dirty="0"/>
          </a:p>
        </p:txBody>
      </p:sp>
      <p:grpSp>
        <p:nvGrpSpPr>
          <p:cNvPr id="8" name="그룹 118"/>
          <p:cNvGrpSpPr/>
          <p:nvPr/>
        </p:nvGrpSpPr>
        <p:grpSpPr>
          <a:xfrm>
            <a:off x="428596" y="2071678"/>
            <a:ext cx="8501122" cy="512763"/>
            <a:chOff x="428596" y="2441568"/>
            <a:chExt cx="7000924" cy="512763"/>
          </a:xfrm>
        </p:grpSpPr>
        <p:sp>
          <p:nvSpPr>
            <p:cNvPr id="78" name="AutoShape 47"/>
            <p:cNvSpPr>
              <a:spLocks noChangeArrowheads="1"/>
            </p:cNvSpPr>
            <p:nvPr/>
          </p:nvSpPr>
          <p:spPr bwMode="gray">
            <a:xfrm>
              <a:off x="428596" y="2441568"/>
              <a:ext cx="7000924" cy="51276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AutoShape 48"/>
            <p:cNvSpPr>
              <a:spLocks noChangeArrowheads="1"/>
            </p:cNvSpPr>
            <p:nvPr/>
          </p:nvSpPr>
          <p:spPr bwMode="gray">
            <a:xfrm>
              <a:off x="489021" y="2817806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AutoShape 49"/>
            <p:cNvSpPr>
              <a:spLocks noChangeArrowheads="1"/>
            </p:cNvSpPr>
            <p:nvPr/>
          </p:nvSpPr>
          <p:spPr bwMode="gray">
            <a:xfrm>
              <a:off x="489021" y="2452681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" name="Text Box 50"/>
            <p:cNvSpPr txBox="1">
              <a:spLocks noChangeArrowheads="1"/>
            </p:cNvSpPr>
            <p:nvPr/>
          </p:nvSpPr>
          <p:spPr bwMode="gray">
            <a:xfrm>
              <a:off x="715349" y="2500306"/>
              <a:ext cx="5044416" cy="323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latinLnBrk="0" hangingPunct="0"/>
              <a:r>
                <a:rPr kumimoji="0"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인권센터 사업 추진을 위한 조직사업</a:t>
              </a:r>
              <a:endParaRPr kumimoji="0" lang="en-US" altLang="ko-KR" sz="15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500034" y="2786058"/>
            <a:ext cx="8429684" cy="1643074"/>
            <a:chOff x="1643042" y="5897376"/>
            <a:chExt cx="4953000" cy="960624"/>
          </a:xfrm>
        </p:grpSpPr>
        <p:grpSp>
          <p:nvGrpSpPr>
            <p:cNvPr id="59" name="Group 628"/>
            <p:cNvGrpSpPr>
              <a:grpSpLocks/>
            </p:cNvGrpSpPr>
            <p:nvPr/>
          </p:nvGrpSpPr>
          <p:grpSpPr bwMode="auto">
            <a:xfrm>
              <a:off x="1643042" y="5897376"/>
              <a:ext cx="4953000" cy="960624"/>
              <a:chOff x="288" y="2889"/>
              <a:chExt cx="5712" cy="1143"/>
            </a:xfrm>
          </p:grpSpPr>
          <p:sp>
            <p:nvSpPr>
              <p:cNvPr id="86" name="Rectangle 629"/>
              <p:cNvSpPr>
                <a:spLocks noChangeArrowheads="1"/>
              </p:cNvSpPr>
              <p:nvPr/>
            </p:nvSpPr>
            <p:spPr bwMode="auto">
              <a:xfrm>
                <a:off x="288" y="2889"/>
                <a:ext cx="5712" cy="1143"/>
              </a:xfrm>
              <a:prstGeom prst="rect">
                <a:avLst/>
              </a:prstGeom>
              <a:gradFill rotWithShape="0">
                <a:gsLst>
                  <a:gs pos="0">
                    <a:srgbClr val="9933FF"/>
                  </a:gs>
                  <a:gs pos="50000">
                    <a:srgbClr val="FFFFFF"/>
                  </a:gs>
                  <a:gs pos="100000">
                    <a:srgbClr val="9933FF"/>
                  </a:gs>
                </a:gsLst>
                <a:lin ang="0" scaled="1"/>
              </a:gradFill>
              <a:ln w="9525">
                <a:miter lim="800000"/>
                <a:headEnd/>
                <a:tailEnd/>
              </a:ln>
              <a:scene3d>
                <a:camera prst="legacyPerspectiveBottom"/>
                <a:lightRig rig="legacyFlat3" dir="l"/>
              </a:scene3d>
              <a:sp3d extrusionH="354000" prstMaterial="legacyMatte">
                <a:bevelT w="13500" h="13500" prst="angle"/>
                <a:bevelB w="13500" h="13500" prst="angle"/>
                <a:extrusionClr>
                  <a:srgbClr val="9933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87" name="Rectangle 630"/>
              <p:cNvSpPr>
                <a:spLocks noChangeArrowheads="1"/>
              </p:cNvSpPr>
              <p:nvPr/>
            </p:nvSpPr>
            <p:spPr bwMode="auto">
              <a:xfrm>
                <a:off x="336" y="2928"/>
                <a:ext cx="5616" cy="1064"/>
              </a:xfrm>
              <a:prstGeom prst="rect">
                <a:avLst/>
              </a:prstGeom>
              <a:solidFill>
                <a:srgbClr val="EAD5FF"/>
              </a:solidFill>
              <a:ln w="9525">
                <a:noFill/>
                <a:miter lim="800000"/>
                <a:headEnd/>
                <a:tailEnd/>
              </a:ln>
              <a:effectLst>
                <a:prstShdw prst="shdw17" dist="17961" dir="13500000">
                  <a:srgbClr val="8C8099"/>
                </a:prstShdw>
              </a:effectLst>
            </p:spPr>
            <p:txBody>
              <a:bodyPr wrap="none" anchor="ctr"/>
              <a:lstStyle/>
              <a:p>
                <a:pPr algn="ctr" eaLnBrk="0" latinLnBrk="0" hangingPunct="0"/>
                <a:endParaRPr kumimoji="0" lang="ko-KR" altLang="ko-KR" sz="1200">
                  <a:solidFill>
                    <a:schemeClr val="bg2"/>
                  </a:solidFill>
                  <a:latin typeface="Arial" charset="0"/>
                  <a:ea typeface="돋움" pitchFamily="50" charset="-127"/>
                </a:endParaRPr>
              </a:p>
            </p:txBody>
          </p:sp>
        </p:grpSp>
        <p:pic>
          <p:nvPicPr>
            <p:cNvPr id="64" name="Picture 656" descr="Redburton22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68966" y="6044501"/>
              <a:ext cx="125923" cy="137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8" name="TextBox 87"/>
          <p:cNvSpPr txBox="1"/>
          <p:nvPr/>
        </p:nvSpPr>
        <p:spPr>
          <a:xfrm>
            <a:off x="1000100" y="3009125"/>
            <a:ext cx="81439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인권센터 추진 </a:t>
            </a:r>
            <a:r>
              <a:rPr lang="ko-KR" altLang="en-US" sz="1300" b="1" dirty="0" err="1" smtClean="0"/>
              <a:t>기획단</a:t>
            </a:r>
            <a:r>
              <a:rPr lang="ko-KR" altLang="en-US" sz="1300" b="1" dirty="0" smtClean="0"/>
              <a:t> 구성 </a:t>
            </a:r>
            <a:r>
              <a:rPr lang="en-US" altLang="ko-KR" sz="1300" b="1" dirty="0" smtClean="0"/>
              <a:t>: </a:t>
            </a:r>
            <a:r>
              <a:rPr lang="ko-KR" altLang="en-US" sz="1300" b="1" dirty="0" smtClean="0"/>
              <a:t>기획력과 실무능력을 갖춘 활동가와 인사들 </a:t>
            </a:r>
            <a:r>
              <a:rPr lang="ko-KR" altLang="en-US" sz="1300" b="1" dirty="0" err="1" smtClean="0"/>
              <a:t>약간명으로</a:t>
            </a:r>
            <a:r>
              <a:rPr lang="ko-KR" altLang="en-US" sz="1300" b="1" dirty="0" smtClean="0"/>
              <a:t> 구성</a:t>
            </a:r>
            <a:r>
              <a:rPr lang="en-US" altLang="ko-KR" sz="1300" b="1" dirty="0" smtClean="0"/>
              <a:t>/</a:t>
            </a:r>
            <a:r>
              <a:rPr lang="ko-KR" altLang="en-US" sz="1300" b="1" dirty="0" smtClean="0"/>
              <a:t>점진적 확대</a:t>
            </a:r>
            <a:endParaRPr lang="en-US" altLang="ko-KR" sz="1300" b="1" dirty="0" smtClean="0"/>
          </a:p>
        </p:txBody>
      </p:sp>
      <p:sp>
        <p:nvSpPr>
          <p:cNvPr id="89" name="TextBox 88"/>
          <p:cNvSpPr txBox="1"/>
          <p:nvPr/>
        </p:nvSpPr>
        <p:spPr>
          <a:xfrm>
            <a:off x="1000100" y="3429000"/>
            <a:ext cx="77153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기획단과 인권재단 사람 이사회의 긴밀한 연결 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00100" y="3857628"/>
            <a:ext cx="77153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자원활동가들을 중심으로 사이버 홍보단 운영</a:t>
            </a:r>
            <a:endParaRPr lang="en-US" altLang="ko-KR" sz="1300" b="1" dirty="0" smtClean="0"/>
          </a:p>
          <a:p>
            <a:r>
              <a:rPr lang="en-US" altLang="ko-KR" sz="1300" b="1" dirty="0" smtClean="0">
                <a:sym typeface="Wingdings" pitchFamily="2" charset="2"/>
              </a:rPr>
              <a:t> </a:t>
            </a:r>
            <a:r>
              <a:rPr lang="en-US" altLang="ko-KR" sz="1300" b="1" dirty="0" smtClean="0"/>
              <a:t> </a:t>
            </a:r>
            <a:r>
              <a:rPr lang="ko-KR" altLang="en-US" sz="1300" b="1" dirty="0" smtClean="0"/>
              <a:t>사이버 공간에서 인권센터 여론화 작업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대중적인 이슈로 만들기</a:t>
            </a:r>
            <a:r>
              <a:rPr lang="en-US" altLang="ko-KR" sz="1300" b="1" dirty="0" smtClean="0"/>
              <a:t>.</a:t>
            </a:r>
            <a:endParaRPr lang="ko-KR" altLang="en-US" sz="1300" b="1" dirty="0" smtClean="0"/>
          </a:p>
        </p:txBody>
      </p:sp>
      <p:grpSp>
        <p:nvGrpSpPr>
          <p:cNvPr id="91" name="그룹 118"/>
          <p:cNvGrpSpPr/>
          <p:nvPr/>
        </p:nvGrpSpPr>
        <p:grpSpPr>
          <a:xfrm>
            <a:off x="428596" y="4673526"/>
            <a:ext cx="8501122" cy="512763"/>
            <a:chOff x="428596" y="2441568"/>
            <a:chExt cx="7000924" cy="512763"/>
          </a:xfrm>
        </p:grpSpPr>
        <p:sp>
          <p:nvSpPr>
            <p:cNvPr id="92" name="AutoShape 47"/>
            <p:cNvSpPr>
              <a:spLocks noChangeArrowheads="1"/>
            </p:cNvSpPr>
            <p:nvPr/>
          </p:nvSpPr>
          <p:spPr bwMode="gray">
            <a:xfrm>
              <a:off x="428596" y="2441568"/>
              <a:ext cx="7000924" cy="51276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3" name="AutoShape 48"/>
            <p:cNvSpPr>
              <a:spLocks noChangeArrowheads="1"/>
            </p:cNvSpPr>
            <p:nvPr/>
          </p:nvSpPr>
          <p:spPr bwMode="gray">
            <a:xfrm>
              <a:off x="489021" y="2817806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" name="AutoShape 49"/>
            <p:cNvSpPr>
              <a:spLocks noChangeArrowheads="1"/>
            </p:cNvSpPr>
            <p:nvPr/>
          </p:nvSpPr>
          <p:spPr bwMode="gray">
            <a:xfrm>
              <a:off x="489021" y="2452681"/>
              <a:ext cx="6900911" cy="1317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" name="Text Box 50"/>
            <p:cNvSpPr txBox="1">
              <a:spLocks noChangeArrowheads="1"/>
            </p:cNvSpPr>
            <p:nvPr/>
          </p:nvSpPr>
          <p:spPr bwMode="gray">
            <a:xfrm>
              <a:off x="704109" y="2500306"/>
              <a:ext cx="5044416" cy="323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latinLnBrk="0" hangingPunct="0"/>
              <a:r>
                <a:rPr lang="ko-KR" altLang="en-US" sz="1500" b="1" dirty="0" smtClean="0">
                  <a:solidFill>
                    <a:srgbClr val="000000"/>
                  </a:solidFill>
                  <a:latin typeface="Arial" charset="0"/>
                </a:rPr>
                <a:t>기대효과</a:t>
              </a:r>
              <a:endParaRPr kumimoji="0" lang="en-US" altLang="ko-KR" sz="15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97" name="Group 628"/>
          <p:cNvGrpSpPr>
            <a:grpSpLocks/>
          </p:cNvGrpSpPr>
          <p:nvPr/>
        </p:nvGrpSpPr>
        <p:grpSpPr bwMode="auto">
          <a:xfrm>
            <a:off x="571472" y="5316468"/>
            <a:ext cx="8358246" cy="1228094"/>
            <a:chOff x="288" y="2889"/>
            <a:chExt cx="5712" cy="1143"/>
          </a:xfrm>
        </p:grpSpPr>
        <p:sp>
          <p:nvSpPr>
            <p:cNvPr id="103" name="Rectangle 629"/>
            <p:cNvSpPr>
              <a:spLocks noChangeArrowheads="1"/>
            </p:cNvSpPr>
            <p:nvPr/>
          </p:nvSpPr>
          <p:spPr bwMode="auto">
            <a:xfrm>
              <a:off x="288" y="2889"/>
              <a:ext cx="5712" cy="1143"/>
            </a:xfrm>
            <a:prstGeom prst="rect">
              <a:avLst/>
            </a:prstGeom>
            <a:gradFill rotWithShape="0">
              <a:gsLst>
                <a:gs pos="0">
                  <a:srgbClr val="9933FF"/>
                </a:gs>
                <a:gs pos="50000">
                  <a:srgbClr val="FFFFFF"/>
                </a:gs>
                <a:gs pos="100000">
                  <a:srgbClr val="9933FF"/>
                </a:gs>
              </a:gsLst>
              <a:lin ang="0" scaled="1"/>
            </a:gradFill>
            <a:ln w="9525">
              <a:miter lim="800000"/>
              <a:headEnd/>
              <a:tailEnd/>
            </a:ln>
            <a:scene3d>
              <a:camera prst="legacyPerspectiveBottom"/>
              <a:lightRig rig="legacyFlat3" dir="l"/>
            </a:scene3d>
            <a:sp3d extrusionH="354000" prstMaterial="legacyMatte">
              <a:bevelT w="13500" h="13500" prst="angle"/>
              <a:bevelB w="13500" h="13500" prst="angle"/>
              <a:extrusionClr>
                <a:srgbClr val="9933F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 sz="1300"/>
            </a:p>
          </p:txBody>
        </p:sp>
        <p:sp>
          <p:nvSpPr>
            <p:cNvPr id="104" name="Rectangle 630"/>
            <p:cNvSpPr>
              <a:spLocks noChangeArrowheads="1"/>
            </p:cNvSpPr>
            <p:nvPr/>
          </p:nvSpPr>
          <p:spPr bwMode="auto">
            <a:xfrm>
              <a:off x="336" y="2928"/>
              <a:ext cx="5616" cy="1064"/>
            </a:xfrm>
            <a:prstGeom prst="rect">
              <a:avLst/>
            </a:prstGeom>
            <a:solidFill>
              <a:srgbClr val="EAD5FF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8C8099"/>
              </a:prstShdw>
            </a:effectLst>
          </p:spPr>
          <p:txBody>
            <a:bodyPr wrap="none" anchor="ctr"/>
            <a:lstStyle/>
            <a:p>
              <a:pPr algn="ctr" eaLnBrk="0" latinLnBrk="0" hangingPunct="0"/>
              <a:endParaRPr kumimoji="0" lang="ko-KR" altLang="ko-KR" sz="1300">
                <a:solidFill>
                  <a:schemeClr val="bg2"/>
                </a:solidFill>
                <a:latin typeface="Arial" charset="0"/>
                <a:ea typeface="돋움" pitchFamily="50" charset="-127"/>
              </a:endParaRPr>
            </a:p>
          </p:txBody>
        </p:sp>
      </p:grpSp>
      <p:pic>
        <p:nvPicPr>
          <p:cNvPr id="105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434" y="5449304"/>
            <a:ext cx="200707" cy="2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434" y="5690914"/>
            <a:ext cx="200707" cy="2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434" y="5949370"/>
            <a:ext cx="200707" cy="2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434" y="6204628"/>
            <a:ext cx="200707" cy="2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" name="TextBox 108"/>
          <p:cNvSpPr txBox="1"/>
          <p:nvPr/>
        </p:nvSpPr>
        <p:spPr>
          <a:xfrm>
            <a:off x="1000100" y="5439955"/>
            <a:ext cx="77153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인권센터 추진 주체의 형성</a:t>
            </a:r>
            <a:r>
              <a:rPr lang="en-US" altLang="ko-KR" sz="1300" b="1" dirty="0" smtClean="0"/>
              <a:t>: </a:t>
            </a:r>
            <a:r>
              <a:rPr lang="ko-KR" altLang="en-US" sz="1300" dirty="0" smtClean="0"/>
              <a:t>재단에서 </a:t>
            </a:r>
            <a:r>
              <a:rPr lang="en-US" altLang="ko-KR" sz="1300" dirty="0" smtClean="0"/>
              <a:t>1</a:t>
            </a:r>
            <a:r>
              <a:rPr lang="ko-KR" altLang="en-US" sz="1300" dirty="0" smtClean="0"/>
              <a:t>천인 모임으로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000100" y="5668763"/>
            <a:ext cx="77153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다양한 인적 풀 형성</a:t>
            </a:r>
            <a:r>
              <a:rPr lang="en-US" altLang="ko-KR" sz="1300" b="1" dirty="0" smtClean="0"/>
              <a:t>:</a:t>
            </a:r>
            <a:r>
              <a:rPr lang="ko-KR" altLang="en-US" sz="1300" dirty="0" smtClean="0"/>
              <a:t> 인권운동의 대중화 가능성 열기 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000100" y="5910373"/>
            <a:ext cx="77153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인권센터 건립운동의 바람몰이 준비 완료</a:t>
            </a:r>
            <a:r>
              <a:rPr lang="en-US" altLang="ko-KR" sz="1300" b="1" dirty="0" smtClean="0"/>
              <a:t>: </a:t>
            </a:r>
            <a:r>
              <a:rPr lang="ko-KR" altLang="en-US" sz="1300" dirty="0" smtClean="0"/>
              <a:t>다음 단계에 진행할 역량과 경험 축적 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000100" y="6182477"/>
            <a:ext cx="77153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인권센터 건립의 종자돈 마련</a:t>
            </a:r>
            <a:r>
              <a:rPr lang="en-US" altLang="ko-KR" sz="1300" b="1" dirty="0" smtClean="0"/>
              <a:t>: </a:t>
            </a:r>
            <a:r>
              <a:rPr lang="ko-KR" altLang="en-US" sz="1300" dirty="0" smtClean="0"/>
              <a:t>실제 </a:t>
            </a:r>
            <a:r>
              <a:rPr lang="en-US" altLang="ko-KR" sz="1300" dirty="0" smtClean="0"/>
              <a:t>1</a:t>
            </a:r>
            <a:r>
              <a:rPr lang="ko-KR" altLang="en-US" sz="1300" dirty="0" smtClean="0"/>
              <a:t>억</a:t>
            </a:r>
            <a:r>
              <a:rPr lang="en-US" altLang="ko-KR" sz="1300" dirty="0" smtClean="0"/>
              <a:t>~2</a:t>
            </a:r>
            <a:r>
              <a:rPr lang="ko-KR" altLang="en-US" sz="1300" dirty="0" smtClean="0"/>
              <a:t>억의 종자돈 마련 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571472" y="2245048"/>
            <a:ext cx="142876" cy="142876"/>
          </a:xfrm>
          <a:prstGeom prst="rect">
            <a:avLst/>
          </a:prstGeom>
          <a:solidFill>
            <a:srgbClr val="250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571472" y="4833248"/>
            <a:ext cx="142876" cy="142876"/>
          </a:xfrm>
          <a:prstGeom prst="rect">
            <a:avLst/>
          </a:prstGeom>
          <a:solidFill>
            <a:srgbClr val="250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4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466332"/>
            <a:ext cx="214313" cy="234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56" descr="Redburton2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885338"/>
            <a:ext cx="214313" cy="234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Documents and Settings\GG Lee\바탕 화면\인권\사진 파일\인권센터 구성안\인권센터그림부분100rgb.jpg"/>
          <p:cNvPicPr>
            <a:picLocks noChangeAspect="1" noChangeArrowheads="1"/>
          </p:cNvPicPr>
          <p:nvPr/>
        </p:nvPicPr>
        <p:blipFill>
          <a:blip r:embed="rId3" cstate="print"/>
          <a:srcRect l="4142" t="30173" r="19638"/>
          <a:stretch>
            <a:fillRect/>
          </a:stretch>
        </p:blipFill>
        <p:spPr bwMode="auto">
          <a:xfrm>
            <a:off x="0" y="0"/>
            <a:ext cx="9144032" cy="4365104"/>
          </a:xfrm>
          <a:prstGeom prst="rect">
            <a:avLst/>
          </a:prstGeom>
          <a:noFill/>
        </p:spPr>
      </p:pic>
      <p:pic>
        <p:nvPicPr>
          <p:cNvPr id="6" name="Picture 5" descr="C:\Documents and Settings\GG Lee\바탕 화면\인권\사진 파일\인권센터 구성안\로고글씨_인권재단사람.JPG"/>
          <p:cNvPicPr>
            <a:picLocks noChangeAspect="1" noChangeArrowheads="1"/>
          </p:cNvPicPr>
          <p:nvPr/>
        </p:nvPicPr>
        <p:blipFill>
          <a:blip r:embed="rId4" cstate="print"/>
          <a:srcRect l="11548" r="7613"/>
          <a:stretch>
            <a:fillRect/>
          </a:stretch>
        </p:blipFill>
        <p:spPr bwMode="auto">
          <a:xfrm rot="16200000">
            <a:off x="1428840" y="4993441"/>
            <a:ext cx="700768" cy="2911392"/>
          </a:xfrm>
          <a:prstGeom prst="rect">
            <a:avLst/>
          </a:prstGeom>
          <a:noFill/>
          <a:ln w="44450">
            <a:solidFill>
              <a:srgbClr val="33CC33"/>
            </a:solidFill>
          </a:ln>
        </p:spPr>
      </p:pic>
      <p:grpSp>
        <p:nvGrpSpPr>
          <p:cNvPr id="2" name="그룹 13"/>
          <p:cNvGrpSpPr/>
          <p:nvPr/>
        </p:nvGrpSpPr>
        <p:grpSpPr>
          <a:xfrm>
            <a:off x="71406" y="71414"/>
            <a:ext cx="571502" cy="642942"/>
            <a:chOff x="142846" y="571480"/>
            <a:chExt cx="952500" cy="714380"/>
          </a:xfrm>
          <a:solidFill>
            <a:schemeClr val="tx1"/>
          </a:solidFill>
        </p:grpSpPr>
        <p:sp>
          <p:nvSpPr>
            <p:cNvPr id="15" name="직사각형 14"/>
            <p:cNvSpPr/>
            <p:nvPr/>
          </p:nvSpPr>
          <p:spPr>
            <a:xfrm>
              <a:off x="142846" y="571480"/>
              <a:ext cx="238126" cy="7143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 rot="5400000">
              <a:off x="647633" y="282518"/>
              <a:ext cx="157237" cy="7381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16"/>
          <p:cNvGrpSpPr/>
          <p:nvPr/>
        </p:nvGrpSpPr>
        <p:grpSpPr>
          <a:xfrm rot="10800000">
            <a:off x="8514947" y="6143644"/>
            <a:ext cx="571502" cy="642942"/>
            <a:chOff x="142846" y="571480"/>
            <a:chExt cx="952500" cy="714380"/>
          </a:xfrm>
          <a:solidFill>
            <a:schemeClr val="tx1"/>
          </a:solidFill>
        </p:grpSpPr>
        <p:sp>
          <p:nvSpPr>
            <p:cNvPr id="18" name="직사각형 17"/>
            <p:cNvSpPr/>
            <p:nvPr/>
          </p:nvSpPr>
          <p:spPr>
            <a:xfrm>
              <a:off x="142846" y="571480"/>
              <a:ext cx="238126" cy="7143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 rot="5400000">
              <a:off x="647633" y="282518"/>
              <a:ext cx="157237" cy="7381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012160" y="6050739"/>
            <a:ext cx="3143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200" b="1" dirty="0" err="1" smtClean="0">
                <a:solidFill>
                  <a:prstClr val="black"/>
                </a:solidFill>
              </a:rPr>
              <a:t>블로그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saram-fund.tistory.com</a:t>
            </a:r>
          </a:p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전화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02)363-5855/6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팩스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02)363-5856</a:t>
            </a:r>
          </a:p>
          <a:p>
            <a:pPr lvl="0"/>
            <a:r>
              <a:rPr lang="ko-KR" altLang="en-US" sz="1200" b="1" dirty="0" err="1" smtClean="0">
                <a:solidFill>
                  <a:prstClr val="black"/>
                </a:solidFill>
              </a:rPr>
              <a:t>이메일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 </a:t>
            </a:r>
            <a:r>
              <a:rPr lang="en-US" altLang="ko-KR" sz="1200" b="1" dirty="0" smtClean="0">
                <a:solidFill>
                  <a:prstClr val="black"/>
                </a:solidFill>
                <a:hlinkClick r:id="rId5" action="ppaction://hlinkfile"/>
              </a:rPr>
              <a:t>dshrfund@hanmail.net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5869284" y="6054128"/>
            <a:ext cx="142876" cy="642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179512" y="4177566"/>
            <a:ext cx="8784976" cy="1915730"/>
            <a:chOff x="179512" y="4100092"/>
            <a:chExt cx="8784976" cy="1915730"/>
          </a:xfrm>
        </p:grpSpPr>
        <p:sp>
          <p:nvSpPr>
            <p:cNvPr id="11" name="TextBox 10"/>
            <p:cNvSpPr txBox="1"/>
            <p:nvPr/>
          </p:nvSpPr>
          <p:spPr>
            <a:xfrm>
              <a:off x="799874" y="4100092"/>
              <a:ext cx="295232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latin typeface="휴먼모음T" pitchFamily="18" charset="-127"/>
                  <a:ea typeface="휴먼모음T" pitchFamily="18" charset="-127"/>
                </a:rPr>
                <a:t>인권센터의 주춧돌을 놓아주세요</a:t>
              </a:r>
              <a:r>
                <a:rPr lang="en-US" altLang="ko-KR" sz="1500" b="1" dirty="0" smtClean="0">
                  <a:latin typeface="휴먼모음T" pitchFamily="18" charset="-127"/>
                  <a:ea typeface="휴먼모음T" pitchFamily="18" charset="-127"/>
                </a:rPr>
                <a:t>.</a:t>
              </a:r>
            </a:p>
          </p:txBody>
        </p:sp>
        <p:pic>
          <p:nvPicPr>
            <p:cNvPr id="20" name="Picture 79" descr="ddd2"/>
            <p:cNvPicPr>
              <a:picLocks noChangeAspect="1" noChangeArrowheads="1"/>
            </p:cNvPicPr>
            <p:nvPr/>
          </p:nvPicPr>
          <p:blipFill>
            <a:blip r:embed="rId6" cstate="print">
              <a:lum bright="49000" contrast="18000"/>
            </a:blip>
            <a:srcRect/>
            <a:stretch>
              <a:fillRect/>
            </a:stretch>
          </p:blipFill>
          <p:spPr bwMode="auto">
            <a:xfrm flipH="1">
              <a:off x="179512" y="4288123"/>
              <a:ext cx="8784976" cy="1727699"/>
            </a:xfrm>
            <a:prstGeom prst="rect">
              <a:avLst/>
            </a:prstGeom>
            <a:noFill/>
          </p:spPr>
        </p:pic>
        <p:sp>
          <p:nvSpPr>
            <p:cNvPr id="21" name="TextBox 20"/>
            <p:cNvSpPr txBox="1"/>
            <p:nvPr/>
          </p:nvSpPr>
          <p:spPr>
            <a:xfrm>
              <a:off x="797141" y="4487305"/>
              <a:ext cx="655272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ko-KR" altLang="en-US" sz="1200" b="1" dirty="0" smtClean="0">
                  <a:solidFill>
                    <a:prstClr val="black"/>
                  </a:solidFill>
                </a:rPr>
                <a:t>계좌로 직접 입금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!</a:t>
              </a:r>
            </a:p>
            <a:p>
              <a:pPr lvl="0"/>
              <a:r>
                <a:rPr lang="en-US" altLang="ko-KR" sz="1200" b="1" dirty="0" smtClean="0">
                  <a:solidFill>
                    <a:prstClr val="black"/>
                  </a:solidFill>
                </a:rPr>
                <a:t>  - 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신한 은행 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100-025-564580(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재단법인 인권재단 사람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)</a:t>
              </a:r>
              <a:endParaRPr lang="ko-KR" altLang="en-US" sz="1200" b="1" dirty="0" smtClean="0">
                <a:solidFill>
                  <a:prstClr val="black"/>
                </a:solidFill>
              </a:endParaRPr>
            </a:p>
            <a:p>
              <a:pPr lvl="0"/>
              <a:r>
                <a:rPr lang="ko-KR" altLang="en-US" sz="1200" b="1" dirty="0" smtClean="0">
                  <a:solidFill>
                    <a:prstClr val="black"/>
                  </a:solidFill>
                </a:rPr>
                <a:t>  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-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 입금 후 반드시 인권재단 사람에 전화</a:t>
              </a:r>
              <a:endParaRPr lang="en-US" altLang="ko-KR" sz="1200" b="1" dirty="0" smtClean="0">
                <a:solidFill>
                  <a:prstClr val="black"/>
                </a:solidFill>
              </a:endParaRPr>
            </a:p>
            <a:p>
              <a:pPr lvl="0"/>
              <a:r>
                <a:rPr lang="ko-KR" altLang="en-US" sz="1200" b="1" dirty="0" smtClean="0">
                  <a:solidFill>
                    <a:prstClr val="black"/>
                  </a:solidFill>
                </a:rPr>
                <a:t>자동출금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(CMS) 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이용하기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!</a:t>
              </a:r>
            </a:p>
            <a:p>
              <a:pPr lvl="0"/>
              <a:r>
                <a:rPr lang="en-US" altLang="ko-KR" sz="1200" b="1" dirty="0" smtClean="0">
                  <a:solidFill>
                    <a:prstClr val="black"/>
                  </a:solidFill>
                </a:rPr>
                <a:t>  - 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오프라인 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: 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주춧돌 기부 약정서에 금액 등을 기입해 제출</a:t>
              </a:r>
            </a:p>
            <a:p>
              <a:pPr lvl="0"/>
              <a:r>
                <a:rPr lang="en-US" altLang="ko-KR" sz="1200" b="1" dirty="0" smtClean="0">
                  <a:solidFill>
                    <a:prstClr val="black"/>
                  </a:solidFill>
                </a:rPr>
                <a:t>  - 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온라인 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: 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홈페이지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(</a:t>
              </a:r>
              <a:r>
                <a:rPr lang="en-US" altLang="ko-KR" sz="1200" b="1" u="sng" dirty="0" smtClean="0">
                  <a:solidFill>
                    <a:prstClr val="black"/>
                  </a:solidFill>
                </a:rPr>
                <a:t>www.hrfund.or.kr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) 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방문 </a:t>
              </a:r>
              <a:r>
                <a:rPr lang="en-US" altLang="ko-KR" sz="1200" b="1" dirty="0" smtClean="0">
                  <a:solidFill>
                    <a:prstClr val="black"/>
                  </a:solidFill>
                  <a:sym typeface="Wingdings" pitchFamily="2" charset="2"/>
                </a:rPr>
                <a:t> 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후원하기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&gt;</a:t>
              </a:r>
              <a:r>
                <a:rPr lang="ko-KR" altLang="en-US" sz="1200" b="1" dirty="0" err="1" smtClean="0">
                  <a:solidFill>
                    <a:prstClr val="black"/>
                  </a:solidFill>
                </a:rPr>
                <a:t>일시기부</a:t>
              </a:r>
              <a:r>
                <a:rPr lang="en-US" altLang="ko-KR" sz="1200" b="1" dirty="0" smtClean="0">
                  <a:solidFill>
                    <a:prstClr val="black"/>
                  </a:solidFill>
                </a:rPr>
                <a:t>&gt;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에서 약정서 제출</a:t>
              </a:r>
            </a:p>
            <a:p>
              <a:pPr lvl="0"/>
              <a:r>
                <a:rPr lang="en-US" altLang="ko-KR" sz="1200" b="1" dirty="0" smtClean="0">
                  <a:solidFill>
                    <a:prstClr val="black"/>
                  </a:solidFill>
                </a:rPr>
                <a:t>  - </a:t>
              </a:r>
              <a:r>
                <a:rPr lang="ko-KR" altLang="en-US" sz="1200" b="1" dirty="0" smtClean="0">
                  <a:solidFill>
                    <a:prstClr val="black"/>
                  </a:solidFill>
                </a:rPr>
                <a:t>입금 후 반드시 인권재단 사람에 전화</a:t>
              </a:r>
              <a:endParaRPr lang="ko-KR" altLang="en-US" dirty="0"/>
            </a:p>
          </p:txBody>
        </p:sp>
        <p:pic>
          <p:nvPicPr>
            <p:cNvPr id="23" name="Picture 93" descr="글머리기호-orange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3778" y="4548446"/>
              <a:ext cx="239951" cy="155468"/>
            </a:xfrm>
            <a:prstGeom prst="rect">
              <a:avLst/>
            </a:prstGeom>
            <a:noFill/>
          </p:spPr>
        </p:pic>
        <p:pic>
          <p:nvPicPr>
            <p:cNvPr id="24" name="Picture 93" descr="글머리기호-orange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83850" y="5099203"/>
              <a:ext cx="239951" cy="155468"/>
            </a:xfrm>
            <a:prstGeom prst="rect">
              <a:avLst/>
            </a:prstGeom>
            <a:noFill/>
          </p:spPr>
        </p:pic>
        <p:sp>
          <p:nvSpPr>
            <p:cNvPr id="25" name="직사각형 24"/>
            <p:cNvSpPr/>
            <p:nvPr/>
          </p:nvSpPr>
          <p:spPr>
            <a:xfrm>
              <a:off x="525697" y="4130253"/>
              <a:ext cx="216024" cy="216024"/>
            </a:xfrm>
            <a:prstGeom prst="rect">
              <a:avLst/>
            </a:prstGeom>
            <a:solidFill>
              <a:srgbClr val="2508F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970</Words>
  <Application>Microsoft Office PowerPoint</Application>
  <PresentationFormat>화면 슬라이드 쇼(4:3)</PresentationFormat>
  <Paragraphs>161</Paragraphs>
  <Slides>11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GG LEE</dc:creator>
  <cp:lastModifiedBy>wf5600</cp:lastModifiedBy>
  <cp:revision>93</cp:revision>
  <dcterms:created xsi:type="dcterms:W3CDTF">2010-12-17T08:01:11Z</dcterms:created>
  <dcterms:modified xsi:type="dcterms:W3CDTF">2010-12-22T16:52:26Z</dcterms:modified>
</cp:coreProperties>
</file>