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710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/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CDE67981-C926-4AC7-AA08-ACFD1CD1FBA1}" styleName="Normal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40000" cmpd="sng">
              <a:solidFill>
                <a:schemeClr val="accent1"/>
              </a:solidFill>
            </a:ln>
          </a:left>
          <a:right>
            <a:ln w="40000" cmpd="sng">
              <a:solidFill>
                <a:schemeClr val="accent1"/>
              </a:solidFill>
            </a:ln>
          </a:right>
          <a:top>
            <a:ln w="40000" cmpd="sng">
              <a:solidFill>
                <a:schemeClr val="accent1"/>
              </a:solidFill>
            </a:ln>
          </a:top>
          <a:bottom>
            <a:ln w="400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5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5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accent1">
          <a:shade val="80000"/>
        </a:schemeClr>
      </a:tcTxStyle>
      <a:tcStyle>
        <a:tcBdr>
          <a:bottom>
            <a:ln w="35400" cmpd="sng">
              <a:solidFill>
                <a:schemeClr val="accent1">
                  <a:shade val="80000"/>
                </a:schemeClr>
              </a:solidFill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</a:tblStyle>
  <a:tblStyle styleId="{1EDF2F87-84AD-4230-966E-E561DF79DAAB}" styleName="Generic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lt1"/>
            </a:lnRef>
          </a:left>
          <a:right>
            <a:lnRef idx="1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Ref idx="1">
              <a:schemeClr val="l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lt1"/>
            </a:lnRef>
          </a:top>
          <a:bottom>
            <a:lnRef idx="1">
              <a:schemeClr val="lt1"/>
            </a:lnRef>
          </a:bottom>
        </a:tcBdr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  <a:right>
            <a:lnRef idx="1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lt1"/>
            </a:lnRef>
          </a:left>
          <a:right>
            <a:lnRef idx="2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lt1"/>
            </a:lnRef>
          </a:left>
          <a:right>
            <a:lnRef idx="1">
              <a:schemeClr val="lt1"/>
            </a:lnRef>
          </a:right>
          <a:top>
            <a:lnRef idx="2">
              <a:schemeClr val="l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3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gradFill rotWithShape="1">
            <a:gsLst>
              <a:gs pos="0">
                <a:schemeClr val="accent1">
                  <a:shade val="61000"/>
                  <a:satMod val="130000"/>
                </a:schemeClr>
              </a:gs>
              <a:gs pos="5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9000"/>
                  <a:satMod val="135000"/>
                </a:schemeClr>
              </a:gs>
            </a:gsLst>
            <a:lin ang="16200000" scaled="0"/>
          </a:gradFill>
        </a:fill>
      </a:tcStyle>
    </a:firstRow>
  </a:tblStyle>
  <a:tblStyle styleId="{27122BE6-D220-400A-8156-72DE76DAD46A}" styleName="Generic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lt1"/>
            </a:lnRef>
          </a:left>
          <a:right>
            <a:lnRef idx="1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Ref idx="1">
              <a:schemeClr val="l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2">
              <a:alpha val="7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lt1"/>
            </a:lnRef>
          </a:top>
          <a:bottom>
            <a:lnRef idx="1">
              <a:schemeClr val="lt1"/>
            </a:lnRef>
          </a:bottom>
        </a:tcBdr>
        <a:fill>
          <a:solidFill>
            <a:schemeClr val="accent2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  <a:right>
            <a:lnRef idx="1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lt1"/>
            </a:lnRef>
          </a:left>
          <a:right>
            <a:lnRef idx="2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lt1"/>
            </a:lnRef>
          </a:left>
          <a:right>
            <a:lnRef idx="1">
              <a:schemeClr val="lt1"/>
            </a:lnRef>
          </a:right>
          <a:top>
            <a:lnRef idx="2">
              <a:schemeClr val="l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3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gradFill rotWithShape="1">
            <a:gsLst>
              <a:gs pos="0">
                <a:schemeClr val="accent2">
                  <a:shade val="61000"/>
                  <a:satMod val="130000"/>
                </a:schemeClr>
              </a:gs>
              <a:gs pos="5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9000"/>
                  <a:satMod val="135000"/>
                </a:schemeClr>
              </a:gs>
            </a:gsLst>
            <a:lin ang="16200000" scaled="0"/>
          </a:gra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>
    <p:restoredLeft sz="11478"/>
    <p:restoredTop sz="94913"/>
  </p:normalViewPr>
  <p:slideViewPr>
    <p:cSldViewPr snapToGrid="0">
      <p:cViewPr>
        <p:scale>
          <a:sx n="80" d="100"/>
          <a:sy n="80" d="100"/>
        </p:scale>
        <p:origin x="1836" y="846"/>
      </p:cViewPr>
      <p:guideLst>
        <p:guide orient="horz" pos="2155"/>
        <p:guide orient="horz" pos="99"/>
        <p:guide pos="3839"/>
        <p:guide pos="1151"/>
      </p:guideLst>
    </p:cSldViewPr>
  </p:slideViewPr>
  <p:outlineViewPr>
    <p:cViewPr>
      <p:scale>
        <a:sx n="32" d="100"/>
        <a:sy n="32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8.xml"  /><Relationship Id="rId11" Type="http://schemas.openxmlformats.org/officeDocument/2006/relationships/slide" Target="slides/slide9.xml"  /><Relationship Id="rId12" Type="http://schemas.openxmlformats.org/officeDocument/2006/relationships/slide" Target="slides/slide10.xml"  /><Relationship Id="rId13" Type="http://schemas.openxmlformats.org/officeDocument/2006/relationships/slide" Target="slides/slide11.xml"  /><Relationship Id="rId14" Type="http://schemas.openxmlformats.org/officeDocument/2006/relationships/slide" Target="slides/slide12.xml"  /><Relationship Id="rId15" Type="http://schemas.openxmlformats.org/officeDocument/2006/relationships/slide" Target="slides/slide13.xml"  /><Relationship Id="rId16" Type="http://schemas.openxmlformats.org/officeDocument/2006/relationships/slide" Target="slides/slide14.xml"  /><Relationship Id="rId17" Type="http://schemas.openxmlformats.org/officeDocument/2006/relationships/slide" Target="slides/slide15.xml"  /><Relationship Id="rId18" Type="http://schemas.openxmlformats.org/officeDocument/2006/relationships/slide" Target="slides/slide16.xml"  /><Relationship Id="rId19" Type="http://schemas.openxmlformats.org/officeDocument/2006/relationships/slide" Target="slides/slide17.xml"  /><Relationship Id="rId2" Type="http://schemas.openxmlformats.org/officeDocument/2006/relationships/notesMaster" Target="notesMasters/notesMaster1.xml"  /><Relationship Id="rId20" Type="http://schemas.openxmlformats.org/officeDocument/2006/relationships/slide" Target="slides/slide18.xml"  /><Relationship Id="rId21" Type="http://schemas.openxmlformats.org/officeDocument/2006/relationships/presProps" Target="presProps.xml"  /><Relationship Id="rId22" Type="http://schemas.openxmlformats.org/officeDocument/2006/relationships/viewProps" Target="viewProps.xml"  /><Relationship Id="rId23" Type="http://schemas.openxmlformats.org/officeDocument/2006/relationships/theme" Target="theme/theme1.xml"  /><Relationship Id="rId24" Type="http://schemas.openxmlformats.org/officeDocument/2006/relationships/tableStyles" Target="tableStyles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A64CEEEF-D05B-457C-81C4-A35724B522A5}" type="datetime1">
              <a:rPr lang="ko-KR" altLang="en-US"/>
              <a:pPr lvl="0">
                <a:defRPr/>
              </a:pPr>
              <a:t>2021-06-25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9C95E789-07BB-4D3F-B20A-7E7B5DDD37D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87B6-F3E1-4851-84AF-5401401E85BB}" type="datetimeFigureOut">
              <a:rPr lang="ko-KR" altLang="en-US" smtClean="0"/>
              <a:t>2018-01-10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4849-5A77-48C2-B877-3D253EF6CA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234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87B6-F3E1-4851-84AF-5401401E85BB}" type="datetimeFigureOut">
              <a:rPr lang="ko-KR" altLang="en-US" smtClean="0"/>
              <a:t>2018-01-10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4849-5A77-48C2-B877-3D253EF6CA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661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87B6-F3E1-4851-84AF-5401401E85BB}" type="datetimeFigureOut">
              <a:rPr lang="ko-KR" altLang="en-US" smtClean="0"/>
              <a:t>2018-01-10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4849-5A77-48C2-B877-3D253EF6CA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871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87B6-F3E1-4851-84AF-5401401E85BB}" type="datetimeFigureOut">
              <a:rPr lang="ko-KR" altLang="en-US" smtClean="0"/>
              <a:t>2018-01-10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4849-5A77-48C2-B877-3D253EF6CA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9130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87B6-F3E1-4851-84AF-5401401E85BB}" type="datetimeFigureOut">
              <a:rPr lang="ko-KR" altLang="en-US" smtClean="0"/>
              <a:t>2018-01-10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4849-5A77-48C2-B877-3D253EF6CA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3877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87B6-F3E1-4851-84AF-5401401E85BB}" type="datetimeFigureOut">
              <a:rPr lang="ko-KR" altLang="en-US" smtClean="0"/>
              <a:t>2018-01-10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4849-5A77-48C2-B877-3D253EF6CA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3514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87B6-F3E1-4851-84AF-5401401E85BB}" type="datetimeFigureOut">
              <a:rPr lang="ko-KR" altLang="en-US" smtClean="0"/>
              <a:t>2018-01-10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4849-5A77-48C2-B877-3D253EF6CA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2085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87B6-F3E1-4851-84AF-5401401E85BB}" type="datetimeFigureOut">
              <a:rPr lang="ko-KR" altLang="en-US" smtClean="0"/>
              <a:t>2018-01-10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4849-5A77-48C2-B877-3D253EF6CA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65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87B6-F3E1-4851-84AF-5401401E85BB}" type="datetimeFigureOut">
              <a:rPr lang="ko-KR" altLang="en-US" smtClean="0"/>
              <a:t>2018-01-10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4849-5A77-48C2-B877-3D253EF6CA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033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87B6-F3E1-4851-84AF-5401401E85BB}" type="datetimeFigureOut">
              <a:rPr lang="ko-KR" altLang="en-US" smtClean="0"/>
              <a:t>2018-01-10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4849-5A77-48C2-B877-3D253EF6CA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8395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87B6-F3E1-4851-84AF-5401401E85BB}" type="datetimeFigureOut">
              <a:rPr lang="ko-KR" altLang="en-US" smtClean="0"/>
              <a:t>2018-01-10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4849-5A77-48C2-B877-3D253EF6CA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498574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F87B6-F3E1-4851-84AF-5401401E85BB}" type="datetimeFigureOut">
              <a:rPr lang="ko-KR" altLang="en-US" smtClean="0"/>
              <a:t>2018-01-10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F4849-5A77-48C2-B877-3D253EF6CA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1379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2.jpe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3.jpe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4.jpe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5.jpe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6.png"  /><Relationship Id="rId3" Type="http://schemas.openxmlformats.org/officeDocument/2006/relationships/image" Target="../media/image7.png"  /><Relationship Id="rId4" Type="http://schemas.openxmlformats.org/officeDocument/2006/relationships/image" Target="../media/image8.pn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9.jpeg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hyperlink" Target="http://freeuse.or.kr/htm/" TargetMode="External"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734321" y="6233373"/>
            <a:ext cx="10682979" cy="0"/>
          </a:xfrm>
          <a:prstGeom prst="line">
            <a:avLst/>
          </a:prstGeom>
          <a:ln w="28575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34321" y="619973"/>
            <a:ext cx="10682979" cy="0"/>
          </a:xfrm>
          <a:prstGeom prst="line">
            <a:avLst/>
          </a:prstGeom>
          <a:ln w="57150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585248" y="2974617"/>
            <a:ext cx="4882091" cy="17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4000">
                <a:latin typeface="나눔스퀘어 Bold"/>
                <a:ea typeface="나눔스퀘어 Bold"/>
              </a:rPr>
              <a:t>인권아카이브의 이해</a:t>
            </a:r>
            <a:endParaRPr lang="en-US" altLang="ko-KR" sz="40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3000">
                <a:latin typeface="나눔스퀘어 Bold"/>
                <a:ea typeface="나눔스퀘어 Bold"/>
              </a:rPr>
              <a:t>-</a:t>
            </a:r>
            <a:r>
              <a:rPr lang="ko-KR" altLang="en-US" sz="3000">
                <a:latin typeface="나눔스퀘어 Bold"/>
                <a:ea typeface="나눔스퀘어 Bold"/>
              </a:rPr>
              <a:t>선택과 포기하기</a:t>
            </a:r>
            <a:r>
              <a:rPr lang="en-US" altLang="ko-KR" sz="3000">
                <a:latin typeface="나눔스퀘어 Bold"/>
                <a:ea typeface="나눔스퀘어 Bold"/>
              </a:rPr>
              <a:t>-</a:t>
            </a:r>
            <a:endParaRPr lang="en-US" altLang="ko-KR" sz="4000">
              <a:latin typeface="나눔스퀘어 Bold"/>
              <a:ea typeface="나눔스퀘어 Bold"/>
            </a:endParaRPr>
          </a:p>
          <a:p>
            <a:pPr lvl="0">
              <a:defRPr/>
            </a:pPr>
            <a:endParaRPr lang="ko-KR" altLang="en-US" sz="4000">
              <a:latin typeface="나눔스퀘어 Bold"/>
              <a:ea typeface="나눔스퀘어 Bold"/>
            </a:endParaRPr>
          </a:p>
        </p:txBody>
      </p:sp>
      <p:grpSp>
        <p:nvGrpSpPr>
          <p:cNvPr id="20" name="그룹 19"/>
          <p:cNvGrpSpPr/>
          <p:nvPr/>
        </p:nvGrpSpPr>
        <p:grpSpPr>
          <a:xfrm rot="0">
            <a:off x="9920285" y="3429000"/>
            <a:ext cx="543882" cy="501674"/>
            <a:chOff x="8349067" y="2867341"/>
            <a:chExt cx="1226800" cy="1131592"/>
          </a:xfrm>
        </p:grpSpPr>
        <p:sp>
          <p:nvSpPr>
            <p:cNvPr id="17" name="타원 16"/>
            <p:cNvSpPr/>
            <p:nvPr/>
          </p:nvSpPr>
          <p:spPr>
            <a:xfrm>
              <a:off x="8444274" y="2867341"/>
              <a:ext cx="1131593" cy="1131592"/>
            </a:xfrm>
            <a:prstGeom prst="ellipse">
              <a:avLst/>
            </a:prstGeom>
            <a:solidFill>
              <a:srgbClr val="84ba1e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8349067" y="3307746"/>
              <a:ext cx="271289" cy="25442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pic>
        <p:nvPicPr>
          <p:cNvPr id="26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875485" y="2530658"/>
            <a:ext cx="2922643" cy="1796683"/>
          </a:xfrm>
          <a:prstGeom prst="rect">
            <a:avLst/>
          </a:prstGeom>
        </p:spPr>
      </p:pic>
      <p:sp>
        <p:nvSpPr>
          <p:cNvPr id="32" name="TextBox 35"/>
          <p:cNvSpPr txBox="1"/>
          <p:nvPr/>
        </p:nvSpPr>
        <p:spPr>
          <a:xfrm>
            <a:off x="7927977" y="4660899"/>
            <a:ext cx="3526789" cy="823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인권아카이브 훈창</a:t>
            </a:r>
            <a:br>
              <a:rPr lang="ko-KR" altLang="en-US" sz="1600">
                <a:latin typeface="나눔스퀘어 Bold"/>
                <a:ea typeface="나눔스퀘어 Bold"/>
              </a:rPr>
            </a:br>
            <a:r>
              <a:rPr lang="en-US" altLang="ko-KR" sz="1600">
                <a:latin typeface="나눔스퀘어 Bold"/>
                <a:ea typeface="나눔스퀘어 Bold"/>
              </a:rPr>
              <a:t>http://www.hrarchive.or.kr</a:t>
            </a:r>
            <a:endParaRPr lang="en-US" altLang="ko-KR" sz="16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문의</a:t>
            </a:r>
            <a:r>
              <a:rPr lang="en-US" altLang="ko-KR" sz="1600">
                <a:latin typeface="나눔스퀘어 Bold"/>
                <a:ea typeface="나눔스퀘어 Bold"/>
              </a:rPr>
              <a:t>: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r>
              <a:rPr lang="en-US" altLang="ko-KR" sz="1600">
                <a:latin typeface="나눔스퀘어 Bold"/>
                <a:ea typeface="나눔스퀘어 Bold"/>
              </a:rPr>
              <a:t>hrarchive2021@gmail.com</a:t>
            </a:r>
            <a:endParaRPr lang="en-US" altLang="ko-KR" sz="1600">
              <a:latin typeface="나눔스퀘어 Bold"/>
              <a:ea typeface="나눔스퀘어 Bold"/>
            </a:endParaRPr>
          </a:p>
        </p:txBody>
      </p:sp>
      <p:sp>
        <p:nvSpPr>
          <p:cNvPr id="33" name="TextBox 35"/>
          <p:cNvSpPr txBox="1"/>
          <p:nvPr/>
        </p:nvSpPr>
        <p:spPr>
          <a:xfrm>
            <a:off x="663574" y="139699"/>
            <a:ext cx="5676266" cy="334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&lt;</a:t>
            </a:r>
            <a:r>
              <a:rPr lang="ko-KR" altLang="en-US" sz="1600">
                <a:latin typeface="나눔스퀘어 Bold"/>
                <a:ea typeface="나눔스퀘어 Bold"/>
              </a:rPr>
              <a:t>민간 아카이브 기록관리 과정</a:t>
            </a:r>
            <a:r>
              <a:rPr lang="en-US" altLang="ko-KR" sz="1600">
                <a:latin typeface="나눔스퀘어 Bold"/>
                <a:ea typeface="나눔스퀘어 Bold"/>
              </a:rPr>
              <a:t>&gt;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sp>
        <p:nvSpPr>
          <p:cNvPr id="34" name="TextBox 35"/>
          <p:cNvSpPr txBox="1"/>
          <p:nvPr/>
        </p:nvSpPr>
        <p:spPr>
          <a:xfrm>
            <a:off x="9270998" y="6281944"/>
            <a:ext cx="2132966" cy="574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인권 아카이브의 이해 </a:t>
            </a:r>
            <a:endParaRPr lang="en-US" altLang="ko-KR" sz="16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선택과 포기하기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/>
          <p:cNvSpPr/>
          <p:nvPr/>
        </p:nvSpPr>
        <p:spPr>
          <a:xfrm>
            <a:off x="1468648" y="2790365"/>
            <a:ext cx="2000242" cy="2391233"/>
          </a:xfrm>
          <a:prstGeom prst="rect">
            <a:avLst/>
          </a:prstGeom>
          <a:solidFill>
            <a:srgbClr val="39a1f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3907967" y="2790377"/>
            <a:ext cx="2000242" cy="2391233"/>
          </a:xfrm>
          <a:prstGeom prst="rect">
            <a:avLst/>
          </a:prstGeom>
          <a:solidFill>
            <a:srgbClr val="eb4c1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6347286" y="2790372"/>
            <a:ext cx="2000242" cy="2391233"/>
          </a:xfrm>
          <a:prstGeom prst="rect">
            <a:avLst/>
          </a:prstGeom>
          <a:solidFill>
            <a:srgbClr val="f8b91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8786605" y="2790367"/>
            <a:ext cx="2000242" cy="2391233"/>
          </a:xfrm>
          <a:prstGeom prst="rect">
            <a:avLst/>
          </a:prstGeom>
          <a:solidFill>
            <a:srgbClr val="84ba1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1837806" y="3079913"/>
            <a:ext cx="634884" cy="3662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b="0" spc="-150">
                <a:solidFill>
                  <a:schemeClr val="bg1"/>
                </a:solidFill>
                <a:latin typeface="나눔스퀘어 Bold"/>
                <a:ea typeface="나눔스퀘어 Bold"/>
              </a:rPr>
              <a:t>2015</a:t>
            </a:r>
            <a:endParaRPr lang="en-US" altLang="ko-KR" b="0" spc="-150">
              <a:solidFill>
                <a:schemeClr val="bg1"/>
              </a:solidFill>
              <a:latin typeface="나눔스퀘어 Bold"/>
              <a:ea typeface="나눔스퀘어 Bol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77125" y="3079913"/>
            <a:ext cx="1272140" cy="3662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b="0" spc="-150">
                <a:solidFill>
                  <a:schemeClr val="bg1"/>
                </a:solidFill>
                <a:latin typeface="나눔스퀘어 Bold"/>
                <a:ea typeface="나눔스퀘어 Bold"/>
              </a:rPr>
              <a:t>2016~2017</a:t>
            </a:r>
            <a:endParaRPr lang="en-US" altLang="ko-KR" b="0" spc="-150">
              <a:solidFill>
                <a:schemeClr val="bg1"/>
              </a:solidFill>
              <a:latin typeface="나눔스퀘어 Bold"/>
              <a:ea typeface="나눔스퀘어 Bold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21611" y="3079913"/>
            <a:ext cx="675503" cy="3662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b="0" spc="-150">
                <a:solidFill>
                  <a:schemeClr val="bg1"/>
                </a:solidFill>
                <a:latin typeface="나눔스퀘어 Bold"/>
                <a:ea typeface="나눔스퀘어 Bold"/>
              </a:rPr>
              <a:t>2018</a:t>
            </a:r>
            <a:endParaRPr lang="en-US" altLang="ko-KR" b="0" spc="-150">
              <a:solidFill>
                <a:schemeClr val="bg1"/>
              </a:solidFill>
              <a:latin typeface="나눔스퀘어 Bold"/>
              <a:ea typeface="나눔스퀘어 Bold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159012" y="3079913"/>
            <a:ext cx="1276578" cy="3662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b="0" spc="-150">
                <a:solidFill>
                  <a:schemeClr val="bg1"/>
                </a:solidFill>
                <a:latin typeface="나눔스퀘어 Bold"/>
                <a:ea typeface="나눔스퀘어 Bold"/>
              </a:rPr>
              <a:t>2019~2020</a:t>
            </a:r>
            <a:endParaRPr lang="en-US" altLang="ko-KR" b="0" spc="-150">
              <a:solidFill>
                <a:schemeClr val="bg1"/>
              </a:solidFill>
              <a:latin typeface="나눔스퀘어 Bold"/>
              <a:ea typeface="나눔스퀘어 Bold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00916" y="3619497"/>
            <a:ext cx="1716323" cy="902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 spc="-300">
                <a:solidFill>
                  <a:schemeClr val="bg1">
                    <a:alpha val="70000"/>
                  </a:schemeClr>
                </a:solidFill>
                <a:latin typeface="나눔스퀘어 ExtraBold"/>
                <a:ea typeface="나눔스퀘어 ExtraBold"/>
              </a:rPr>
              <a:t>인권아카이브  활동을 위한</a:t>
            </a:r>
            <a:endParaRPr lang="ko-KR" altLang="en-US" b="1" spc="-300">
              <a:solidFill>
                <a:schemeClr val="bg1">
                  <a:alpha val="70000"/>
                </a:schemeClr>
              </a:solidFill>
              <a:latin typeface="나눔스퀘어 ExtraBold"/>
              <a:ea typeface="나눔스퀘어 ExtraBold"/>
            </a:endParaRPr>
          </a:p>
          <a:p>
            <a:pPr lvl="0">
              <a:defRPr/>
            </a:pPr>
            <a:r>
              <a:rPr lang="ko-KR" altLang="en-US" b="1" spc="-300">
                <a:solidFill>
                  <a:schemeClr val="bg1">
                    <a:alpha val="70000"/>
                  </a:schemeClr>
                </a:solidFill>
                <a:latin typeface="나눔스퀘어 ExtraBold"/>
                <a:ea typeface="나눔스퀘어 ExtraBold"/>
              </a:rPr>
              <a:t>인권활동가  간담회  </a:t>
            </a:r>
            <a:endParaRPr lang="ko-KR" altLang="en-US" b="1" spc="-300">
              <a:solidFill>
                <a:schemeClr val="bg1">
                  <a:alpha val="70000"/>
                </a:schemeClr>
              </a:solidFill>
              <a:latin typeface="나눔스퀘어 ExtraBold"/>
              <a:ea typeface="나눔스퀘어 ExtraBold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05363" y="3620230"/>
            <a:ext cx="1764576" cy="1178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0" spc="-300">
                <a:solidFill>
                  <a:schemeClr val="bg1">
                    <a:alpha val="70000"/>
                  </a:schemeClr>
                </a:solidFill>
                <a:latin typeface="나눔스퀘어 ExtraBold"/>
                <a:ea typeface="나눔스퀘어 ExtraBold"/>
              </a:rPr>
              <a:t>가록 관리 시스템 개발</a:t>
            </a:r>
            <a:endParaRPr lang="ko-KR" altLang="en-US" b="0" spc="-300">
              <a:solidFill>
                <a:schemeClr val="bg1">
                  <a:alpha val="70000"/>
                </a:schemeClr>
              </a:solidFill>
              <a:latin typeface="나눔스퀘어 ExtraBold"/>
              <a:ea typeface="나눔스퀘어 ExtraBold"/>
            </a:endParaRPr>
          </a:p>
          <a:p>
            <a:pPr lvl="0">
              <a:defRPr/>
            </a:pPr>
            <a:r>
              <a:rPr lang="ko-KR" altLang="en-US" b="0" spc="-300">
                <a:solidFill>
                  <a:schemeClr val="bg1">
                    <a:alpha val="70000"/>
                  </a:schemeClr>
                </a:solidFill>
                <a:latin typeface="나눔스퀘어 ExtraBold"/>
                <a:ea typeface="나눔스퀘어 ExtraBold"/>
              </a:rPr>
              <a:t>오픈아카이브 </a:t>
            </a:r>
            <a:endParaRPr lang="ko-KR" altLang="en-US" b="0" spc="-300">
              <a:solidFill>
                <a:schemeClr val="bg1">
                  <a:alpha val="70000"/>
                </a:schemeClr>
              </a:solidFill>
              <a:latin typeface="나눔스퀘어 ExtraBold"/>
              <a:ea typeface="나눔스퀘어 ExtraBold"/>
            </a:endParaRPr>
          </a:p>
          <a:p>
            <a:pPr lvl="0">
              <a:defRPr/>
            </a:pPr>
            <a:r>
              <a:rPr lang="ko-KR" altLang="en-US" b="0" spc="-300">
                <a:solidFill>
                  <a:schemeClr val="bg1">
                    <a:alpha val="70000"/>
                  </a:schemeClr>
                </a:solidFill>
                <a:latin typeface="나눔스퀘어 ExtraBold"/>
                <a:ea typeface="나눔스퀘어 ExtraBold"/>
              </a:rPr>
              <a:t>홈페이지  개발</a:t>
            </a:r>
            <a:endParaRPr lang="ko-KR" altLang="en-US" b="0" spc="-300">
              <a:solidFill>
                <a:schemeClr val="bg1">
                  <a:alpha val="70000"/>
                </a:schemeClr>
              </a:solidFill>
              <a:latin typeface="나눔스퀘어 ExtraBold"/>
              <a:ea typeface="나눔스퀘어 ExtraBold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39630" y="3658328"/>
            <a:ext cx="1617908" cy="1454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0" spc="-300">
                <a:solidFill>
                  <a:schemeClr val="bg1">
                    <a:alpha val="70000"/>
                  </a:schemeClr>
                </a:solidFill>
                <a:latin typeface="나눔스퀘어 ExtraBold"/>
                <a:ea typeface="나눔스퀘어 ExtraBold"/>
              </a:rPr>
              <a:t>인권단체연석회의</a:t>
            </a:r>
            <a:br>
              <a:rPr lang="ko-KR" altLang="en-US" b="0" spc="-300">
                <a:solidFill>
                  <a:schemeClr val="bg1">
                    <a:alpha val="70000"/>
                  </a:schemeClr>
                </a:solidFill>
                <a:latin typeface="나눔스퀘어 ExtraBold"/>
                <a:ea typeface="나눔스퀘어 ExtraBold"/>
              </a:rPr>
            </a:br>
            <a:r>
              <a:rPr lang="en-US" altLang="ko-KR" b="0" spc="-300">
                <a:solidFill>
                  <a:schemeClr val="bg1">
                    <a:alpha val="70000"/>
                  </a:schemeClr>
                </a:solidFill>
                <a:latin typeface="나눔스퀘어 ExtraBold"/>
                <a:ea typeface="나눔스퀘어 ExtraBold"/>
              </a:rPr>
              <a:t>416</a:t>
            </a:r>
            <a:r>
              <a:rPr lang="ko-KR" altLang="en-US" b="0" spc="-300">
                <a:solidFill>
                  <a:schemeClr val="bg1">
                    <a:alpha val="70000"/>
                  </a:schemeClr>
                </a:solidFill>
                <a:latin typeface="나눔스퀘어 ExtraBold"/>
                <a:ea typeface="나눔스퀘어 ExtraBold"/>
              </a:rPr>
              <a:t>인권선언</a:t>
            </a:r>
            <a:endParaRPr lang="ko-KR" altLang="en-US" b="0" spc="-300">
              <a:solidFill>
                <a:schemeClr val="bg1">
                  <a:alpha val="70000"/>
                </a:schemeClr>
              </a:solidFill>
              <a:latin typeface="나눔스퀘어 ExtraBold"/>
              <a:ea typeface="나눔스퀘어 ExtraBold"/>
            </a:endParaRPr>
          </a:p>
          <a:p>
            <a:pPr lvl="0">
              <a:defRPr/>
            </a:pPr>
            <a:r>
              <a:rPr lang="ko-KR" altLang="en-US" b="0" spc="-300">
                <a:solidFill>
                  <a:schemeClr val="bg1">
                    <a:alpha val="70000"/>
                  </a:schemeClr>
                </a:solidFill>
                <a:latin typeface="나눔스퀘어 ExtraBold"/>
                <a:ea typeface="나눔스퀘어 ExtraBold"/>
              </a:rPr>
              <a:t>인권단체메일링 </a:t>
            </a:r>
            <a:endParaRPr lang="ko-KR" altLang="en-US" b="0" spc="-300">
              <a:solidFill>
                <a:schemeClr val="bg1">
                  <a:alpha val="70000"/>
                </a:schemeClr>
              </a:solidFill>
              <a:latin typeface="나눔스퀘어 ExtraBold"/>
              <a:ea typeface="나눔스퀘어 ExtraBold"/>
            </a:endParaRPr>
          </a:p>
          <a:p>
            <a:pPr lvl="0">
              <a:defRPr/>
            </a:pPr>
            <a:r>
              <a:rPr lang="ko-KR" altLang="en-US" b="0" spc="-300">
                <a:solidFill>
                  <a:schemeClr val="bg1">
                    <a:alpha val="70000"/>
                  </a:schemeClr>
                </a:solidFill>
                <a:latin typeface="나눔스퀘어 ExtraBold"/>
                <a:ea typeface="나눔스퀘어 ExtraBold"/>
              </a:rPr>
              <a:t>인권연구소창  자료 </a:t>
            </a:r>
            <a:endParaRPr lang="ko-KR" altLang="en-US" b="0" spc="-300">
              <a:solidFill>
                <a:schemeClr val="bg1">
                  <a:alpha val="70000"/>
                </a:schemeClr>
              </a:solidFill>
              <a:latin typeface="나눔스퀘어 ExtraBold"/>
              <a:ea typeface="나눔스퀘어 ExtraBold"/>
            </a:endParaRPr>
          </a:p>
          <a:p>
            <a:pPr lvl="0">
              <a:defRPr/>
            </a:pPr>
            <a:r>
              <a:rPr lang="ko-KR" altLang="en-US" b="0" spc="-300">
                <a:solidFill>
                  <a:schemeClr val="bg1">
                    <a:alpha val="70000"/>
                  </a:schemeClr>
                </a:solidFill>
                <a:latin typeface="나눔스퀘어 ExtraBold"/>
                <a:ea typeface="나눔스퀘어 ExtraBold"/>
              </a:rPr>
              <a:t>정리</a:t>
            </a:r>
            <a:endParaRPr lang="ko-KR" altLang="en-US" b="0" spc="-300">
              <a:solidFill>
                <a:schemeClr val="bg1">
                  <a:alpha val="70000"/>
                </a:schemeClr>
              </a:solidFill>
              <a:latin typeface="나눔스퀘어 ExtraBold"/>
              <a:ea typeface="나눔스퀘어 ExtraBold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28172" y="3632929"/>
            <a:ext cx="1516969" cy="146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0" spc="-300">
                <a:solidFill>
                  <a:schemeClr val="bg1">
                    <a:alpha val="70000"/>
                  </a:schemeClr>
                </a:solidFill>
                <a:latin typeface="나눔스퀘어 ExtraBold"/>
                <a:ea typeface="나눔스퀘어 ExtraBold"/>
              </a:rPr>
              <a:t>홈페이지 리뉴얼</a:t>
            </a:r>
            <a:endParaRPr lang="ko-KR" altLang="en-US" b="0" spc="-300">
              <a:solidFill>
                <a:schemeClr val="bg1">
                  <a:alpha val="70000"/>
                </a:schemeClr>
              </a:solidFill>
              <a:latin typeface="나눔스퀘어 ExtraBold"/>
              <a:ea typeface="나눔스퀘어 ExtraBold"/>
            </a:endParaRPr>
          </a:p>
          <a:p>
            <a:pPr lvl="0">
              <a:defRPr/>
            </a:pPr>
            <a:r>
              <a:rPr lang="en-US" altLang="ko-KR" b="0" spc="-300">
                <a:solidFill>
                  <a:schemeClr val="bg1">
                    <a:alpha val="70000"/>
                  </a:schemeClr>
                </a:solidFill>
                <a:latin typeface="나눔스퀘어 ExtraBold"/>
                <a:ea typeface="나눔스퀘어 ExtraBold"/>
              </a:rPr>
              <a:t>2003-2020</a:t>
            </a:r>
            <a:r>
              <a:rPr lang="ko-KR" altLang="en-US" b="0" spc="-300">
                <a:solidFill>
                  <a:schemeClr val="bg1">
                    <a:alpha val="70000"/>
                  </a:schemeClr>
                </a:solidFill>
                <a:latin typeface="나눔스퀘어 ExtraBold"/>
                <a:ea typeface="나눔스퀘어 ExtraBold"/>
              </a:rPr>
              <a:t> 인권운동 기록  정리</a:t>
            </a:r>
            <a:endParaRPr lang="ko-KR" altLang="en-US" b="0" spc="-300">
              <a:solidFill>
                <a:schemeClr val="bg1">
                  <a:alpha val="70000"/>
                </a:schemeClr>
              </a:solidFill>
              <a:latin typeface="나눔스퀘어 ExtraBold"/>
              <a:ea typeface="나눔스퀘어 ExtraBold"/>
            </a:endParaRPr>
          </a:p>
          <a:p>
            <a:pPr lvl="0">
              <a:defRPr/>
            </a:pPr>
            <a:r>
              <a:rPr lang="ko-KR" altLang="en-US" b="0" spc="-300">
                <a:solidFill>
                  <a:schemeClr val="bg1">
                    <a:alpha val="70000"/>
                  </a:schemeClr>
                </a:solidFill>
                <a:latin typeface="나눔스퀘어 ExtraBold"/>
                <a:ea typeface="나눔스퀘어 ExtraBold"/>
              </a:rPr>
              <a:t>인권운동사랑방 자료  전자기록화</a:t>
            </a:r>
            <a:endParaRPr lang="ko-KR" altLang="en-US" b="0" spc="-300">
              <a:solidFill>
                <a:schemeClr val="bg1">
                  <a:alpha val="70000"/>
                </a:schemeClr>
              </a:solidFill>
              <a:latin typeface="나눔스퀘어 ExtraBold"/>
              <a:ea typeface="나눔스퀘어 ExtraBold"/>
            </a:endParaRPr>
          </a:p>
        </p:txBody>
      </p:sp>
      <p:cxnSp>
        <p:nvCxnSpPr>
          <p:cNvPr id="34" name="직선 연결선 33"/>
          <p:cNvCxnSpPr/>
          <p:nvPr/>
        </p:nvCxnSpPr>
        <p:spPr>
          <a:xfrm>
            <a:off x="734321" y="6233373"/>
            <a:ext cx="10682979" cy="0"/>
          </a:xfrm>
          <a:prstGeom prst="line">
            <a:avLst/>
          </a:prstGeom>
          <a:ln w="28575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512802" y="1353351"/>
            <a:ext cx="7525787" cy="1302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000" b="0" spc="-150">
                <a:latin typeface="나눔스퀘어 Bold"/>
                <a:ea typeface="나눔스퀘어 Bold"/>
              </a:rPr>
              <a:t>2015</a:t>
            </a:r>
            <a:r>
              <a:rPr lang="ko-KR" altLang="en-US" sz="2000" b="0" spc="-150">
                <a:latin typeface="나눔스퀘어 Bold"/>
                <a:ea typeface="나눔스퀘어 Bold"/>
              </a:rPr>
              <a:t>년 인권연구소 </a:t>
            </a:r>
            <a:r>
              <a:rPr lang="en-US" altLang="ko-KR" sz="2000" b="0" spc="-150">
                <a:latin typeface="나눔스퀘어 Bold"/>
                <a:ea typeface="나눔스퀘어 Bold"/>
              </a:rPr>
              <a:t>‘</a:t>
            </a:r>
            <a:r>
              <a:rPr lang="ko-KR" altLang="en-US" sz="2000" b="0" spc="-150">
                <a:latin typeface="나눔스퀘어 Bold"/>
                <a:ea typeface="나눔스퀘어 Bold"/>
              </a:rPr>
              <a:t>창</a:t>
            </a:r>
            <a:r>
              <a:rPr lang="en-US" altLang="ko-KR" sz="2000" b="0" spc="-150">
                <a:latin typeface="나눔스퀘어 Bold"/>
                <a:ea typeface="나눔스퀘어 Bold"/>
              </a:rPr>
              <a:t>’</a:t>
            </a:r>
            <a:r>
              <a:rPr lang="ko-KR" altLang="en-US" sz="2000" b="0" spc="-150">
                <a:latin typeface="나눔스퀘어 Bold"/>
                <a:ea typeface="나눔스퀘어 Bold"/>
              </a:rPr>
              <a:t>에서는 쌓여가는 인권운동의 기록을</a:t>
            </a:r>
            <a:endParaRPr lang="ko-KR" altLang="en-US" sz="2000" b="0" spc="-15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ko-KR" altLang="en-US" sz="2000" b="0" spc="-150">
                <a:latin typeface="나눔스퀘어 Bold"/>
                <a:ea typeface="나눔스퀘어 Bold"/>
              </a:rPr>
              <a:t>정리하기 위해 인권활동가들에게 인권아카이브 활동을 제안했습니다</a:t>
            </a:r>
            <a:r>
              <a:rPr lang="en-US" altLang="ko-KR" sz="2000" b="0" spc="-150">
                <a:latin typeface="나눔스퀘어 Bold"/>
                <a:ea typeface="나눔스퀘어 Bold"/>
              </a:rPr>
              <a:t>.</a:t>
            </a:r>
            <a:r>
              <a:rPr lang="ko-KR" altLang="en-US" sz="2000" b="0" spc="-150">
                <a:latin typeface="나눔스퀘어 Bold"/>
                <a:ea typeface="나눔스퀘어 Bold"/>
              </a:rPr>
              <a:t>  </a:t>
            </a:r>
            <a:endParaRPr lang="ko-KR" altLang="en-US" sz="2000" b="0" spc="-15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2000" b="0" spc="-150">
                <a:latin typeface="나눔스퀘어 Bold"/>
                <a:ea typeface="나눔스퀘어 Bold"/>
              </a:rPr>
              <a:t>2021</a:t>
            </a:r>
            <a:r>
              <a:rPr lang="ko-KR" altLang="en-US" sz="2000" b="0" spc="-150">
                <a:latin typeface="나눔스퀘어 Bold"/>
                <a:ea typeface="나눔스퀘어 Bold"/>
              </a:rPr>
              <a:t>년 인권아카이브는 단체를 설립하고 인권운동기록을 수집 정리하는</a:t>
            </a:r>
            <a:endParaRPr lang="ko-KR" altLang="en-US" sz="2000" b="0" spc="-15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ko-KR" altLang="en-US" sz="2000" b="0" spc="-150">
                <a:latin typeface="나눔스퀘어 Bold"/>
                <a:ea typeface="나눔스퀘어 Bold"/>
              </a:rPr>
              <a:t>단체로 발돋움 하였습니다</a:t>
            </a:r>
            <a:r>
              <a:rPr lang="en-US" altLang="ko-KR" sz="2000" b="0" spc="-150">
                <a:latin typeface="나눔스퀘어 Bold"/>
                <a:ea typeface="나눔스퀘어 Bold"/>
              </a:rPr>
              <a:t>.</a:t>
            </a:r>
            <a:endParaRPr lang="en-US" altLang="ko-KR" sz="2000" b="0" spc="-150">
              <a:latin typeface="나눔스퀘어 Bold"/>
              <a:ea typeface="나눔스퀘어 Bold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734321" y="619973"/>
            <a:ext cx="10682979" cy="0"/>
          </a:xfrm>
          <a:prstGeom prst="line">
            <a:avLst/>
          </a:prstGeom>
          <a:ln w="57150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39775" y="228491"/>
            <a:ext cx="182816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1.</a:t>
            </a:r>
            <a:r>
              <a:rPr lang="ko-KR" altLang="en-US" sz="1600">
                <a:latin typeface="나눔스퀘어 Bold"/>
                <a:ea typeface="나눔스퀘어 Bold"/>
              </a:rPr>
              <a:t> 인권아카이브란</a:t>
            </a:r>
            <a:r>
              <a:rPr lang="en-US" altLang="ko-KR" sz="1600">
                <a:latin typeface="나눔스퀘어 Bold"/>
                <a:ea typeface="나눔스퀘어 Bold"/>
              </a:rPr>
              <a:t>?</a:t>
            </a:r>
            <a:endParaRPr lang="en-US" altLang="ko-KR" sz="1600">
              <a:latin typeface="나눔스퀘어 Bold"/>
              <a:ea typeface="나눔스퀘어 Bold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3306126" y="3839931"/>
            <a:ext cx="764605" cy="2921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나눔스퀘어 Bold"/>
              <a:ea typeface="나눔스퀘어 Bold"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5747543" y="3839931"/>
            <a:ext cx="764605" cy="2921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나눔스퀘어 Bold"/>
              <a:ea typeface="나눔스퀘어 Bold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8184764" y="3839931"/>
            <a:ext cx="764605" cy="2921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나눔스퀘어 Bold"/>
              <a:ea typeface="나눔스퀘어 Bold"/>
            </a:endParaRPr>
          </a:p>
        </p:txBody>
      </p:sp>
      <p:sp>
        <p:nvSpPr>
          <p:cNvPr id="44" name="TextBox 35"/>
          <p:cNvSpPr txBox="1"/>
          <p:nvPr/>
        </p:nvSpPr>
        <p:spPr>
          <a:xfrm>
            <a:off x="9270998" y="6281944"/>
            <a:ext cx="2132966" cy="574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인권 아카이브의 이해 </a:t>
            </a:r>
            <a:endParaRPr lang="ko-KR" altLang="en-US" sz="16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선택과 포기하기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sp>
        <p:nvSpPr>
          <p:cNvPr id="46" name=""/>
          <p:cNvSpPr/>
          <p:nvPr/>
        </p:nvSpPr>
        <p:spPr>
          <a:xfrm>
            <a:off x="9309600" y="1994400"/>
            <a:ext cx="216000" cy="2160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/>
            </a:pPr>
            <a:endParaRPr lang="ko-KR" altLang="en-US"/>
          </a:p>
        </p:txBody>
      </p:sp>
      <p:sp>
        <p:nvSpPr>
          <p:cNvPr id="52" name=""/>
          <p:cNvSpPr/>
          <p:nvPr/>
        </p:nvSpPr>
        <p:spPr>
          <a:xfrm>
            <a:off x="8982000" y="2275200"/>
            <a:ext cx="180000" cy="1800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3" name=""/>
          <p:cNvSpPr/>
          <p:nvPr/>
        </p:nvSpPr>
        <p:spPr>
          <a:xfrm>
            <a:off x="8799398" y="2577799"/>
            <a:ext cx="122400" cy="122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/>
            </a:pPr>
            <a:r>
              <a:rPr lang="ko-KR" altLang="en-US"/>
              <a:t>ㅔ</a:t>
            </a:r>
            <a:r>
              <a:rPr lang="en-US" altLang="ko-KR"/>
              <a:t>`</a:t>
            </a:r>
            <a:endParaRPr lang="en-US" altLang="ko-KR"/>
          </a:p>
        </p:txBody>
      </p:sp>
      <p:sp>
        <p:nvSpPr>
          <p:cNvPr id="57" name=""/>
          <p:cNvSpPr/>
          <p:nvPr/>
        </p:nvSpPr>
        <p:spPr>
          <a:xfrm>
            <a:off x="9461500" y="888999"/>
            <a:ext cx="1816097" cy="1257300"/>
          </a:xfrm>
          <a:prstGeom prst="gear9">
            <a:avLst>
              <a:gd name="adj1" fmla="val 10000"/>
              <a:gd name="adj2" fmla="val 1763"/>
            </a:avLst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p>
            <a:pPr algn="ctr">
              <a:defRPr/>
            </a:pPr>
            <a:r>
              <a:rPr lang="ko-KR" altLang="en-US">
                <a:latin typeface="나눔스퀘어 Bold"/>
                <a:ea typeface="나눔스퀘어 Bold"/>
              </a:rPr>
              <a:t>총 </a:t>
            </a:r>
            <a:r>
              <a:rPr lang="en-US" altLang="ko-KR">
                <a:latin typeface="나눔스퀘어 Bold"/>
                <a:ea typeface="나눔스퀘어 Bold"/>
              </a:rPr>
              <a:t>22688</a:t>
            </a:r>
            <a:r>
              <a:rPr lang="ko-KR" altLang="en-US">
                <a:latin typeface="나눔스퀘어 Bold"/>
                <a:ea typeface="나눔스퀘어 Bold"/>
              </a:rPr>
              <a:t>건 정리</a:t>
            </a:r>
            <a:endParaRPr lang="ko-KR" altLang="en-US">
              <a:latin typeface="나눔스퀘어 Bold"/>
              <a:ea typeface="나눔스퀘어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734321" y="6233373"/>
            <a:ext cx="10682979" cy="0"/>
          </a:xfrm>
          <a:prstGeom prst="line">
            <a:avLst/>
          </a:prstGeom>
          <a:ln w="28575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34321" y="619973"/>
            <a:ext cx="10682979" cy="0"/>
          </a:xfrm>
          <a:prstGeom prst="line">
            <a:avLst/>
          </a:prstGeom>
          <a:ln w="57150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5"/>
          <p:cNvSpPr txBox="1"/>
          <p:nvPr/>
        </p:nvSpPr>
        <p:spPr>
          <a:xfrm>
            <a:off x="663574" y="215899"/>
            <a:ext cx="5676266" cy="334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2.</a:t>
            </a:r>
            <a:r>
              <a:rPr lang="ko-KR" altLang="en-US" sz="1600">
                <a:latin typeface="나눔스퀘어 Bold"/>
                <a:ea typeface="나눔스퀘어 Bold"/>
              </a:rPr>
              <a:t> 여러 단체</a:t>
            </a:r>
            <a:r>
              <a:rPr lang="en-US" altLang="ko-KR" sz="1600">
                <a:latin typeface="나눔스퀘어 Bold"/>
                <a:ea typeface="나눔스퀘어 Bold"/>
              </a:rPr>
              <a:t>,</a:t>
            </a:r>
            <a:r>
              <a:rPr lang="ko-KR" altLang="en-US" sz="1600">
                <a:latin typeface="나눔스퀘어 Bold"/>
                <a:ea typeface="나눔스퀘어 Bold"/>
              </a:rPr>
              <a:t> 여러 활동가가 같이 아카이브를 구상한다는 것</a:t>
            </a:r>
            <a:r>
              <a:rPr lang="en-US" altLang="ko-KR" sz="1600">
                <a:latin typeface="나눔스퀘어 Bold"/>
                <a:ea typeface="나눔스퀘어 Bold"/>
              </a:rPr>
              <a:t>.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sp>
        <p:nvSpPr>
          <p:cNvPr id="39" name="타원 1"/>
          <p:cNvSpPr/>
          <p:nvPr/>
        </p:nvSpPr>
        <p:spPr>
          <a:xfrm>
            <a:off x="571886" y="1681469"/>
            <a:ext cx="3495062" cy="3495062"/>
          </a:xfrm>
          <a:prstGeom prst="ellipse">
            <a:avLst/>
          </a:prstGeom>
          <a:gradFill flip="none" rotWithShape="1">
            <a:gsLst>
              <a:gs pos="0">
                <a:srgbClr val="eb4c1a">
                  <a:alpha val="80000"/>
                </a:srgbClr>
              </a:gs>
              <a:gs pos="100000">
                <a:srgbClr val="f8b910">
                  <a:alpha val="8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0" name="타원 1"/>
          <p:cNvSpPr/>
          <p:nvPr/>
        </p:nvSpPr>
        <p:spPr>
          <a:xfrm>
            <a:off x="4013586" y="1681469"/>
            <a:ext cx="3495062" cy="3495062"/>
          </a:xfrm>
          <a:prstGeom prst="ellipse">
            <a:avLst/>
          </a:prstGeom>
          <a:gradFill flip="none" rotWithShape="1">
            <a:gsLst>
              <a:gs pos="0">
                <a:srgbClr val="eb4c1a">
                  <a:alpha val="80000"/>
                </a:srgbClr>
              </a:gs>
              <a:gs pos="100000">
                <a:srgbClr val="f8b910">
                  <a:alpha val="8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1" name="타원 1"/>
          <p:cNvSpPr/>
          <p:nvPr/>
        </p:nvSpPr>
        <p:spPr>
          <a:xfrm>
            <a:off x="7467985" y="1681469"/>
            <a:ext cx="3495062" cy="3495062"/>
          </a:xfrm>
          <a:prstGeom prst="ellipse">
            <a:avLst/>
          </a:prstGeom>
          <a:gradFill flip="none" rotWithShape="1">
            <a:gsLst>
              <a:gs pos="0">
                <a:srgbClr val="eb4c1a">
                  <a:alpha val="80000"/>
                </a:srgbClr>
              </a:gs>
              <a:gs pos="100000">
                <a:srgbClr val="f8b910">
                  <a:alpha val="8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42" name="직선 연결선 31"/>
          <p:cNvCxnSpPr/>
          <p:nvPr/>
        </p:nvCxnSpPr>
        <p:spPr>
          <a:xfrm flipH="1">
            <a:off x="1384299" y="3136900"/>
            <a:ext cx="1651000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29"/>
          <p:cNvCxnSpPr/>
          <p:nvPr/>
        </p:nvCxnSpPr>
        <p:spPr>
          <a:xfrm>
            <a:off x="2170216" y="3429000"/>
            <a:ext cx="0" cy="76200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31"/>
          <p:cNvCxnSpPr/>
          <p:nvPr/>
        </p:nvCxnSpPr>
        <p:spPr>
          <a:xfrm flipH="1">
            <a:off x="4965701" y="3111500"/>
            <a:ext cx="1651000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29"/>
          <p:cNvCxnSpPr/>
          <p:nvPr/>
        </p:nvCxnSpPr>
        <p:spPr>
          <a:xfrm>
            <a:off x="5637316" y="3429000"/>
            <a:ext cx="0" cy="76200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31"/>
          <p:cNvCxnSpPr/>
          <p:nvPr/>
        </p:nvCxnSpPr>
        <p:spPr>
          <a:xfrm flipH="1">
            <a:off x="8356602" y="3124200"/>
            <a:ext cx="1651000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26"/>
          <p:cNvCxnSpPr/>
          <p:nvPr/>
        </p:nvCxnSpPr>
        <p:spPr>
          <a:xfrm>
            <a:off x="9082171" y="3429000"/>
            <a:ext cx="0" cy="76200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모서리가 둥근 직사각형 51"/>
          <p:cNvSpPr/>
          <p:nvPr/>
        </p:nvSpPr>
        <p:spPr>
          <a:xfrm>
            <a:off x="3776878" y="2716296"/>
            <a:ext cx="472332" cy="3683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2" name="모서리가 둥근 직사각형 51"/>
          <p:cNvSpPr/>
          <p:nvPr/>
        </p:nvSpPr>
        <p:spPr>
          <a:xfrm>
            <a:off x="7243978" y="2627396"/>
            <a:ext cx="472332" cy="3683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" name="TextBox 33"/>
          <p:cNvSpPr txBox="1"/>
          <p:nvPr/>
        </p:nvSpPr>
        <p:spPr>
          <a:xfrm>
            <a:off x="1194435" y="2324336"/>
            <a:ext cx="2240280" cy="693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아카이브 하면 좋은데 </a:t>
            </a:r>
            <a:endParaRPr lang="ko-KR" altLang="en-US" sz="2000" b="1" spc="-150">
              <a:solidFill>
                <a:schemeClr val="accent4">
                  <a:lumMod val="30000"/>
                </a:schemeClr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누가 하지</a:t>
            </a:r>
            <a:r>
              <a:rPr lang="en-US" altLang="ko-KR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?</a:t>
            </a:r>
            <a:endParaRPr lang="en-US" altLang="ko-KR" sz="2000" b="1" spc="-150">
              <a:solidFill>
                <a:schemeClr val="accent4">
                  <a:lumMod val="30000"/>
                </a:schemeClr>
              </a:solidFill>
              <a:latin typeface="나눔스퀘어 Bold"/>
              <a:ea typeface="나눔스퀘어 Bold"/>
            </a:endParaRPr>
          </a:p>
        </p:txBody>
      </p:sp>
      <p:sp>
        <p:nvSpPr>
          <p:cNvPr id="55" name="TextBox 30"/>
          <p:cNvSpPr txBox="1"/>
          <p:nvPr/>
        </p:nvSpPr>
        <p:spPr>
          <a:xfrm>
            <a:off x="699135" y="3429000"/>
            <a:ext cx="1544955" cy="10648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600" b="0" spc="-150">
                <a:solidFill>
                  <a:schemeClr val="bg1"/>
                </a:solidFill>
                <a:latin typeface="나눔스퀘어 Bold"/>
                <a:ea typeface="나눔스퀘어 Bold"/>
              </a:rPr>
              <a:t>활동만으로도</a:t>
            </a:r>
            <a:endParaRPr lang="ko-KR" altLang="en-US" sz="1600" b="0" spc="-150">
              <a:solidFill>
                <a:schemeClr val="bg1"/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1600" b="0" spc="-150">
                <a:solidFill>
                  <a:schemeClr val="bg1"/>
                </a:solidFill>
                <a:latin typeface="나눔스퀘어 Bold"/>
                <a:ea typeface="나눔스퀘어 Bold"/>
              </a:rPr>
              <a:t>벅찬 인권단체</a:t>
            </a:r>
            <a:endParaRPr lang="ko-KR" altLang="en-US" sz="1600" b="0" spc="-150">
              <a:solidFill>
                <a:schemeClr val="bg1"/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1600" b="0" spc="-150">
                <a:solidFill>
                  <a:schemeClr val="bg1"/>
                </a:solidFill>
                <a:latin typeface="나눔스퀘어 Bold"/>
                <a:ea typeface="나눔스퀘어 Bold"/>
              </a:rPr>
              <a:t>모두가 기록활동가</a:t>
            </a:r>
            <a:endParaRPr lang="ko-KR" altLang="en-US" sz="1600" b="0" spc="-150">
              <a:solidFill>
                <a:schemeClr val="bg1"/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1600" b="0" spc="-150">
                <a:solidFill>
                  <a:schemeClr val="bg1"/>
                </a:solidFill>
                <a:latin typeface="나눔스퀘어 Bold"/>
                <a:ea typeface="나눔스퀘어 Bold"/>
              </a:rPr>
              <a:t>구호는 무의미</a:t>
            </a:r>
            <a:endParaRPr lang="ko-KR" altLang="en-US" sz="1600" b="0" spc="-150">
              <a:solidFill>
                <a:schemeClr val="bg1"/>
              </a:solidFill>
              <a:latin typeface="나눔스퀘어 Bold"/>
              <a:ea typeface="나눔스퀘어 Bold"/>
            </a:endParaRPr>
          </a:p>
        </p:txBody>
      </p:sp>
      <p:sp>
        <p:nvSpPr>
          <p:cNvPr id="56" name="TextBox 30"/>
          <p:cNvSpPr txBox="1"/>
          <p:nvPr/>
        </p:nvSpPr>
        <p:spPr>
          <a:xfrm>
            <a:off x="2277110" y="3429000"/>
            <a:ext cx="1592579" cy="1226820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lang="ko-KR" altLang="en-US" sz="1500" b="0" spc="-150">
                <a:solidFill>
                  <a:srgbClr val="000000"/>
                </a:solidFill>
                <a:latin typeface="나눔스퀘어 Bold"/>
                <a:ea typeface="나눔스퀘어 Bold"/>
              </a:rPr>
              <a:t>모두가 기록활동가</a:t>
            </a:r>
            <a:r>
              <a:rPr lang="en-US" altLang="ko-KR" sz="1500" b="0" spc="-150">
                <a:solidFill>
                  <a:srgbClr val="000000"/>
                </a:solidFill>
                <a:latin typeface="나눔스퀘어 Bold"/>
                <a:ea typeface="나눔스퀘어 Bold"/>
              </a:rPr>
              <a:t>,</a:t>
            </a:r>
            <a:endParaRPr lang="ko-KR" altLang="en-US" sz="1500" b="0" spc="-150">
              <a:solidFill>
                <a:srgbClr val="000000"/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1500" b="0" spc="-150">
                <a:solidFill>
                  <a:srgbClr val="000000"/>
                </a:solidFill>
                <a:latin typeface="나눔스퀘어 Bold"/>
                <a:ea typeface="나눔스퀘어 Bold"/>
              </a:rPr>
              <a:t>각 단체별 기록관리</a:t>
            </a:r>
            <a:endParaRPr lang="ko-KR" altLang="en-US" sz="1500" b="0" spc="-150">
              <a:solidFill>
                <a:srgbClr val="000000"/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1500" b="0" spc="-150">
                <a:solidFill>
                  <a:srgbClr val="000000"/>
                </a:solidFill>
                <a:latin typeface="나눔스퀘어 Bold"/>
                <a:ea typeface="나눔스퀘어 Bold"/>
              </a:rPr>
              <a:t>포기</a:t>
            </a:r>
            <a:r>
              <a:rPr lang="en-US" altLang="ko-KR" sz="1500" b="0" spc="-150">
                <a:solidFill>
                  <a:srgbClr val="000000"/>
                </a:solidFill>
                <a:latin typeface="나눔스퀘어 Bold"/>
                <a:ea typeface="나눔스퀘어 Bold"/>
              </a:rPr>
              <a:t>.</a:t>
            </a:r>
            <a:r>
              <a:rPr lang="ko-KR" altLang="en-US" sz="1500" b="0" spc="-150">
                <a:solidFill>
                  <a:srgbClr val="000000"/>
                </a:solidFill>
                <a:latin typeface="나눔스퀘어 Bold"/>
                <a:ea typeface="나눔스퀘어 Bold"/>
              </a:rPr>
              <a:t>대신 우리의 기록을  정리하고 있음을 공유</a:t>
            </a:r>
            <a:endParaRPr lang="ko-KR" altLang="en-US" sz="1500" b="0" spc="-150">
              <a:solidFill>
                <a:srgbClr val="000000"/>
              </a:solidFill>
              <a:latin typeface="나눔스퀘어 Bold"/>
              <a:ea typeface="나눔스퀘어 Bold"/>
            </a:endParaRPr>
          </a:p>
        </p:txBody>
      </p:sp>
      <p:sp>
        <p:nvSpPr>
          <p:cNvPr id="59" name="TextBox 33"/>
          <p:cNvSpPr txBox="1"/>
          <p:nvPr/>
        </p:nvSpPr>
        <p:spPr>
          <a:xfrm>
            <a:off x="4537710" y="2286236"/>
            <a:ext cx="2354580" cy="693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기록은 어디에 </a:t>
            </a:r>
            <a:endParaRPr lang="ko-KR" altLang="en-US" sz="2000" b="1" spc="-150">
              <a:solidFill>
                <a:schemeClr val="accent4">
                  <a:lumMod val="30000"/>
                </a:schemeClr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어떻게 모을 수 있을까</a:t>
            </a:r>
            <a:r>
              <a:rPr lang="en-US" altLang="ko-KR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?</a:t>
            </a:r>
            <a:endParaRPr lang="en-US" altLang="ko-KR" sz="2000" b="1" spc="-150">
              <a:solidFill>
                <a:schemeClr val="accent4">
                  <a:lumMod val="30000"/>
                </a:schemeClr>
              </a:solidFill>
              <a:latin typeface="나눔스퀘어 Bold"/>
              <a:ea typeface="나눔스퀘어 Bold"/>
            </a:endParaRPr>
          </a:p>
        </p:txBody>
      </p:sp>
      <p:sp>
        <p:nvSpPr>
          <p:cNvPr id="61" name="TextBox 30"/>
          <p:cNvSpPr txBox="1"/>
          <p:nvPr/>
        </p:nvSpPr>
        <p:spPr>
          <a:xfrm>
            <a:off x="4140835" y="3429000"/>
            <a:ext cx="1646555" cy="1303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600" b="0" spc="-150">
                <a:solidFill>
                  <a:schemeClr val="bg1"/>
                </a:solidFill>
                <a:latin typeface="나눔스퀘어 Bold"/>
                <a:ea typeface="나눔스퀘어 Bold"/>
              </a:rPr>
              <a:t>각 단체가 </a:t>
            </a:r>
            <a:endParaRPr lang="ko-KR" altLang="en-US" sz="1600" b="0" spc="-150">
              <a:solidFill>
                <a:schemeClr val="bg1"/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1600" b="0" spc="-150">
                <a:solidFill>
                  <a:schemeClr val="bg1"/>
                </a:solidFill>
                <a:latin typeface="나눔스퀘어 Bold"/>
                <a:ea typeface="나눔스퀘어 Bold"/>
              </a:rPr>
              <a:t>자기기록을</a:t>
            </a:r>
            <a:endParaRPr lang="ko-KR" altLang="en-US" sz="1600" b="0" spc="-150">
              <a:solidFill>
                <a:schemeClr val="bg1"/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1600" b="0" spc="-150">
                <a:solidFill>
                  <a:schemeClr val="bg1"/>
                </a:solidFill>
                <a:latin typeface="나눔스퀘어 Bold"/>
                <a:ea typeface="나눔스퀘어 Bold"/>
              </a:rPr>
              <a:t>정리하고 </a:t>
            </a:r>
            <a:endParaRPr lang="ko-KR" altLang="en-US" sz="1600" b="0" spc="-150">
              <a:solidFill>
                <a:schemeClr val="bg1"/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1600" b="0" spc="-150">
                <a:solidFill>
                  <a:schemeClr val="bg1"/>
                </a:solidFill>
                <a:latin typeface="나눔스퀘어 Bold"/>
                <a:ea typeface="나눔스퀘어 Bold"/>
              </a:rPr>
              <a:t>디지털아카이브에 </a:t>
            </a:r>
            <a:endParaRPr lang="ko-KR" altLang="en-US" sz="1600" b="0" spc="-150">
              <a:solidFill>
                <a:schemeClr val="bg1"/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1600" b="0" spc="-150">
                <a:solidFill>
                  <a:schemeClr val="bg1"/>
                </a:solidFill>
                <a:latin typeface="나눔스퀘어 Bold"/>
                <a:ea typeface="나눔스퀘어 Bold"/>
              </a:rPr>
              <a:t>모으자</a:t>
            </a:r>
            <a:r>
              <a:rPr lang="en-US" altLang="ko-KR" sz="1600" b="0" spc="-150">
                <a:solidFill>
                  <a:schemeClr val="bg1"/>
                </a:solidFill>
                <a:latin typeface="나눔스퀘어 Bold"/>
                <a:ea typeface="나눔스퀘어 Bold"/>
              </a:rPr>
              <a:t>.</a:t>
            </a:r>
            <a:endParaRPr lang="en-US" altLang="ko-KR" sz="1600" b="0" spc="-150">
              <a:solidFill>
                <a:schemeClr val="bg1"/>
              </a:solidFill>
              <a:latin typeface="나눔스퀘어 Bold"/>
              <a:ea typeface="나눔스퀘어 Bold"/>
            </a:endParaRPr>
          </a:p>
        </p:txBody>
      </p:sp>
      <p:sp>
        <p:nvSpPr>
          <p:cNvPr id="62" name="TextBox 30"/>
          <p:cNvSpPr txBox="1"/>
          <p:nvPr/>
        </p:nvSpPr>
        <p:spPr>
          <a:xfrm>
            <a:off x="5709285" y="3429000"/>
            <a:ext cx="1421129" cy="12268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500" b="0" spc="-150">
                <a:solidFill>
                  <a:srgbClr val="000000"/>
                </a:solidFill>
                <a:latin typeface="나눔스퀘어 Bold"/>
                <a:ea typeface="나눔스퀘어 Bold"/>
              </a:rPr>
              <a:t>인권아카이브에서</a:t>
            </a:r>
            <a:endParaRPr lang="ko-KR" altLang="en-US" sz="1500" b="0" spc="-150">
              <a:solidFill>
                <a:srgbClr val="000000"/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1500" b="0" spc="-150">
                <a:solidFill>
                  <a:srgbClr val="000000"/>
                </a:solidFill>
                <a:latin typeface="나눔스퀘어 Bold"/>
                <a:ea typeface="나눔스퀘어 Bold"/>
              </a:rPr>
              <a:t>직접 기록을 수집</a:t>
            </a:r>
            <a:endParaRPr lang="ko-KR" altLang="en-US" sz="1500" b="0" spc="-150">
              <a:solidFill>
                <a:srgbClr val="000000"/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1500" b="0" spc="-150">
                <a:solidFill>
                  <a:srgbClr val="000000"/>
                </a:solidFill>
                <a:latin typeface="나눔스퀘어 Bold"/>
                <a:ea typeface="나눔스퀘어 Bold"/>
              </a:rPr>
              <a:t>정리</a:t>
            </a:r>
            <a:r>
              <a:rPr lang="en-US" altLang="ko-KR" sz="1500" b="0" spc="-150">
                <a:solidFill>
                  <a:srgbClr val="000000"/>
                </a:solidFill>
                <a:latin typeface="나눔스퀘어 Bold"/>
                <a:ea typeface="나눔스퀘어 Bold"/>
              </a:rPr>
              <a:t>.</a:t>
            </a:r>
            <a:endParaRPr lang="ko-KR" altLang="en-US" sz="1500" b="0" spc="-150">
              <a:solidFill>
                <a:srgbClr val="000000"/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1500" b="0" spc="-150">
                <a:solidFill>
                  <a:srgbClr val="000000"/>
                </a:solidFill>
                <a:latin typeface="나눔스퀘어 Bold"/>
                <a:ea typeface="나눔스퀘어 Bold"/>
              </a:rPr>
              <a:t>어디에서 볼 수 </a:t>
            </a:r>
            <a:endParaRPr lang="ko-KR" altLang="en-US" sz="1500" b="0" spc="-150">
              <a:solidFill>
                <a:srgbClr val="000000"/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1500" b="0" spc="-150">
                <a:solidFill>
                  <a:srgbClr val="000000"/>
                </a:solidFill>
                <a:latin typeface="나눔스퀘어 Bold"/>
                <a:ea typeface="나눔스퀘어 Bold"/>
              </a:rPr>
              <a:t>있는지 공유 </a:t>
            </a:r>
            <a:endParaRPr lang="ko-KR" altLang="en-US" sz="1500" b="0" spc="-150">
              <a:solidFill>
                <a:srgbClr val="000000"/>
              </a:solidFill>
              <a:latin typeface="나눔스퀘어 Bold"/>
              <a:ea typeface="나눔스퀘어 Bold"/>
            </a:endParaRPr>
          </a:p>
        </p:txBody>
      </p:sp>
      <p:sp>
        <p:nvSpPr>
          <p:cNvPr id="63" name="TextBox 30"/>
          <p:cNvSpPr txBox="1"/>
          <p:nvPr/>
        </p:nvSpPr>
        <p:spPr>
          <a:xfrm>
            <a:off x="7906386" y="3429000"/>
            <a:ext cx="1011556" cy="1064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600" b="0" spc="-150">
                <a:solidFill>
                  <a:schemeClr val="bg1"/>
                </a:solidFill>
                <a:latin typeface="나눔스퀘어 Bold"/>
                <a:ea typeface="나눔스퀘어 Bold"/>
              </a:rPr>
              <a:t>우리가 돈이 없다고 활동을 못했나</a:t>
            </a:r>
            <a:r>
              <a:rPr lang="en-US" altLang="ko-KR" sz="1600" b="0" spc="-150">
                <a:solidFill>
                  <a:schemeClr val="bg1"/>
                </a:solidFill>
                <a:latin typeface="나눔스퀘어 Bold"/>
                <a:ea typeface="나눔스퀘어 Bold"/>
              </a:rPr>
              <a:t>.</a:t>
            </a:r>
            <a:endParaRPr lang="en-US" altLang="ko-KR" sz="1600" b="0" spc="-150">
              <a:solidFill>
                <a:schemeClr val="bg1"/>
              </a:solidFill>
              <a:latin typeface="나눔스퀘어 Bold"/>
              <a:ea typeface="나눔스퀘어 Bold"/>
            </a:endParaRPr>
          </a:p>
        </p:txBody>
      </p:sp>
      <p:sp>
        <p:nvSpPr>
          <p:cNvPr id="64" name="TextBox 30"/>
          <p:cNvSpPr txBox="1"/>
          <p:nvPr/>
        </p:nvSpPr>
        <p:spPr>
          <a:xfrm>
            <a:off x="9300210" y="3429000"/>
            <a:ext cx="1173480" cy="88074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600" b="0" spc="-150">
                <a:solidFill>
                  <a:srgbClr val="000000"/>
                </a:solidFill>
                <a:latin typeface="나눔스퀘어 Bold"/>
                <a:ea typeface="나눔스퀘어 Bold"/>
              </a:rPr>
              <a:t>돈이없으면</a:t>
            </a:r>
            <a:endParaRPr lang="ko-KR" altLang="en-US" b="0" spc="-150">
              <a:solidFill>
                <a:srgbClr val="000000"/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b="0" spc="-150">
                <a:solidFill>
                  <a:srgbClr val="000000"/>
                </a:solidFill>
                <a:latin typeface="나눔스퀘어 Bold"/>
                <a:ea typeface="나눔스퀘어 Bold"/>
              </a:rPr>
              <a:t>아카이브는 </a:t>
            </a:r>
            <a:endParaRPr lang="ko-KR" altLang="en-US" b="0" spc="-150">
              <a:solidFill>
                <a:srgbClr val="000000"/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b="0" spc="-150">
                <a:solidFill>
                  <a:srgbClr val="000000"/>
                </a:solidFill>
                <a:latin typeface="나눔스퀘어 Bold"/>
                <a:ea typeface="나눔스퀘어 Bold"/>
              </a:rPr>
              <a:t>할 수 없다</a:t>
            </a:r>
            <a:r>
              <a:rPr lang="en-US" altLang="ko-KR" b="0" spc="-150">
                <a:solidFill>
                  <a:srgbClr val="000000"/>
                </a:solidFill>
                <a:latin typeface="나눔스퀘어 Bold"/>
                <a:ea typeface="나눔스퀘어 Bold"/>
              </a:rPr>
              <a:t>.</a:t>
            </a:r>
            <a:endParaRPr lang="en-US" altLang="ko-KR" b="0" spc="-150">
              <a:solidFill>
                <a:srgbClr val="000000"/>
              </a:solidFill>
              <a:latin typeface="나눔스퀘어 Bold"/>
              <a:ea typeface="나눔스퀘어 Bold"/>
            </a:endParaRPr>
          </a:p>
        </p:txBody>
      </p:sp>
      <p:sp>
        <p:nvSpPr>
          <p:cNvPr id="65" name="TextBox 33"/>
          <p:cNvSpPr txBox="1"/>
          <p:nvPr/>
        </p:nvSpPr>
        <p:spPr>
          <a:xfrm>
            <a:off x="8115934" y="2273535"/>
            <a:ext cx="2287906" cy="69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재정은 어떻게 </a:t>
            </a:r>
            <a:endParaRPr lang="ko-KR" altLang="en-US" sz="2000" b="1" spc="-150">
              <a:solidFill>
                <a:schemeClr val="accent4">
                  <a:lumMod val="30000"/>
                </a:schemeClr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해야할까</a:t>
            </a:r>
            <a:r>
              <a:rPr lang="en-US" altLang="ko-KR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?</a:t>
            </a:r>
            <a:endParaRPr lang="en-US" altLang="ko-KR" sz="2000" b="1" spc="-150">
              <a:solidFill>
                <a:schemeClr val="accent4">
                  <a:lumMod val="30000"/>
                </a:schemeClr>
              </a:solidFill>
              <a:latin typeface="나눔스퀘어 Bold"/>
              <a:ea typeface="나눔스퀘어 Bold"/>
            </a:endParaRPr>
          </a:p>
        </p:txBody>
      </p:sp>
      <p:sp>
        <p:nvSpPr>
          <p:cNvPr id="66" name="TextBox 35"/>
          <p:cNvSpPr txBox="1"/>
          <p:nvPr/>
        </p:nvSpPr>
        <p:spPr>
          <a:xfrm>
            <a:off x="9270998" y="6281944"/>
            <a:ext cx="2132966" cy="574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인권 아카이브의 이해 </a:t>
            </a:r>
            <a:endParaRPr lang="ko-KR" altLang="en-US" sz="16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선택과 포기하기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734321" y="6233373"/>
            <a:ext cx="10682979" cy="0"/>
          </a:xfrm>
          <a:prstGeom prst="line">
            <a:avLst/>
          </a:prstGeom>
          <a:ln w="28575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34321" y="619973"/>
            <a:ext cx="10682979" cy="0"/>
          </a:xfrm>
          <a:prstGeom prst="line">
            <a:avLst/>
          </a:prstGeom>
          <a:ln w="57150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5"/>
          <p:cNvSpPr txBox="1"/>
          <p:nvPr/>
        </p:nvSpPr>
        <p:spPr>
          <a:xfrm>
            <a:off x="663574" y="215899"/>
            <a:ext cx="7263766" cy="334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3.</a:t>
            </a:r>
            <a:r>
              <a:rPr lang="ko-KR" altLang="en-US" sz="1600">
                <a:latin typeface="나눔스퀘어 Bold"/>
                <a:ea typeface="나눔스퀘어 Bold"/>
              </a:rPr>
              <a:t> 인권기록을 수집 정리하는 아키비스트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sp>
        <p:nvSpPr>
          <p:cNvPr id="46" name=""/>
          <p:cNvSpPr txBox="1"/>
          <p:nvPr/>
        </p:nvSpPr>
        <p:spPr>
          <a:xfrm>
            <a:off x="5958205" y="3746500"/>
            <a:ext cx="276860" cy="366395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endParaRPr lang="ko-KR" altLang="en-US"/>
          </a:p>
        </p:txBody>
      </p:sp>
      <p:sp>
        <p:nvSpPr>
          <p:cNvPr id="47" name=""/>
          <p:cNvSpPr txBox="1"/>
          <p:nvPr/>
        </p:nvSpPr>
        <p:spPr>
          <a:xfrm>
            <a:off x="4387850" y="1130299"/>
            <a:ext cx="3403600" cy="267971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endParaRPr lang="ko-KR" altLang="en-US" sz="1200"/>
          </a:p>
        </p:txBody>
      </p:sp>
      <p:sp>
        <p:nvSpPr>
          <p:cNvPr id="62" name=""/>
          <p:cNvSpPr/>
          <p:nvPr/>
        </p:nvSpPr>
        <p:spPr>
          <a:xfrm>
            <a:off x="5356226" y="2043112"/>
            <a:ext cx="1022349" cy="3556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2">
              <a:shade val="2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/>
            </a:pPr>
            <a:endParaRPr lang="ko-KR" altLang="en-US"/>
          </a:p>
        </p:txBody>
      </p:sp>
      <p:sp>
        <p:nvSpPr>
          <p:cNvPr id="66" name=""/>
          <p:cNvSpPr txBox="1"/>
          <p:nvPr/>
        </p:nvSpPr>
        <p:spPr>
          <a:xfrm>
            <a:off x="6831013" y="1967705"/>
            <a:ext cx="4038600" cy="906939"/>
          </a:xfrm>
          <a:prstGeom prst="rect">
            <a:avLst/>
          </a:prstGeom>
          <a:solidFill>
            <a:schemeClr val="bg1">
              <a:lumMod val="85000"/>
              <a:alpha val="91000"/>
            </a:schemeClr>
          </a:solidFill>
        </p:spPr>
        <p:txBody>
          <a:bodyPr vert="horz" wrap="square" lIns="91440" tIns="45720" rIns="91440" bIns="45720" anchor="t">
            <a:spAutoFit/>
          </a:bodyPr>
          <a:p>
            <a:pPr>
              <a:defRPr/>
            </a:pPr>
            <a:r>
              <a:rPr lang="ko-KR" altLang="en-US">
                <a:latin typeface="나눔스퀘어라운드 Regular"/>
                <a:ea typeface="나눔스퀘어라운드 Regular"/>
                <a:sym typeface="한컴 윤고딕 740"/>
              </a:rPr>
              <a:t>인권에 대한 기초적인 지식과 감수성</a:t>
            </a:r>
            <a:endParaRPr lang="ko-KR" altLang="en-US">
              <a:latin typeface="나눔스퀘어라운드 Regular"/>
              <a:ea typeface="나눔스퀘어라운드 Regular"/>
              <a:sym typeface="한컴 윤고딕 740"/>
            </a:endParaRPr>
          </a:p>
          <a:p>
            <a:pPr>
              <a:defRPr/>
            </a:pPr>
            <a:r>
              <a:rPr lang="ko-KR" altLang="en-US">
                <a:latin typeface="나눔스퀘어라운드 Regular"/>
                <a:ea typeface="나눔스퀘어라운드 Regular"/>
                <a:sym typeface="한컴 윤고딕 740"/>
              </a:rPr>
              <a:t>인권운동의 흐름과 사회문제에 대한 이해</a:t>
            </a:r>
            <a:endParaRPr lang="ko-KR" altLang="en-US">
              <a:latin typeface="나눔스퀘어라운드 Regular"/>
              <a:ea typeface="나눔스퀘어라운드 Regular"/>
              <a:sym typeface="한컴 윤고딕 740"/>
            </a:endParaRPr>
          </a:p>
          <a:p>
            <a:pPr>
              <a:defRPr/>
            </a:pPr>
            <a:r>
              <a:rPr lang="ko-KR" altLang="en-US">
                <a:latin typeface="나눔스퀘어라운드 Regular"/>
                <a:ea typeface="나눔스퀘어라운드 Regular"/>
                <a:sym typeface="한컴 윤고딕 740"/>
              </a:rPr>
              <a:t>인권활동가</a:t>
            </a:r>
            <a:r>
              <a:rPr lang="en-US" altLang="ko-KR">
                <a:latin typeface="나눔스퀘어라운드 Regular"/>
                <a:ea typeface="나눔스퀘어라운드 Regular"/>
                <a:sym typeface="한컴 윤고딕 740"/>
              </a:rPr>
              <a:t>,</a:t>
            </a:r>
            <a:r>
              <a:rPr lang="ko-KR" altLang="en-US">
                <a:latin typeface="나눔스퀘어라운드 Regular"/>
                <a:ea typeface="나눔스퀘어라운드 Regular"/>
                <a:sym typeface="한컴 윤고딕 740"/>
              </a:rPr>
              <a:t> 인권 단체와의 신뢰</a:t>
            </a:r>
            <a:endParaRPr lang="ko-KR" altLang="en-US">
              <a:latin typeface="나눔스퀘어라운드 Regular"/>
              <a:ea typeface="나눔스퀘어라운드 Regular"/>
              <a:sym typeface="한컴 윤고딕 740"/>
            </a:endParaRPr>
          </a:p>
        </p:txBody>
      </p:sp>
      <p:sp>
        <p:nvSpPr>
          <p:cNvPr id="68" name="TextBox 35"/>
          <p:cNvSpPr txBox="1"/>
          <p:nvPr/>
        </p:nvSpPr>
        <p:spPr>
          <a:xfrm>
            <a:off x="9270998" y="6281944"/>
            <a:ext cx="2132966" cy="574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인권 아카이브의 이해 </a:t>
            </a:r>
            <a:endParaRPr lang="ko-KR" altLang="en-US" sz="16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선택과 포기하기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sp>
        <p:nvSpPr>
          <p:cNvPr id="69" name=""/>
          <p:cNvSpPr/>
          <p:nvPr/>
        </p:nvSpPr>
        <p:spPr>
          <a:xfrm>
            <a:off x="5334000" y="3771106"/>
            <a:ext cx="1022349" cy="3556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l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0" name=""/>
          <p:cNvSpPr txBox="1"/>
          <p:nvPr/>
        </p:nvSpPr>
        <p:spPr>
          <a:xfrm>
            <a:off x="6855617" y="3429000"/>
            <a:ext cx="4038600" cy="902970"/>
          </a:xfrm>
          <a:prstGeom prst="rect">
            <a:avLst/>
          </a:prstGeom>
          <a:solidFill>
            <a:schemeClr val="bg1">
              <a:lumMod val="85000"/>
              <a:alpha val="91000"/>
            </a:schemeClr>
          </a:solidFill>
        </p:spPr>
        <p:txBody>
          <a:bodyPr vert="horz"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ko-KR" altLang="en-US">
                <a:latin typeface="나눔스퀘어라운드 Regular"/>
                <a:ea typeface="나눔스퀘어라운드 Regular"/>
              </a:rPr>
              <a:t>기록관리에 대한 관심</a:t>
            </a:r>
            <a:endParaRPr lang="ko-KR" altLang="en-US">
              <a:latin typeface="나눔스퀘어라운드 Regular"/>
              <a:ea typeface="나눔스퀘어라운드 Regular"/>
            </a:endParaRPr>
          </a:p>
          <a:p>
            <a:pPr>
              <a:defRPr/>
            </a:pPr>
            <a:r>
              <a:rPr lang="ko-KR" altLang="en-US">
                <a:latin typeface="나눔스퀘어라운드 Regular"/>
                <a:ea typeface="나눔스퀘어라운드 Regular"/>
              </a:rPr>
              <a:t>기록관리를 해보겠다는 마음가짐</a:t>
            </a:r>
            <a:endParaRPr lang="ko-KR" altLang="en-US">
              <a:latin typeface="나눔스퀘어라운드 Regular"/>
              <a:ea typeface="나눔스퀘어라운드 Regular"/>
            </a:endParaRPr>
          </a:p>
          <a:p>
            <a:pPr>
              <a:defRPr/>
            </a:pPr>
            <a:r>
              <a:rPr lang="ko-KR" altLang="en-US">
                <a:latin typeface="나눔스퀘어라운드 Regular"/>
                <a:ea typeface="나눔스퀘어라운드 Regular"/>
              </a:rPr>
              <a:t>기록관리에 대한 기초적인 지식</a:t>
            </a:r>
            <a:endParaRPr lang="ko-KR" altLang="en-US">
              <a:latin typeface="나눔스퀘어라운드 Regular"/>
              <a:ea typeface="나눔스퀘어라운드 Regular"/>
            </a:endParaRPr>
          </a:p>
        </p:txBody>
      </p:sp>
      <p:sp>
        <p:nvSpPr>
          <p:cNvPr id="72" name="타원 1"/>
          <p:cNvSpPr/>
          <p:nvPr/>
        </p:nvSpPr>
        <p:spPr>
          <a:xfrm>
            <a:off x="2715243" y="2315081"/>
            <a:ext cx="1800000" cy="1800000"/>
          </a:xfrm>
          <a:prstGeom prst="ellipse">
            <a:avLst/>
          </a:prstGeom>
          <a:ln/>
        </p:spPr>
        <p:style>
          <a:lnRef idx="2">
            <a:schemeClr val="accent2">
              <a:shade val="2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/>
            </a:pPr>
            <a:r>
              <a:rPr lang="ko-KR" altLang="en-US">
                <a:solidFill>
                  <a:schemeClr val="bg1"/>
                </a:solidFill>
                <a:latin typeface="나눔스퀘어 Bold"/>
                <a:ea typeface="나눔스퀘어 Bold"/>
              </a:rPr>
              <a:t>인권활동가</a:t>
            </a:r>
            <a:endParaRPr lang="ko-KR" altLang="en-US">
              <a:solidFill>
                <a:schemeClr val="bg1"/>
              </a:solidFill>
              <a:latin typeface="나눔스퀘어 Bold"/>
              <a:ea typeface="나눔스퀘어 Bold"/>
            </a:endParaRPr>
          </a:p>
        </p:txBody>
      </p:sp>
      <p:sp>
        <p:nvSpPr>
          <p:cNvPr id="73" name="타원 1"/>
          <p:cNvSpPr/>
          <p:nvPr/>
        </p:nvSpPr>
        <p:spPr>
          <a:xfrm>
            <a:off x="939600" y="2314800"/>
            <a:ext cx="1800000" cy="1800000"/>
          </a:xfrm>
          <a:prstGeom prst="ellipse">
            <a:avLst/>
          </a:prstGeom>
          <a:ln/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/>
            </a:pPr>
            <a:r>
              <a:rPr lang="ko-KR" altLang="en-US">
                <a:solidFill>
                  <a:schemeClr val="bg1"/>
                </a:solidFill>
                <a:latin typeface="나눔스퀘어 Bold"/>
                <a:ea typeface="나눔스퀘어 Bold"/>
              </a:rPr>
              <a:t>아키비스트</a:t>
            </a:r>
            <a:endParaRPr lang="ko-KR" altLang="en-US">
              <a:solidFill>
                <a:schemeClr val="bg1"/>
              </a:solidFill>
              <a:latin typeface="나눔스퀘어 Bold"/>
              <a:ea typeface="나눔스퀘어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734321" y="6233373"/>
            <a:ext cx="10682979" cy="0"/>
          </a:xfrm>
          <a:prstGeom prst="line">
            <a:avLst/>
          </a:prstGeom>
          <a:ln w="28575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34321" y="619973"/>
            <a:ext cx="10682979" cy="0"/>
          </a:xfrm>
          <a:prstGeom prst="line">
            <a:avLst/>
          </a:prstGeom>
          <a:ln w="57150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5"/>
          <p:cNvSpPr txBox="1"/>
          <p:nvPr/>
        </p:nvSpPr>
        <p:spPr>
          <a:xfrm>
            <a:off x="663574" y="215899"/>
            <a:ext cx="5676266" cy="334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4.</a:t>
            </a:r>
            <a:r>
              <a:rPr lang="ko-KR" altLang="en-US" sz="1600">
                <a:latin typeface="나눔스퀘어 Bold"/>
                <a:ea typeface="나눔스퀘어 Bold"/>
              </a:rPr>
              <a:t> 인권 기록이란 무엇인가</a:t>
            </a:r>
            <a:r>
              <a:rPr lang="en-US" altLang="ko-KR" sz="1600">
                <a:latin typeface="나눔스퀘어 Bold"/>
                <a:ea typeface="나눔스퀘어 Bold"/>
              </a:rPr>
              <a:t>?</a:t>
            </a:r>
            <a:r>
              <a:rPr lang="ko-KR" altLang="en-US" sz="1600">
                <a:latin typeface="나눔스퀘어 Bold"/>
                <a:ea typeface="나눔스퀘어 Bold"/>
              </a:rPr>
              <a:t> 기록 선별과 평가의 어려움</a:t>
            </a:r>
            <a:r>
              <a:rPr lang="en-US" altLang="ko-KR" sz="1600">
                <a:latin typeface="나눔스퀘어 Bold"/>
                <a:ea typeface="나눔스퀘어 Bold"/>
              </a:rPr>
              <a:t>.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sp>
        <p:nvSpPr>
          <p:cNvPr id="38" name="TextBox 35"/>
          <p:cNvSpPr txBox="1"/>
          <p:nvPr/>
        </p:nvSpPr>
        <p:spPr>
          <a:xfrm>
            <a:off x="9270998" y="6281944"/>
            <a:ext cx="2132966" cy="574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인권 아카이브의 이해 </a:t>
            </a:r>
            <a:endParaRPr lang="ko-KR" altLang="en-US" sz="16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선택과 포기하기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sp>
        <p:nvSpPr>
          <p:cNvPr id="41" name=""/>
          <p:cNvSpPr txBox="1"/>
          <p:nvPr/>
        </p:nvSpPr>
        <p:spPr>
          <a:xfrm>
            <a:off x="596899" y="3111500"/>
            <a:ext cx="4724400" cy="90932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76200" dist="76200" dir="8100000" algn="ctr" rotWithShape="0">
              <a:srgbClr val="000000">
                <a:alpha val="50000"/>
              </a:srgbClr>
            </a:outerShdw>
            <a:softEdge rad="38100"/>
          </a:effectLst>
        </p:spPr>
        <p:txBody>
          <a:bodyPr wrap="square">
            <a:spAutoFit/>
          </a:bodyPr>
          <a:p>
            <a:pPr>
              <a:defRPr/>
            </a:pPr>
            <a:r>
              <a:rPr lang="en-US" altLang="ko-KR">
                <a:latin typeface="나눔명조"/>
                <a:ea typeface="나눔명조"/>
              </a:rPr>
              <a:t>&lt;</a:t>
            </a:r>
            <a:r>
              <a:rPr lang="ko-KR" altLang="en-US">
                <a:latin typeface="나눔명조"/>
                <a:ea typeface="나눔명조"/>
              </a:rPr>
              <a:t>생산자 중심의 단체기록물 분류체계 개발에 관한 연구</a:t>
            </a:r>
            <a:r>
              <a:rPr lang="en-US" altLang="ko-KR">
                <a:latin typeface="나눔명조"/>
                <a:ea typeface="나눔명조"/>
              </a:rPr>
              <a:t>&gt;</a:t>
            </a:r>
            <a:endParaRPr lang="en-US" altLang="ko-KR">
              <a:latin typeface="나눔명조"/>
              <a:ea typeface="나눔명조"/>
            </a:endParaRPr>
          </a:p>
          <a:p>
            <a:pPr>
              <a:defRPr/>
            </a:pPr>
            <a:r>
              <a:rPr lang="ko-KR" altLang="en-US">
                <a:latin typeface="나눔명조"/>
                <a:ea typeface="나눔명조"/>
              </a:rPr>
              <a:t>민주통일민중운동연합을 중심으로</a:t>
            </a:r>
            <a:endParaRPr lang="ko-KR" altLang="en-US">
              <a:latin typeface="나눔명조"/>
              <a:ea typeface="나눔명조"/>
            </a:endParaRPr>
          </a:p>
        </p:txBody>
      </p:sp>
      <p:sp>
        <p:nvSpPr>
          <p:cNvPr id="47" name=""/>
          <p:cNvSpPr txBox="1"/>
          <p:nvPr/>
        </p:nvSpPr>
        <p:spPr>
          <a:xfrm>
            <a:off x="622298" y="919478"/>
            <a:ext cx="4673600" cy="364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76200" dist="76200" dir="8100000" algn="ctr" rotWithShape="0">
              <a:srgbClr val="000000">
                <a:alpha val="50000"/>
              </a:srgbClr>
            </a:outerShdw>
            <a:softEdge rad="38100"/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>
                <a:latin typeface="나눔명조"/>
                <a:ea typeface="나눔명조"/>
              </a:rPr>
              <a:t>쉘렌버그의 가치론적 평가선별론</a:t>
            </a:r>
            <a:endParaRPr lang="en-US" altLang="ko-KR">
              <a:latin typeface="나눔명조"/>
              <a:ea typeface="나눔명조"/>
            </a:endParaRPr>
          </a:p>
        </p:txBody>
      </p:sp>
      <p:sp>
        <p:nvSpPr>
          <p:cNvPr id="49" name=""/>
          <p:cNvSpPr txBox="1"/>
          <p:nvPr/>
        </p:nvSpPr>
        <p:spPr>
          <a:xfrm>
            <a:off x="609599" y="1440180"/>
            <a:ext cx="4673600" cy="367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76200" dist="76200" dir="8100000" algn="ctr" rotWithShape="0">
              <a:srgbClr val="000000">
                <a:alpha val="50000"/>
              </a:srgbClr>
            </a:outerShdw>
            <a:softEdge rad="38100"/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>
                <a:latin typeface="나눔명조"/>
                <a:ea typeface="나눔명조"/>
              </a:rPr>
              <a:t>젠킨슨의 생산자중심 평가선별론</a:t>
            </a:r>
            <a:endParaRPr lang="en-US" altLang="ko-KR">
              <a:latin typeface="나눔명조"/>
              <a:ea typeface="나눔명조"/>
            </a:endParaRPr>
          </a:p>
        </p:txBody>
      </p:sp>
      <p:sp>
        <p:nvSpPr>
          <p:cNvPr id="50" name=""/>
          <p:cNvSpPr txBox="1"/>
          <p:nvPr/>
        </p:nvSpPr>
        <p:spPr>
          <a:xfrm>
            <a:off x="609600" y="1998978"/>
            <a:ext cx="4686299" cy="364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76200" dist="76200" dir="8100000" algn="ctr" rotWithShape="0">
              <a:srgbClr val="000000">
                <a:alpha val="50000"/>
              </a:srgbClr>
            </a:outerShdw>
            <a:softEdge rad="38100"/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>
                <a:latin typeface="나눔명조"/>
                <a:ea typeface="나눔명조"/>
              </a:rPr>
              <a:t>햄의 분석적 평가이론</a:t>
            </a:r>
            <a:endParaRPr lang="en-US" altLang="ko-KR">
              <a:latin typeface="나눔명조"/>
              <a:ea typeface="나눔명조"/>
            </a:endParaRPr>
          </a:p>
        </p:txBody>
      </p:sp>
      <p:sp>
        <p:nvSpPr>
          <p:cNvPr id="51" name=""/>
          <p:cNvSpPr txBox="1"/>
          <p:nvPr/>
        </p:nvSpPr>
        <p:spPr>
          <a:xfrm>
            <a:off x="596900" y="2545078"/>
            <a:ext cx="4698999" cy="364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76200" dist="76200" dir="8100000" algn="ctr" rotWithShape="0">
              <a:srgbClr val="000000">
                <a:alpha val="50000"/>
              </a:srgbClr>
            </a:outerShdw>
            <a:softEdge rad="38100"/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>
                <a:latin typeface="나눔명조"/>
                <a:ea typeface="나눔명조"/>
              </a:rPr>
              <a:t>붐스의 도큐멘테이션 이론</a:t>
            </a:r>
            <a:endParaRPr lang="en-US" altLang="ko-KR">
              <a:latin typeface="나눔명조"/>
              <a:ea typeface="나눔명조"/>
            </a:endParaRPr>
          </a:p>
        </p:txBody>
      </p:sp>
      <p:sp>
        <p:nvSpPr>
          <p:cNvPr id="52" name=""/>
          <p:cNvSpPr txBox="1"/>
          <p:nvPr/>
        </p:nvSpPr>
        <p:spPr>
          <a:xfrm>
            <a:off x="571500" y="4716779"/>
            <a:ext cx="4787899" cy="36449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76200" dist="76200" dir="8100000" algn="ctr" rotWithShape="0">
              <a:srgbClr val="000000">
                <a:alpha val="50000"/>
              </a:srgbClr>
            </a:outerShdw>
            <a:softEdge rad="38100"/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>
                <a:latin typeface="나눔명조"/>
                <a:ea typeface="나눔명조"/>
              </a:rPr>
              <a:t>노근리 디지털 아카이브 수집정책 연구</a:t>
            </a:r>
            <a:endParaRPr lang="en-US" altLang="ko-KR">
              <a:latin typeface="나눔명조"/>
              <a:ea typeface="나눔명조"/>
            </a:endParaRPr>
          </a:p>
        </p:txBody>
      </p:sp>
      <p:sp>
        <p:nvSpPr>
          <p:cNvPr id="53" name=""/>
          <p:cNvSpPr txBox="1"/>
          <p:nvPr/>
        </p:nvSpPr>
        <p:spPr>
          <a:xfrm>
            <a:off x="584201" y="4169410"/>
            <a:ext cx="4749799" cy="36449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76200" dist="76200" dir="8100000" algn="ctr" rotWithShape="0">
              <a:srgbClr val="000000">
                <a:alpha val="50000"/>
              </a:srgbClr>
            </a:outerShdw>
            <a:softEdge rad="38100"/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>
                <a:latin typeface="나눔명조"/>
                <a:ea typeface="나눔명조"/>
              </a:rPr>
              <a:t>마을 아카이브 구축을 위한 수집 전략</a:t>
            </a:r>
            <a:endParaRPr lang="en-US" altLang="ko-KR">
              <a:latin typeface="나눔명조"/>
              <a:ea typeface="나눔명조"/>
            </a:endParaRPr>
          </a:p>
        </p:txBody>
      </p:sp>
      <p:sp>
        <p:nvSpPr>
          <p:cNvPr id="54" name=""/>
          <p:cNvSpPr txBox="1"/>
          <p:nvPr/>
        </p:nvSpPr>
        <p:spPr>
          <a:xfrm>
            <a:off x="558800" y="5288279"/>
            <a:ext cx="4825999" cy="35814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76200" dist="76200" dir="8100000" algn="ctr" rotWithShape="0">
              <a:srgbClr val="000000">
                <a:alpha val="50000"/>
              </a:srgbClr>
            </a:outerShdw>
            <a:softEdge rad="38100"/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>
                <a:latin typeface="나눔명조"/>
                <a:ea typeface="나눔명조"/>
              </a:rPr>
              <a:t>지역 기록화를 위한 ‘도큐멘테이션 전략’의 적용</a:t>
            </a:r>
            <a:endParaRPr lang="en-US" altLang="ko-KR">
              <a:latin typeface="나눔명조"/>
              <a:ea typeface="나눔명조"/>
            </a:endParaRPr>
          </a:p>
        </p:txBody>
      </p:sp>
      <p:sp>
        <p:nvSpPr>
          <p:cNvPr id="55" name=""/>
          <p:cNvSpPr/>
          <p:nvPr/>
        </p:nvSpPr>
        <p:spPr>
          <a:xfrm>
            <a:off x="6096000" y="1784349"/>
            <a:ext cx="4864099" cy="3289300"/>
          </a:xfrm>
          <a:prstGeom prst="ellipse">
            <a:avLst/>
          </a:prstGeom>
          <a:gradFill flip="xy" rotWithShape="1">
            <a:gsLst>
              <a:gs pos="0">
                <a:srgbClr val="ffff00">
                  <a:alpha val="100000"/>
                </a:srgbClr>
              </a:gs>
              <a:gs pos="100000">
                <a:schemeClr val="bg1">
                  <a:alpha val="100000"/>
                </a:schemeClr>
              </a:gs>
            </a:gsLst>
            <a:lin ang="5400000" scaled="0"/>
            <a:tileRect/>
          </a:gradFill>
        </p:spPr>
        <p:style>
          <a:lnRef idx="2">
            <a:schemeClr val="accent4">
              <a:shade val="2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/>
            </a:pPr>
            <a:r>
              <a:rPr lang="ko-KR" altLang="en-US" sz="4500">
                <a:solidFill>
                  <a:schemeClr val="accent2"/>
                </a:solidFill>
                <a:latin typeface="나눔스퀘어 Bold"/>
                <a:ea typeface="나눔스퀘어 Bold"/>
              </a:rPr>
              <a:t>인권 기록</a:t>
            </a:r>
            <a:endParaRPr lang="ko-KR" altLang="en-US" sz="4500">
              <a:solidFill>
                <a:schemeClr val="accent2"/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4500">
                <a:solidFill>
                  <a:schemeClr val="accent2"/>
                </a:solidFill>
                <a:latin typeface="나눔스퀘어 Bold"/>
                <a:ea typeface="나눔스퀘어 Bold"/>
              </a:rPr>
              <a:t>이란</a:t>
            </a:r>
            <a:r>
              <a:rPr lang="en-US" altLang="ko-KR" sz="4500">
                <a:solidFill>
                  <a:schemeClr val="accent2"/>
                </a:solidFill>
                <a:latin typeface="나눔스퀘어 Bold"/>
                <a:ea typeface="나눔스퀘어 Bold"/>
              </a:rPr>
              <a:t>?</a:t>
            </a:r>
            <a:endParaRPr lang="en-US" altLang="ko-KR" sz="4500">
              <a:solidFill>
                <a:schemeClr val="accent2"/>
              </a:solidFill>
              <a:latin typeface="나눔스퀘어 Bold"/>
              <a:ea typeface="나눔스퀘어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734321" y="6233373"/>
            <a:ext cx="10682979" cy="0"/>
          </a:xfrm>
          <a:prstGeom prst="line">
            <a:avLst/>
          </a:prstGeom>
          <a:ln w="28575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34321" y="619973"/>
            <a:ext cx="10682979" cy="0"/>
          </a:xfrm>
          <a:prstGeom prst="line">
            <a:avLst/>
          </a:prstGeom>
          <a:ln w="57150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5"/>
          <p:cNvSpPr txBox="1"/>
          <p:nvPr/>
        </p:nvSpPr>
        <p:spPr>
          <a:xfrm>
            <a:off x="663574" y="215899"/>
            <a:ext cx="7263766" cy="334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4. 인권 기록이란 무엇인가? </a:t>
            </a:r>
            <a:r>
              <a:rPr lang="ko-KR" altLang="en-US" sz="1600">
                <a:latin typeface="나눔스퀘어 Bold"/>
                <a:ea typeface="나눔스퀘어 Bold"/>
              </a:rPr>
              <a:t>수집 범위 정하기</a:t>
            </a:r>
            <a:r>
              <a:rPr lang="en-US" altLang="ko-KR" sz="1600">
                <a:latin typeface="나눔스퀘어 Bold"/>
                <a:ea typeface="나눔스퀘어 Bold"/>
              </a:rPr>
              <a:t>.</a:t>
            </a:r>
            <a:endParaRPr lang="en-US" altLang="ko-KR" sz="1600">
              <a:latin typeface="나눔스퀘어 Bold"/>
              <a:ea typeface="나눔스퀘어 Bold"/>
            </a:endParaRPr>
          </a:p>
        </p:txBody>
      </p:sp>
      <p:sp>
        <p:nvSpPr>
          <p:cNvPr id="46" name=""/>
          <p:cNvSpPr txBox="1"/>
          <p:nvPr/>
        </p:nvSpPr>
        <p:spPr>
          <a:xfrm>
            <a:off x="5958205" y="3746500"/>
            <a:ext cx="276860" cy="366395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endParaRPr lang="ko-KR" altLang="en-US"/>
          </a:p>
        </p:txBody>
      </p:sp>
      <p:sp>
        <p:nvSpPr>
          <p:cNvPr id="47" name=""/>
          <p:cNvSpPr txBox="1"/>
          <p:nvPr/>
        </p:nvSpPr>
        <p:spPr>
          <a:xfrm>
            <a:off x="4387850" y="1130299"/>
            <a:ext cx="3403600" cy="267971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endParaRPr lang="ko-KR" altLang="en-US" sz="1200"/>
          </a:p>
        </p:txBody>
      </p:sp>
      <p:sp>
        <p:nvSpPr>
          <p:cNvPr id="59" name="타원 1"/>
          <p:cNvSpPr/>
          <p:nvPr/>
        </p:nvSpPr>
        <p:spPr>
          <a:xfrm>
            <a:off x="1041786" y="1440169"/>
            <a:ext cx="3495062" cy="3495062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80000"/>
                </a:schemeClr>
              </a:gs>
              <a:gs pos="100000">
                <a:srgbClr val="f8b910">
                  <a:alpha val="80000"/>
                </a:srgbClr>
              </a:gs>
              <a:gs pos="22000">
                <a:schemeClr val="accent4">
                  <a:alpha val="100000"/>
                </a:schemeClr>
              </a:gs>
              <a:gs pos="33000">
                <a:schemeClr val="accent4">
                  <a:alpha val="100000"/>
                </a:schemeClr>
              </a:gs>
              <a:gs pos="53000">
                <a:schemeClr val="accent4">
                  <a:alpha val="100000"/>
                </a:schemeClr>
              </a:gs>
              <a:gs pos="67000">
                <a:schemeClr val="accent4">
                  <a:alpha val="10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0" name="TextBox 33"/>
          <p:cNvSpPr txBox="1"/>
          <p:nvPr/>
        </p:nvSpPr>
        <p:spPr>
          <a:xfrm>
            <a:off x="1623060" y="2729466"/>
            <a:ext cx="2364105" cy="10024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첫번째 수집 전략</a:t>
            </a:r>
            <a:r>
              <a:rPr lang="en-US" altLang="ko-KR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.</a:t>
            </a:r>
            <a:endParaRPr lang="en-US" altLang="ko-KR" sz="2000" b="1" spc="-150">
              <a:solidFill>
                <a:schemeClr val="accent4">
                  <a:lumMod val="30000"/>
                </a:schemeClr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주요 인권운동네트워크</a:t>
            </a:r>
            <a:endParaRPr lang="ko-KR" altLang="en-US" sz="2000" b="1" spc="-150">
              <a:solidFill>
                <a:schemeClr val="accent4">
                  <a:lumMod val="30000"/>
                </a:schemeClr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소속 단체 기록  </a:t>
            </a:r>
            <a:endParaRPr lang="ko-KR" altLang="en-US" sz="2000" b="1" spc="-150">
              <a:solidFill>
                <a:schemeClr val="accent4">
                  <a:lumMod val="30000"/>
                </a:schemeClr>
              </a:solidFill>
              <a:latin typeface="나눔스퀘어 Bold"/>
              <a:ea typeface="나눔스퀘어 Bold"/>
            </a:endParaRPr>
          </a:p>
        </p:txBody>
      </p:sp>
      <p:sp>
        <p:nvSpPr>
          <p:cNvPr id="62" name=""/>
          <p:cNvSpPr/>
          <p:nvPr/>
        </p:nvSpPr>
        <p:spPr>
          <a:xfrm>
            <a:off x="5368925" y="1866899"/>
            <a:ext cx="1022349" cy="355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baff1a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/>
            </a:pPr>
            <a:endParaRPr lang="ko-KR" altLang="en-US"/>
          </a:p>
        </p:txBody>
      </p:sp>
      <p:sp>
        <p:nvSpPr>
          <p:cNvPr id="64" name=""/>
          <p:cNvSpPr/>
          <p:nvPr/>
        </p:nvSpPr>
        <p:spPr>
          <a:xfrm>
            <a:off x="5394325" y="3251200"/>
            <a:ext cx="1022349" cy="355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6" name=""/>
          <p:cNvSpPr txBox="1"/>
          <p:nvPr/>
        </p:nvSpPr>
        <p:spPr>
          <a:xfrm>
            <a:off x="6915150" y="1231900"/>
            <a:ext cx="4038600" cy="1461770"/>
          </a:xfrm>
          <a:prstGeom prst="rect">
            <a:avLst/>
          </a:prstGeom>
          <a:solidFill>
            <a:schemeClr val="bg1">
              <a:lumMod val="85000"/>
              <a:alpha val="91000"/>
            </a:schemeClr>
          </a:solidFill>
        </p:spPr>
        <p:txBody>
          <a:bodyPr vert="horz" wrap="square" lIns="91440" tIns="45720" rIns="91440" bIns="45720" anchor="t">
            <a:spAutoFit/>
          </a:bodyPr>
          <a:p>
            <a:pPr>
              <a:defRPr/>
            </a:pPr>
            <a:r>
              <a:rPr lang="ko-KR" altLang="en-US">
                <a:latin typeface="나눔스퀘어라운드 Regular"/>
                <a:ea typeface="나눔스퀘어라운드 Regular"/>
                <a:sym typeface="한컴 윤고딕 740"/>
              </a:rPr>
              <a:t>평등과 연대로 인권운동더하기</a:t>
            </a:r>
            <a:r>
              <a:rPr lang="en-US" altLang="ko-KR">
                <a:latin typeface="나눔스퀘어라운드 Regular"/>
                <a:ea typeface="나눔스퀘어라운드 Regular"/>
                <a:sym typeface="한컴 윤고딕 740"/>
              </a:rPr>
              <a:t>,</a:t>
            </a:r>
            <a:r>
              <a:rPr lang="ko-KR" altLang="en-US">
                <a:latin typeface="나눔스퀘어라운드 Regular"/>
                <a:ea typeface="나눔스퀘어라운드 Regular"/>
                <a:sym typeface="한컴 윤고딕 740"/>
              </a:rPr>
              <a:t> 차별금지법제정연대</a:t>
            </a:r>
            <a:r>
              <a:rPr lang="en-US" altLang="ko-KR">
                <a:latin typeface="나눔스퀘어라운드 Regular"/>
                <a:ea typeface="나눔스퀘어라운드 Regular"/>
                <a:sym typeface="한컴 윤고딕 740"/>
              </a:rPr>
              <a:t>,</a:t>
            </a:r>
            <a:r>
              <a:rPr lang="ko-KR" altLang="en-US">
                <a:latin typeface="나눔스퀘어라운드 Regular"/>
                <a:ea typeface="나눔스퀘어라운드 Regular"/>
                <a:sym typeface="한컴 윤고딕 740"/>
              </a:rPr>
              <a:t> 전국장애인차별철폐연대</a:t>
            </a:r>
            <a:r>
              <a:rPr lang="en-US" altLang="ko-KR">
                <a:latin typeface="나눔스퀘어라운드 Regular"/>
                <a:ea typeface="나눔스퀘어라운드 Regular"/>
                <a:sym typeface="한컴 윤고딕 740"/>
              </a:rPr>
              <a:t>,</a:t>
            </a:r>
            <a:r>
              <a:rPr lang="ko-KR" altLang="en-US">
                <a:latin typeface="나눔스퀘어라운드 Regular"/>
                <a:ea typeface="나눔스퀘어라운드 Regular"/>
                <a:sym typeface="한컴 윤고딕 740"/>
              </a:rPr>
              <a:t> 이주공동행동</a:t>
            </a:r>
            <a:r>
              <a:rPr lang="en-US" altLang="ko-KR">
                <a:latin typeface="나눔스퀘어라운드 Regular"/>
                <a:ea typeface="나눔스퀘어라운드 Regular"/>
                <a:sym typeface="한컴 윤고딕 740"/>
              </a:rPr>
              <a:t>,</a:t>
            </a:r>
            <a:r>
              <a:rPr lang="ko-KR" altLang="en-US">
                <a:latin typeface="나눔스퀘어라운드 Regular"/>
                <a:ea typeface="나눔스퀘어라운드 Regular"/>
                <a:sym typeface="한컴 윤고딕 740"/>
              </a:rPr>
              <a:t> 성소수자무지개행동 등 인권운동 주요 네트워크 소속 단체 기록을 수집</a:t>
            </a:r>
            <a:r>
              <a:rPr lang="en-US" altLang="ko-KR">
                <a:latin typeface="나눔스퀘어라운드 Regular"/>
                <a:ea typeface="나눔스퀘어라운드 Regular"/>
                <a:sym typeface="한컴 윤고딕 740"/>
              </a:rPr>
              <a:t>.</a:t>
            </a:r>
            <a:endParaRPr lang="en-US" altLang="ko-KR">
              <a:latin typeface="나눔스퀘어라운드 Regular"/>
              <a:ea typeface="나눔스퀘어라운드 Regular"/>
              <a:sym typeface="한컴 윤고딕 740"/>
            </a:endParaRPr>
          </a:p>
        </p:txBody>
      </p:sp>
      <p:sp>
        <p:nvSpPr>
          <p:cNvPr id="67" name=""/>
          <p:cNvSpPr txBox="1"/>
          <p:nvPr/>
        </p:nvSpPr>
        <p:spPr>
          <a:xfrm>
            <a:off x="6927849" y="2975927"/>
            <a:ext cx="4038600" cy="908367"/>
          </a:xfrm>
          <a:prstGeom prst="rect">
            <a:avLst/>
          </a:prstGeom>
          <a:solidFill>
            <a:schemeClr val="bg1">
              <a:lumMod val="85000"/>
              <a:alpha val="91000"/>
            </a:schemeClr>
          </a:solidFill>
        </p:spPr>
        <p:txBody>
          <a:bodyPr vert="horz"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ko-KR" altLang="en-US">
                <a:latin typeface="나눔스퀘어라운드 Regular"/>
                <a:ea typeface="나눔스퀘어라운드 Regular"/>
              </a:rPr>
              <a:t>노동</a:t>
            </a:r>
            <a:r>
              <a:rPr lang="en-US" altLang="ko-KR">
                <a:latin typeface="나눔스퀘어라운드 Regular"/>
                <a:ea typeface="나눔스퀘어라운드 Regular"/>
              </a:rPr>
              <a:t>,</a:t>
            </a:r>
            <a:r>
              <a:rPr lang="ko-KR" altLang="en-US">
                <a:latin typeface="나눔스퀘어라운드 Regular"/>
                <a:ea typeface="나눔스퀘어라운드 Regular"/>
              </a:rPr>
              <a:t> 환경</a:t>
            </a:r>
            <a:r>
              <a:rPr lang="en-US" altLang="ko-KR">
                <a:latin typeface="나눔스퀘어라운드 Regular"/>
                <a:ea typeface="나눔스퀘어라운드 Regular"/>
              </a:rPr>
              <a:t>,</a:t>
            </a:r>
            <a:r>
              <a:rPr lang="ko-KR" altLang="en-US">
                <a:latin typeface="나눔스퀘어라운드 Regular"/>
                <a:ea typeface="나눔스퀘어라운드 Regular"/>
              </a:rPr>
              <a:t> 평화 등 인권을 담고 있는 기록을 어떤 단체 혹은 누가 만들었는가에 따라 수집하지 않는 게 맞을까</a:t>
            </a:r>
            <a:r>
              <a:rPr lang="en-US" altLang="ko-KR">
                <a:latin typeface="나눔스퀘어라운드 Regular"/>
                <a:ea typeface="나눔스퀘어라운드 Regular"/>
              </a:rPr>
              <a:t>?</a:t>
            </a:r>
            <a:r>
              <a:rPr lang="ko-KR" altLang="en-US">
                <a:latin typeface="나눔스퀘어라운드 Regular"/>
                <a:ea typeface="나눔스퀘어라운드 Regular"/>
              </a:rPr>
              <a:t> </a:t>
            </a:r>
            <a:endParaRPr lang="ko-KR" altLang="en-US">
              <a:latin typeface="나눔스퀘어라운드 Regular"/>
              <a:ea typeface="나눔스퀘어라운드 Regular"/>
            </a:endParaRPr>
          </a:p>
        </p:txBody>
      </p:sp>
      <p:sp>
        <p:nvSpPr>
          <p:cNvPr id="68" name="TextBox 35"/>
          <p:cNvSpPr txBox="1"/>
          <p:nvPr/>
        </p:nvSpPr>
        <p:spPr>
          <a:xfrm>
            <a:off x="9270998" y="6281944"/>
            <a:ext cx="2132966" cy="574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인권 아카이브의 이해 </a:t>
            </a:r>
            <a:endParaRPr lang="ko-KR" altLang="en-US" sz="16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선택과 포기하기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sp>
        <p:nvSpPr>
          <p:cNvPr id="69" name=""/>
          <p:cNvSpPr/>
          <p:nvPr/>
        </p:nvSpPr>
        <p:spPr>
          <a:xfrm>
            <a:off x="5381625" y="4521200"/>
            <a:ext cx="1022349" cy="3556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lt1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0" name=""/>
          <p:cNvSpPr txBox="1"/>
          <p:nvPr/>
        </p:nvSpPr>
        <p:spPr>
          <a:xfrm>
            <a:off x="6915149" y="4267199"/>
            <a:ext cx="4038600" cy="902971"/>
          </a:xfrm>
          <a:prstGeom prst="rect">
            <a:avLst/>
          </a:prstGeom>
          <a:solidFill>
            <a:schemeClr val="bg1">
              <a:lumMod val="85000"/>
              <a:alpha val="91000"/>
            </a:schemeClr>
          </a:solidFill>
        </p:spPr>
        <p:txBody>
          <a:bodyPr vert="horz"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ko-KR" altLang="en-US">
                <a:latin typeface="나눔스퀘어라운드 Regular"/>
                <a:ea typeface="나눔스퀘어라운드 Regular"/>
              </a:rPr>
              <a:t>생산처 중심 기록 수집에 따라 인권의 범위를 제한</a:t>
            </a:r>
            <a:r>
              <a:rPr lang="en-US" altLang="ko-KR">
                <a:latin typeface="나눔스퀘어라운드 Regular"/>
                <a:ea typeface="나눔스퀘어라운드 Regular"/>
              </a:rPr>
              <a:t>.</a:t>
            </a:r>
            <a:r>
              <a:rPr lang="ko-KR" altLang="en-US">
                <a:latin typeface="나눔스퀘어라운드 Regular"/>
                <a:ea typeface="나눔스퀘어라운드 Regular"/>
              </a:rPr>
              <a:t> 인권운동은 인권옹호활동을 모두 지칭하는데</a:t>
            </a:r>
            <a:r>
              <a:rPr lang="en-US" altLang="ko-KR">
                <a:latin typeface="나눔스퀘어라운드 Regular"/>
                <a:ea typeface="나눔스퀘어라운드 Regular"/>
              </a:rPr>
              <a:t>,</a:t>
            </a:r>
            <a:r>
              <a:rPr lang="ko-KR" altLang="en-US">
                <a:latin typeface="나눔스퀘어라운드 Regular"/>
                <a:ea typeface="나눔스퀘어라운드 Regular"/>
              </a:rPr>
              <a:t> 이를 따라가지 못함</a:t>
            </a:r>
            <a:r>
              <a:rPr lang="en-US" altLang="ko-KR">
                <a:latin typeface="나눔스퀘어라운드 Regular"/>
                <a:ea typeface="나눔스퀘어라운드 Regular"/>
              </a:rPr>
              <a:t>.</a:t>
            </a:r>
            <a:endParaRPr lang="en-US" altLang="ko-KR">
              <a:latin typeface="나눔스퀘어라운드 Regular"/>
              <a:ea typeface="나눔스퀘어라운드 Regula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734321" y="6233373"/>
            <a:ext cx="10682979" cy="0"/>
          </a:xfrm>
          <a:prstGeom prst="line">
            <a:avLst/>
          </a:prstGeom>
          <a:ln w="28575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34321" y="619973"/>
            <a:ext cx="10682979" cy="0"/>
          </a:xfrm>
          <a:prstGeom prst="line">
            <a:avLst/>
          </a:prstGeom>
          <a:ln w="57150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5"/>
          <p:cNvSpPr txBox="1"/>
          <p:nvPr/>
        </p:nvSpPr>
        <p:spPr>
          <a:xfrm>
            <a:off x="663574" y="215899"/>
            <a:ext cx="5676266" cy="334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4. 인권 기록이란 무엇인가? </a:t>
            </a:r>
            <a:r>
              <a:rPr lang="ko-KR" altLang="en-US" sz="1600">
                <a:latin typeface="나눔스퀘어 Bold"/>
                <a:ea typeface="나눔스퀘어 Bold"/>
              </a:rPr>
              <a:t>수집 범위 정하기</a:t>
            </a:r>
            <a:r>
              <a:rPr lang="en-US" altLang="ko-KR" sz="1600">
                <a:latin typeface="나눔스퀘어 Bold"/>
                <a:ea typeface="나눔스퀘어 Bold"/>
              </a:rPr>
              <a:t>.</a:t>
            </a:r>
            <a:endParaRPr lang="en-US" altLang="ko-KR" sz="1600">
              <a:latin typeface="나눔스퀘어 Bold"/>
              <a:ea typeface="나눔스퀘어 Bold"/>
            </a:endParaRPr>
          </a:p>
        </p:txBody>
      </p:sp>
      <p:sp>
        <p:nvSpPr>
          <p:cNvPr id="38" name="TextBox 35"/>
          <p:cNvSpPr txBox="1"/>
          <p:nvPr/>
        </p:nvSpPr>
        <p:spPr>
          <a:xfrm>
            <a:off x="9270998" y="6281944"/>
            <a:ext cx="2132966" cy="574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인권 아카이브의 이해 </a:t>
            </a:r>
            <a:endParaRPr lang="ko-KR" altLang="en-US" sz="16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선택과 포기하기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pic>
        <p:nvPicPr>
          <p:cNvPr id="57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96883" y="729000"/>
            <a:ext cx="10798234" cy="5399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734321" y="6233373"/>
            <a:ext cx="10682979" cy="0"/>
          </a:xfrm>
          <a:prstGeom prst="line">
            <a:avLst/>
          </a:prstGeom>
          <a:ln w="28575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34321" y="619973"/>
            <a:ext cx="10682979" cy="0"/>
          </a:xfrm>
          <a:prstGeom prst="line">
            <a:avLst/>
          </a:prstGeom>
          <a:ln w="57150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5"/>
          <p:cNvSpPr txBox="1"/>
          <p:nvPr/>
        </p:nvSpPr>
        <p:spPr>
          <a:xfrm>
            <a:off x="663574" y="215899"/>
            <a:ext cx="5676266" cy="334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4. 인권 기록이란 무엇인가? </a:t>
            </a:r>
            <a:r>
              <a:rPr lang="ko-KR" altLang="en-US" sz="1600">
                <a:latin typeface="나눔스퀘어 Bold"/>
                <a:ea typeface="나눔스퀘어 Bold"/>
              </a:rPr>
              <a:t>수집 범위 정하기</a:t>
            </a:r>
            <a:r>
              <a:rPr lang="en-US" altLang="ko-KR" sz="1600">
                <a:latin typeface="나눔스퀘어 Bold"/>
                <a:ea typeface="나눔스퀘어 Bold"/>
              </a:rPr>
              <a:t>.</a:t>
            </a:r>
            <a:endParaRPr lang="en-US" altLang="ko-KR" sz="1600">
              <a:latin typeface="나눔스퀘어 Bold"/>
              <a:ea typeface="나눔스퀘어 Bold"/>
            </a:endParaRPr>
          </a:p>
        </p:txBody>
      </p:sp>
      <p:sp>
        <p:nvSpPr>
          <p:cNvPr id="38" name="TextBox 35"/>
          <p:cNvSpPr txBox="1"/>
          <p:nvPr/>
        </p:nvSpPr>
        <p:spPr>
          <a:xfrm>
            <a:off x="9270998" y="6281944"/>
            <a:ext cx="2132966" cy="574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인권 아카이브의 이해 </a:t>
            </a:r>
            <a:endParaRPr lang="ko-KR" altLang="en-US" sz="16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선택과 포기하기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pic>
        <p:nvPicPr>
          <p:cNvPr id="58" name="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727200" y="756000"/>
            <a:ext cx="10800000" cy="54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734321" y="6233373"/>
            <a:ext cx="10682979" cy="0"/>
          </a:xfrm>
          <a:prstGeom prst="line">
            <a:avLst/>
          </a:prstGeom>
          <a:ln w="28575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34321" y="619973"/>
            <a:ext cx="10682979" cy="0"/>
          </a:xfrm>
          <a:prstGeom prst="line">
            <a:avLst/>
          </a:prstGeom>
          <a:ln w="57150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5"/>
          <p:cNvSpPr txBox="1"/>
          <p:nvPr/>
        </p:nvSpPr>
        <p:spPr>
          <a:xfrm>
            <a:off x="663574" y="215899"/>
            <a:ext cx="5676266" cy="334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4. 인권 기록이란 무엇인가? </a:t>
            </a:r>
            <a:r>
              <a:rPr lang="ko-KR" altLang="en-US" sz="1600">
                <a:latin typeface="나눔스퀘어 Bold"/>
                <a:ea typeface="나눔스퀘어 Bold"/>
              </a:rPr>
              <a:t>수집 범위 정하기</a:t>
            </a:r>
            <a:r>
              <a:rPr lang="en-US" altLang="ko-KR" sz="1600">
                <a:latin typeface="나눔스퀘어 Bold"/>
                <a:ea typeface="나눔스퀘어 Bold"/>
              </a:rPr>
              <a:t>.</a:t>
            </a:r>
            <a:endParaRPr lang="en-US" altLang="ko-KR" sz="1600">
              <a:latin typeface="나눔스퀘어 Bold"/>
              <a:ea typeface="나눔스퀘어 Bold"/>
            </a:endParaRPr>
          </a:p>
        </p:txBody>
      </p:sp>
      <p:sp>
        <p:nvSpPr>
          <p:cNvPr id="38" name="TextBox 35"/>
          <p:cNvSpPr txBox="1"/>
          <p:nvPr/>
        </p:nvSpPr>
        <p:spPr>
          <a:xfrm>
            <a:off x="9270998" y="6281944"/>
            <a:ext cx="2132966" cy="574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인권 아카이브의 이해 </a:t>
            </a:r>
            <a:endParaRPr lang="ko-KR" altLang="en-US" sz="16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선택과 포기하기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pic>
        <p:nvPicPr>
          <p:cNvPr id="59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74815" y="723882"/>
            <a:ext cx="10791570" cy="51428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734321" y="6233373"/>
            <a:ext cx="10682979" cy="0"/>
          </a:xfrm>
          <a:prstGeom prst="line">
            <a:avLst/>
          </a:prstGeom>
          <a:ln w="28575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34321" y="619973"/>
            <a:ext cx="10682979" cy="0"/>
          </a:xfrm>
          <a:prstGeom prst="line">
            <a:avLst/>
          </a:prstGeom>
          <a:ln w="57150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5"/>
          <p:cNvSpPr txBox="1"/>
          <p:nvPr/>
        </p:nvSpPr>
        <p:spPr>
          <a:xfrm>
            <a:off x="663574" y="215899"/>
            <a:ext cx="5676266" cy="334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4. 인권 기록이란 무엇인가? </a:t>
            </a:r>
            <a:r>
              <a:rPr lang="ko-KR" altLang="en-US" sz="1600">
                <a:latin typeface="나눔스퀘어 Bold"/>
                <a:ea typeface="나눔스퀘어 Bold"/>
              </a:rPr>
              <a:t>수집 범위 정하기</a:t>
            </a:r>
            <a:r>
              <a:rPr lang="en-US" altLang="ko-KR" sz="1600">
                <a:latin typeface="나눔스퀘어 Bold"/>
                <a:ea typeface="나눔스퀘어 Bold"/>
              </a:rPr>
              <a:t>.</a:t>
            </a:r>
            <a:endParaRPr lang="en-US" altLang="ko-KR" sz="1600">
              <a:latin typeface="나눔스퀘어 Bold"/>
              <a:ea typeface="나눔스퀘어 Bold"/>
            </a:endParaRPr>
          </a:p>
        </p:txBody>
      </p:sp>
      <p:sp>
        <p:nvSpPr>
          <p:cNvPr id="38" name="TextBox 35"/>
          <p:cNvSpPr txBox="1"/>
          <p:nvPr/>
        </p:nvSpPr>
        <p:spPr>
          <a:xfrm>
            <a:off x="9270998" y="6281944"/>
            <a:ext cx="2132966" cy="574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인권 아카이브의 이해 </a:t>
            </a:r>
            <a:endParaRPr lang="ko-KR" altLang="en-US" sz="16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선택과 포기하기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pic>
        <p:nvPicPr>
          <p:cNvPr id="60" name="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696000" y="729000"/>
            <a:ext cx="10800000" cy="54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734321" y="6233373"/>
            <a:ext cx="10682979" cy="0"/>
          </a:xfrm>
          <a:prstGeom prst="line">
            <a:avLst/>
          </a:prstGeom>
          <a:ln w="28575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34321" y="619973"/>
            <a:ext cx="10682979" cy="0"/>
          </a:xfrm>
          <a:prstGeom prst="line">
            <a:avLst/>
          </a:prstGeom>
          <a:ln w="57150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5"/>
          <p:cNvSpPr txBox="1"/>
          <p:nvPr/>
        </p:nvSpPr>
        <p:spPr>
          <a:xfrm>
            <a:off x="663574" y="215899"/>
            <a:ext cx="7263766" cy="334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4. 인권 기록이란 무엇인가? </a:t>
            </a:r>
            <a:r>
              <a:rPr lang="ko-KR" altLang="en-US" sz="1600">
                <a:latin typeface="나눔스퀘어 Bold"/>
                <a:ea typeface="나눔스퀘어 Bold"/>
              </a:rPr>
              <a:t>수집 범위 정하기</a:t>
            </a:r>
            <a:r>
              <a:rPr lang="en-US" altLang="ko-KR" sz="1600">
                <a:latin typeface="나눔스퀘어 Bold"/>
                <a:ea typeface="나눔스퀘어 Bold"/>
              </a:rPr>
              <a:t>.</a:t>
            </a:r>
            <a:endParaRPr lang="en-US" altLang="ko-KR" sz="1600">
              <a:latin typeface="나눔스퀘어 Bold"/>
              <a:ea typeface="나눔스퀘어 Bold"/>
            </a:endParaRPr>
          </a:p>
        </p:txBody>
      </p:sp>
      <p:sp>
        <p:nvSpPr>
          <p:cNvPr id="46" name=""/>
          <p:cNvSpPr txBox="1"/>
          <p:nvPr/>
        </p:nvSpPr>
        <p:spPr>
          <a:xfrm>
            <a:off x="5958205" y="3746500"/>
            <a:ext cx="276860" cy="366395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endParaRPr lang="ko-KR" altLang="en-US"/>
          </a:p>
        </p:txBody>
      </p:sp>
      <p:sp>
        <p:nvSpPr>
          <p:cNvPr id="47" name=""/>
          <p:cNvSpPr txBox="1"/>
          <p:nvPr/>
        </p:nvSpPr>
        <p:spPr>
          <a:xfrm>
            <a:off x="4387850" y="1130299"/>
            <a:ext cx="3403600" cy="267971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endParaRPr lang="ko-KR" altLang="en-US" sz="1200"/>
          </a:p>
        </p:txBody>
      </p:sp>
      <p:sp>
        <p:nvSpPr>
          <p:cNvPr id="59" name="타원 1"/>
          <p:cNvSpPr/>
          <p:nvPr/>
        </p:nvSpPr>
        <p:spPr>
          <a:xfrm>
            <a:off x="1041786" y="1440169"/>
            <a:ext cx="3495062" cy="3495062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80000"/>
                </a:schemeClr>
              </a:gs>
              <a:gs pos="100000">
                <a:srgbClr val="f8b910">
                  <a:alpha val="80000"/>
                </a:srgbClr>
              </a:gs>
              <a:gs pos="22000">
                <a:schemeClr val="accent4">
                  <a:alpha val="100000"/>
                </a:schemeClr>
              </a:gs>
              <a:gs pos="33000">
                <a:schemeClr val="accent4">
                  <a:alpha val="100000"/>
                </a:schemeClr>
              </a:gs>
              <a:gs pos="53000">
                <a:schemeClr val="accent4">
                  <a:alpha val="100000"/>
                </a:schemeClr>
              </a:gs>
              <a:gs pos="67000">
                <a:schemeClr val="accent4">
                  <a:alpha val="10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0" name="TextBox 33"/>
          <p:cNvSpPr txBox="1"/>
          <p:nvPr/>
        </p:nvSpPr>
        <p:spPr>
          <a:xfrm>
            <a:off x="1403985" y="2729466"/>
            <a:ext cx="2830830" cy="10024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두번째 기록 수집 전략</a:t>
            </a:r>
            <a:endParaRPr lang="ko-KR" altLang="en-US" sz="2000" b="1" spc="-150">
              <a:solidFill>
                <a:schemeClr val="accent4">
                  <a:lumMod val="30000"/>
                </a:schemeClr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인권옹호활동에서 발생하는 </a:t>
            </a:r>
            <a:endParaRPr lang="ko-KR" altLang="en-US" sz="2000" b="1" spc="-150">
              <a:solidFill>
                <a:schemeClr val="accent4">
                  <a:lumMod val="30000"/>
                </a:schemeClr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모든 기록을 수집</a:t>
            </a:r>
            <a:r>
              <a:rPr lang="en-US" altLang="ko-KR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.</a:t>
            </a:r>
            <a:endParaRPr lang="en-US" altLang="ko-KR" sz="2000" b="1" spc="-150">
              <a:solidFill>
                <a:schemeClr val="accent4">
                  <a:lumMod val="30000"/>
                </a:schemeClr>
              </a:solidFill>
              <a:latin typeface="나눔스퀘어 Bold"/>
              <a:ea typeface="나눔스퀘어 Bold"/>
            </a:endParaRPr>
          </a:p>
        </p:txBody>
      </p:sp>
      <p:sp>
        <p:nvSpPr>
          <p:cNvPr id="62" name=""/>
          <p:cNvSpPr/>
          <p:nvPr/>
        </p:nvSpPr>
        <p:spPr>
          <a:xfrm>
            <a:off x="5356226" y="1638300"/>
            <a:ext cx="1022349" cy="355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baff1a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/>
            </a:pPr>
            <a:endParaRPr lang="ko-KR" altLang="en-US"/>
          </a:p>
        </p:txBody>
      </p:sp>
      <p:sp>
        <p:nvSpPr>
          <p:cNvPr id="64" name=""/>
          <p:cNvSpPr/>
          <p:nvPr/>
        </p:nvSpPr>
        <p:spPr>
          <a:xfrm>
            <a:off x="5343524" y="2908300"/>
            <a:ext cx="1022349" cy="355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6" name=""/>
          <p:cNvSpPr txBox="1"/>
          <p:nvPr/>
        </p:nvSpPr>
        <p:spPr>
          <a:xfrm>
            <a:off x="6902450" y="1193800"/>
            <a:ext cx="4038600" cy="1185545"/>
          </a:xfrm>
          <a:prstGeom prst="rect">
            <a:avLst/>
          </a:prstGeom>
          <a:solidFill>
            <a:schemeClr val="bg1">
              <a:lumMod val="85000"/>
              <a:alpha val="91000"/>
            </a:schemeClr>
          </a:solidFill>
        </p:spPr>
        <p:txBody>
          <a:bodyPr vert="horz" wrap="square" lIns="91440" tIns="45720" rIns="91440" bIns="45720" anchor="t">
            <a:spAutoFit/>
          </a:bodyPr>
          <a:p>
            <a:pPr>
              <a:defRPr/>
            </a:pPr>
            <a:r>
              <a:rPr lang="ko-KR" altLang="en-US">
                <a:latin typeface="나눔스퀘어라운드 Regular"/>
                <a:ea typeface="나눔스퀘어라운드 Regular"/>
                <a:sym typeface="한컴 윤고딕 740"/>
              </a:rPr>
              <a:t>인권운동은 인권단체의 활동만이 아니라 인권의 보호와 신장에 개입하는 모든 움직임을 지칭</a:t>
            </a:r>
            <a:r>
              <a:rPr lang="en-US" altLang="ko-KR">
                <a:latin typeface="나눔스퀘어라운드 Regular"/>
                <a:ea typeface="나눔스퀘어라운드 Regular"/>
                <a:sym typeface="한컴 윤고딕 740"/>
              </a:rPr>
              <a:t>.</a:t>
            </a:r>
            <a:r>
              <a:rPr lang="ko-KR" altLang="en-US">
                <a:latin typeface="나눔스퀘어라운드 Regular"/>
                <a:ea typeface="나눔스퀘어라운드 Regular"/>
                <a:sym typeface="한컴 윤고딕 740"/>
              </a:rPr>
              <a:t> 이에 맞게 인권 옹호 활동에서 생산된 모든 기록을 수집하자</a:t>
            </a:r>
            <a:r>
              <a:rPr lang="en-US" altLang="ko-KR">
                <a:latin typeface="나눔스퀘어라운드 Regular"/>
                <a:ea typeface="나눔스퀘어라운드 Regular"/>
                <a:sym typeface="한컴 윤고딕 740"/>
              </a:rPr>
              <a:t>.</a:t>
            </a:r>
            <a:endParaRPr lang="en-US" altLang="ko-KR">
              <a:latin typeface="나눔스퀘어라운드 Regular"/>
              <a:ea typeface="나눔스퀘어라운드 Regular"/>
              <a:sym typeface="한컴 윤고딕 740"/>
            </a:endParaRPr>
          </a:p>
        </p:txBody>
      </p:sp>
      <p:sp>
        <p:nvSpPr>
          <p:cNvPr id="67" name=""/>
          <p:cNvSpPr txBox="1"/>
          <p:nvPr/>
        </p:nvSpPr>
        <p:spPr>
          <a:xfrm>
            <a:off x="6940548" y="2560002"/>
            <a:ext cx="4038600" cy="1460818"/>
          </a:xfrm>
          <a:prstGeom prst="rect">
            <a:avLst/>
          </a:prstGeom>
          <a:solidFill>
            <a:schemeClr val="bg1">
              <a:lumMod val="85000"/>
              <a:alpha val="91000"/>
            </a:schemeClr>
          </a:solidFill>
        </p:spPr>
        <p:txBody>
          <a:bodyPr vert="horz"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ko-KR" altLang="en-US">
                <a:latin typeface="나눔스퀘어라운드 Regular"/>
                <a:ea typeface="나눔스퀘어라운드 Regular"/>
              </a:rPr>
              <a:t>수집해야할 기록의 양이 너무 많다</a:t>
            </a:r>
            <a:r>
              <a:rPr lang="en-US" altLang="ko-KR">
                <a:latin typeface="나눔스퀘어라운드 Regular"/>
                <a:ea typeface="나눔스퀘어라운드 Regular"/>
              </a:rPr>
              <a:t>.</a:t>
            </a:r>
            <a:endParaRPr lang="en-US" altLang="ko-KR">
              <a:latin typeface="나눔스퀘어라운드 Regular"/>
              <a:ea typeface="나눔스퀘어라운드 Regular"/>
            </a:endParaRPr>
          </a:p>
          <a:p>
            <a:pPr>
              <a:defRPr/>
            </a:pPr>
            <a:r>
              <a:rPr lang="ko-KR" altLang="en-US">
                <a:latin typeface="나눔스퀘어라운드 Regular"/>
                <a:ea typeface="나눔스퀘어라운드 Regular"/>
              </a:rPr>
              <a:t>인권옹호자</a:t>
            </a:r>
            <a:r>
              <a:rPr lang="en-US" altLang="ko-KR">
                <a:latin typeface="나눔스퀘어라운드 Regular"/>
                <a:ea typeface="나눔스퀘어라운드 Regular"/>
              </a:rPr>
              <a:t>,</a:t>
            </a:r>
            <a:r>
              <a:rPr lang="ko-KR" altLang="en-US">
                <a:latin typeface="나눔스퀘어라운드 Regular"/>
                <a:ea typeface="나눔스퀘어라운드 Regular"/>
              </a:rPr>
              <a:t> 인권단체들과 쌓아온 신뢰를 바탕으로 이관</a:t>
            </a:r>
            <a:r>
              <a:rPr lang="en-US" altLang="ko-KR">
                <a:latin typeface="나눔스퀘어라운드 Regular"/>
                <a:ea typeface="나눔스퀘어라운드 Regular"/>
              </a:rPr>
              <a:t>,</a:t>
            </a:r>
            <a:r>
              <a:rPr lang="ko-KR" altLang="en-US">
                <a:latin typeface="나눔스퀘어라운드 Regular"/>
                <a:ea typeface="나눔스퀘어라운드 Regular"/>
              </a:rPr>
              <a:t> 기증 보다 자체 수집을 진행하고 있는데 그러한 관계를 아직 형성하지 못한 곳들의 기록은 어떻게 해야할까</a:t>
            </a:r>
            <a:r>
              <a:rPr lang="en-US" altLang="ko-KR">
                <a:latin typeface="나눔스퀘어라운드 Regular"/>
                <a:ea typeface="나눔스퀘어라운드 Regular"/>
              </a:rPr>
              <a:t>?</a:t>
            </a:r>
            <a:endParaRPr lang="en-US" altLang="ko-KR">
              <a:latin typeface="나눔스퀘어라운드 Regular"/>
              <a:ea typeface="나눔스퀘어라운드 Regular"/>
            </a:endParaRPr>
          </a:p>
        </p:txBody>
      </p:sp>
      <p:sp>
        <p:nvSpPr>
          <p:cNvPr id="68" name="TextBox 35"/>
          <p:cNvSpPr txBox="1"/>
          <p:nvPr/>
        </p:nvSpPr>
        <p:spPr>
          <a:xfrm>
            <a:off x="9270998" y="6281944"/>
            <a:ext cx="2132966" cy="574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인권 아카이브의 이해 </a:t>
            </a:r>
            <a:endParaRPr lang="ko-KR" altLang="en-US" sz="16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선택과 포기하기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sp>
        <p:nvSpPr>
          <p:cNvPr id="69" name=""/>
          <p:cNvSpPr/>
          <p:nvPr/>
        </p:nvSpPr>
        <p:spPr>
          <a:xfrm>
            <a:off x="5381625" y="4521200"/>
            <a:ext cx="1022349" cy="3556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lt1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0" name=""/>
          <p:cNvSpPr txBox="1"/>
          <p:nvPr/>
        </p:nvSpPr>
        <p:spPr>
          <a:xfrm>
            <a:off x="6915149" y="4267199"/>
            <a:ext cx="4038600" cy="1179196"/>
          </a:xfrm>
          <a:prstGeom prst="rect">
            <a:avLst/>
          </a:prstGeom>
          <a:solidFill>
            <a:schemeClr val="bg1">
              <a:lumMod val="85000"/>
              <a:alpha val="91000"/>
            </a:schemeClr>
          </a:solidFill>
        </p:spPr>
        <p:txBody>
          <a:bodyPr vert="horz"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ko-KR" altLang="en-US">
                <a:latin typeface="나눔스퀘어라운드 Regular"/>
                <a:ea typeface="나눔스퀘어라운드 Regular"/>
              </a:rPr>
              <a:t>인권 옹호 활동을 판단하기 위해 기록활동가 가져야할 인권에 대한 지식과 감</a:t>
            </a:r>
            <a:r>
              <a:rPr lang="en-US" altLang="ko-KR">
                <a:latin typeface="나눔스퀘어라운드 Regular"/>
                <a:ea typeface="나눔스퀘어라운드 Regular"/>
              </a:rPr>
              <a:t>.</a:t>
            </a:r>
            <a:r>
              <a:rPr lang="ko-KR" altLang="en-US">
                <a:latin typeface="나눔스퀘어라운드 Regular"/>
                <a:ea typeface="나눔스퀘어라운드 Regular"/>
              </a:rPr>
              <a:t> 인권운동에 대한 경험이 없는 사람도 할 수 있게 하려면 어떻게 해야할까</a:t>
            </a:r>
            <a:r>
              <a:rPr lang="en-US" altLang="ko-KR">
                <a:latin typeface="나눔스퀘어라운드 Regular"/>
                <a:ea typeface="나눔스퀘어라운드 Regular"/>
              </a:rPr>
              <a:t>?</a:t>
            </a:r>
            <a:r>
              <a:rPr lang="ko-KR" altLang="en-US">
                <a:latin typeface="나눔스퀘어라운드 Regular"/>
                <a:ea typeface="나눔스퀘어라운드 Regular"/>
              </a:rPr>
              <a:t> </a:t>
            </a:r>
            <a:endParaRPr lang="ko-KR" altLang="en-US">
              <a:latin typeface="나눔스퀘어라운드 Regular"/>
              <a:ea typeface="나눔스퀘어라운드 Regula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734321" y="6233373"/>
            <a:ext cx="10682979" cy="0"/>
          </a:xfrm>
          <a:prstGeom prst="line">
            <a:avLst/>
          </a:prstGeom>
          <a:ln w="28575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34321" y="619973"/>
            <a:ext cx="10682979" cy="0"/>
          </a:xfrm>
          <a:prstGeom prst="line">
            <a:avLst/>
          </a:prstGeom>
          <a:ln w="57150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5"/>
          <p:cNvSpPr txBox="1"/>
          <p:nvPr/>
        </p:nvSpPr>
        <p:spPr>
          <a:xfrm>
            <a:off x="663574" y="215899"/>
            <a:ext cx="5676266" cy="334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5.</a:t>
            </a:r>
            <a:r>
              <a:rPr lang="ko-KR" altLang="en-US" sz="1600">
                <a:latin typeface="나눔스퀘어 Bold"/>
                <a:ea typeface="나눔스퀘어 Bold"/>
              </a:rPr>
              <a:t> 과거와 현재의 기록들</a:t>
            </a:r>
            <a:r>
              <a:rPr lang="en-US" altLang="ko-KR" sz="1600">
                <a:latin typeface="나눔스퀘어 Bold"/>
                <a:ea typeface="나눔스퀘어 Bold"/>
              </a:rPr>
              <a:t>.</a:t>
            </a:r>
            <a:r>
              <a:rPr lang="ko-KR" altLang="en-US" sz="1600">
                <a:latin typeface="나눔스퀘어 Bold"/>
                <a:ea typeface="나눔스퀘어 Bold"/>
              </a:rPr>
              <a:t> 현장은 멈추지 않는다</a:t>
            </a:r>
            <a:r>
              <a:rPr lang="en-US" altLang="ko-KR" sz="1600">
                <a:latin typeface="나눔스퀘어 Bold"/>
                <a:ea typeface="나눔스퀘어 Bold"/>
              </a:rPr>
              <a:t>.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sp>
        <p:nvSpPr>
          <p:cNvPr id="38" name="TextBox 35"/>
          <p:cNvSpPr txBox="1"/>
          <p:nvPr/>
        </p:nvSpPr>
        <p:spPr>
          <a:xfrm>
            <a:off x="9270998" y="6281944"/>
            <a:ext cx="2132966" cy="574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인권 아카이브의 이해 </a:t>
            </a:r>
            <a:endParaRPr lang="ko-KR" altLang="en-US" sz="16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선택과 포기하기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sp>
        <p:nvSpPr>
          <p:cNvPr id="74" name=""/>
          <p:cNvSpPr/>
          <p:nvPr/>
        </p:nvSpPr>
        <p:spPr>
          <a:xfrm>
            <a:off x="745331" y="1179511"/>
            <a:ext cx="10701338" cy="1282700"/>
          </a:xfrm>
          <a:prstGeom prst="flowChartPunchedTape">
            <a:avLst/>
          </a:prstGeom>
        </p:spPr>
        <p:style>
          <a:lnRef idx="2">
            <a:schemeClr val="accent2">
              <a:shade val="2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ko-KR" altLang="en-US"/>
          </a:p>
        </p:txBody>
      </p:sp>
      <p:sp>
        <p:nvSpPr>
          <p:cNvPr id="75" name=""/>
          <p:cNvSpPr/>
          <p:nvPr/>
        </p:nvSpPr>
        <p:spPr>
          <a:xfrm>
            <a:off x="3964781" y="1416843"/>
            <a:ext cx="166687" cy="10239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2">
            <a:schemeClr val="accent2"/>
          </a:effectRef>
          <a:fontRef idx="minor">
            <a:schemeClr val="dk1"/>
          </a:fontRef>
        </p:style>
        <p:txBody>
          <a:bodyPr anchor="ctr"/>
          <a:p>
            <a:pPr algn="ctr">
              <a:defRPr/>
            </a:pPr>
            <a:endParaRPr lang="ko-KR" altLang="en-US"/>
          </a:p>
        </p:txBody>
      </p:sp>
      <p:sp>
        <p:nvSpPr>
          <p:cNvPr id="76" name=""/>
          <p:cNvSpPr/>
          <p:nvPr/>
        </p:nvSpPr>
        <p:spPr>
          <a:xfrm>
            <a:off x="7677149" y="1176337"/>
            <a:ext cx="166687" cy="10239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2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9" name=""/>
          <p:cNvSpPr txBox="1"/>
          <p:nvPr/>
        </p:nvSpPr>
        <p:spPr>
          <a:xfrm>
            <a:off x="892967" y="1643061"/>
            <a:ext cx="3000375" cy="641034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1990</a:t>
            </a:r>
            <a:r>
              <a:rPr lang="ko-KR" altLang="en-US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년대 </a:t>
            </a:r>
            <a:r>
              <a:rPr lang="ko-KR" altLang="en-US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나눔스퀘어 Bold"/>
                <a:ea typeface="나눔스퀘어 Bold"/>
              </a:rPr>
              <a:t>인권운동의</a:t>
            </a:r>
            <a:r>
              <a:rPr lang="ko-KR" altLang="en-US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시작</a:t>
            </a:r>
            <a:endParaRPr lang="ko-KR" altLang="en-US">
              <a:ln w="9525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altLang="ko-KR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:</a:t>
            </a:r>
            <a:r>
              <a:rPr lang="ko-KR" altLang="en-US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인권운동의 전문화</a:t>
            </a:r>
            <a:endParaRPr lang="ko-KR" altLang="en-US">
              <a:ln w="9525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1" name=""/>
          <p:cNvSpPr txBox="1"/>
          <p:nvPr/>
        </p:nvSpPr>
        <p:spPr>
          <a:xfrm>
            <a:off x="4426744" y="1569243"/>
            <a:ext cx="3059906" cy="638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나눔스퀘어 Bold"/>
                <a:ea typeface="나눔스퀘어 Bold"/>
              </a:rPr>
              <a:t>2000</a:t>
            </a:r>
            <a:r>
              <a:rPr lang="ko-KR" altLang="en-US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나눔스퀘어 Bold"/>
                <a:ea typeface="나눔스퀘어 Bold"/>
              </a:rPr>
              <a:t>년대 인권운동의 확장 </a:t>
            </a:r>
            <a:endParaRPr lang="en-US" altLang="ko-KR">
              <a:ln w="9525">
                <a:solidFill>
                  <a:schemeClr val="bg1"/>
                </a:solidFill>
              </a:ln>
              <a:solidFill>
                <a:schemeClr val="bg1"/>
              </a:solidFill>
              <a:latin typeface="나눔스퀘어 Bold"/>
              <a:ea typeface="나눔스퀘어 Bold"/>
            </a:endParaRPr>
          </a:p>
          <a:p>
            <a:pPr>
              <a:defRPr/>
            </a:pPr>
            <a:r>
              <a:rPr lang="en-US" altLang="ko-KR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나눔스퀘어 Bold"/>
                <a:ea typeface="나눔스퀘어 Bold"/>
              </a:rPr>
              <a:t>:</a:t>
            </a:r>
            <a:r>
              <a:rPr lang="ko-KR" altLang="en-US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나눔스퀘어 Bold"/>
                <a:ea typeface="나눔스퀘어 Bold"/>
              </a:rPr>
              <a:t> 의제의 다변화</a:t>
            </a:r>
            <a:endParaRPr lang="ko-KR" altLang="en-US">
              <a:ln w="9525">
                <a:solidFill>
                  <a:schemeClr val="bg1"/>
                </a:solidFill>
              </a:ln>
              <a:solidFill>
                <a:schemeClr val="bg1"/>
              </a:solidFill>
              <a:latin typeface="나눔스퀘어 Bold"/>
              <a:ea typeface="나눔스퀘어 Bold"/>
            </a:endParaRPr>
          </a:p>
        </p:txBody>
      </p:sp>
      <p:sp>
        <p:nvSpPr>
          <p:cNvPr id="82" name=""/>
          <p:cNvSpPr txBox="1"/>
          <p:nvPr/>
        </p:nvSpPr>
        <p:spPr>
          <a:xfrm>
            <a:off x="8079581" y="1495424"/>
            <a:ext cx="3059906" cy="360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나눔스퀘어 Bold"/>
                <a:ea typeface="나눔스퀘어 Bold"/>
              </a:rPr>
              <a:t>현재의 인권운동</a:t>
            </a:r>
            <a:endParaRPr lang="ko-KR" altLang="en-US">
              <a:ln w="9525">
                <a:solidFill>
                  <a:schemeClr val="bg1"/>
                </a:solidFill>
              </a:ln>
              <a:solidFill>
                <a:schemeClr val="bg1"/>
              </a:solidFill>
              <a:latin typeface="나눔스퀘어 Bold"/>
              <a:ea typeface="나눔스퀘어 Bold"/>
            </a:endParaRPr>
          </a:p>
        </p:txBody>
      </p:sp>
      <p:sp>
        <p:nvSpPr>
          <p:cNvPr id="83" name="직사각형 29"/>
          <p:cNvSpPr/>
          <p:nvPr/>
        </p:nvSpPr>
        <p:spPr>
          <a:xfrm>
            <a:off x="789992" y="2505408"/>
            <a:ext cx="3190866" cy="3485814"/>
          </a:xfrm>
          <a:prstGeom prst="rect">
            <a:avLst/>
          </a:prstGeom>
          <a:ln/>
        </p:spPr>
        <p:style>
          <a:lnRef idx="2">
            <a:schemeClr val="accent4">
              <a:shade val="2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>
                <a:solidFill>
                  <a:schemeClr val="bg1"/>
                </a:solidFill>
                <a:latin typeface="나눔바른고딕"/>
                <a:ea typeface="나눔바른고딕"/>
              </a:rPr>
              <a:t>◎기록이 소실될 가능성이 높음</a:t>
            </a:r>
            <a:r>
              <a:rPr lang="en-US" altLang="ko-KR">
                <a:solidFill>
                  <a:schemeClr val="bg1"/>
                </a:solidFill>
                <a:latin typeface="나눔바른고딕"/>
                <a:ea typeface="나눔바른고딕"/>
              </a:rPr>
              <a:t>.</a:t>
            </a:r>
            <a:endParaRPr lang="en-US" altLang="ko-KR">
              <a:solidFill>
                <a:schemeClr val="bg1"/>
              </a:solidFill>
              <a:latin typeface="나눔바른고딕"/>
              <a:ea typeface="나눔바른고딕"/>
            </a:endParaRPr>
          </a:p>
          <a:p>
            <a:pPr algn="ctr">
              <a:defRPr/>
            </a:pPr>
            <a:r>
              <a:rPr lang="ko-KR" altLang="en-US">
                <a:solidFill>
                  <a:schemeClr val="bg1"/>
                </a:solidFill>
                <a:latin typeface="나눔바른고딕"/>
                <a:ea typeface="나눔바른고딕"/>
              </a:rPr>
              <a:t>◎오래된 기록에 대해 사람들의 관심이 더 높고 관심을 끌기에 적합</a:t>
            </a:r>
            <a:r>
              <a:rPr lang="en-US" altLang="ko-KR">
                <a:solidFill>
                  <a:schemeClr val="bg1"/>
                </a:solidFill>
                <a:latin typeface="나눔바른고딕"/>
                <a:ea typeface="나눔바른고딕"/>
              </a:rPr>
              <a:t>.</a:t>
            </a:r>
            <a:r>
              <a:rPr lang="ko-KR" altLang="en-US">
                <a:solidFill>
                  <a:schemeClr val="bg1"/>
                </a:solidFill>
                <a:latin typeface="나눔바른고딕"/>
                <a:ea typeface="나눔바른고딕"/>
              </a:rPr>
              <a:t> </a:t>
            </a:r>
            <a:endParaRPr lang="ko-KR" altLang="en-US">
              <a:solidFill>
                <a:schemeClr val="bg1"/>
              </a:solidFill>
              <a:latin typeface="나눔바른고딕"/>
              <a:ea typeface="나눔바른고딕"/>
            </a:endParaRPr>
          </a:p>
          <a:p>
            <a:pPr algn="ctr">
              <a:defRPr/>
            </a:pPr>
            <a:r>
              <a:rPr lang="ko-KR" altLang="en-US">
                <a:solidFill>
                  <a:schemeClr val="bg1"/>
                </a:solidFill>
                <a:latin typeface="나눔바른고딕"/>
                <a:ea typeface="나눔바른고딕"/>
              </a:rPr>
              <a:t>◎기록 수집 과정이 어렵고 과거 활동가</a:t>
            </a:r>
            <a:r>
              <a:rPr lang="en-US" altLang="ko-KR">
                <a:solidFill>
                  <a:schemeClr val="bg1"/>
                </a:solidFill>
                <a:latin typeface="나눔바른고딕"/>
                <a:ea typeface="나눔바른고딕"/>
              </a:rPr>
              <a:t>,</a:t>
            </a:r>
            <a:r>
              <a:rPr lang="ko-KR" altLang="en-US">
                <a:solidFill>
                  <a:schemeClr val="bg1"/>
                </a:solidFill>
                <a:latin typeface="나눔바른고딕"/>
                <a:ea typeface="나눔바른고딕"/>
              </a:rPr>
              <a:t> 단체들의 적극적인 협력이 필요</a:t>
            </a:r>
            <a:r>
              <a:rPr lang="en-US" altLang="ko-KR">
                <a:solidFill>
                  <a:schemeClr val="bg1"/>
                </a:solidFill>
                <a:latin typeface="나눔바른고딕"/>
                <a:ea typeface="나눔바른고딕"/>
              </a:rPr>
              <a:t>.</a:t>
            </a:r>
            <a:endParaRPr lang="ko-KR" altLang="en-US">
              <a:solidFill>
                <a:schemeClr val="bg1"/>
              </a:solidFill>
              <a:latin typeface="나눔바른고딕"/>
              <a:ea typeface="나눔바른고딕"/>
            </a:endParaRPr>
          </a:p>
          <a:p>
            <a:pPr algn="ctr">
              <a:defRPr/>
            </a:pPr>
            <a:endParaRPr lang="ko-KR" altLang="en-US">
              <a:solidFill>
                <a:schemeClr val="bg1"/>
              </a:solidFill>
              <a:latin typeface="나눔바른고딕"/>
              <a:ea typeface="나눔바른고딕"/>
            </a:endParaRPr>
          </a:p>
        </p:txBody>
      </p:sp>
      <p:sp>
        <p:nvSpPr>
          <p:cNvPr id="84" name="직사각형 29"/>
          <p:cNvSpPr/>
          <p:nvPr/>
        </p:nvSpPr>
        <p:spPr>
          <a:xfrm>
            <a:off x="4109454" y="2479215"/>
            <a:ext cx="3583772" cy="3485813"/>
          </a:xfrm>
          <a:prstGeom prst="rect">
            <a:avLst/>
          </a:prstGeom>
          <a:ln/>
        </p:spPr>
        <p:style>
          <a:lnRef idx="2">
            <a:schemeClr val="accent6">
              <a:shade val="2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>
                <a:solidFill>
                  <a:schemeClr val="bg1"/>
                </a:solidFill>
                <a:latin typeface="나눔바른고딕"/>
                <a:ea typeface="나눔바른고딕"/>
              </a:rPr>
              <a:t>◎현재 활동하는 단체의 대부분이 이 시기에 성립되었고 인권운동이 확장되었던 시기</a:t>
            </a:r>
            <a:endParaRPr lang="ko-KR" altLang="en-US">
              <a:solidFill>
                <a:schemeClr val="bg1"/>
              </a:solidFill>
              <a:latin typeface="나눔바른고딕"/>
              <a:ea typeface="나눔바른고딕"/>
            </a:endParaRPr>
          </a:p>
          <a:p>
            <a:pPr algn="ctr">
              <a:defRPr/>
            </a:pPr>
            <a:r>
              <a:rPr lang="ko-KR" altLang="en-US">
                <a:solidFill>
                  <a:schemeClr val="bg1"/>
                </a:solidFill>
                <a:latin typeface="나눔바른고딕"/>
                <a:ea typeface="나눔바른고딕"/>
              </a:rPr>
              <a:t>◎기록의 양이 앞 시기에 비해 방대하고 내용도 풍부함</a:t>
            </a:r>
            <a:r>
              <a:rPr lang="en-US" altLang="ko-KR">
                <a:solidFill>
                  <a:schemeClr val="bg1"/>
                </a:solidFill>
                <a:latin typeface="나눔바른고딕"/>
                <a:ea typeface="나눔바른고딕"/>
              </a:rPr>
              <a:t>.</a:t>
            </a:r>
            <a:endParaRPr lang="en-US" altLang="ko-KR">
              <a:solidFill>
                <a:schemeClr val="bg1"/>
              </a:solidFill>
              <a:latin typeface="나눔바른고딕"/>
              <a:ea typeface="나눔바른고딕"/>
            </a:endParaRPr>
          </a:p>
          <a:p>
            <a:pPr algn="ctr">
              <a:defRPr/>
            </a:pPr>
            <a:r>
              <a:rPr lang="ko-KR" altLang="en-US">
                <a:solidFill>
                  <a:schemeClr val="bg1"/>
                </a:solidFill>
                <a:latin typeface="나눔바른고딕"/>
                <a:ea typeface="나눔바른고딕"/>
              </a:rPr>
              <a:t>◎수집 가능한 매개체가 존재</a:t>
            </a:r>
            <a:endParaRPr lang="ko-KR" altLang="en-US">
              <a:solidFill>
                <a:schemeClr val="bg1"/>
              </a:solidFill>
              <a:latin typeface="나눔바른고딕"/>
              <a:ea typeface="나눔바른고딕"/>
            </a:endParaRPr>
          </a:p>
          <a:p>
            <a:pPr algn="ctr">
              <a:defRPr/>
            </a:pPr>
            <a:r>
              <a:rPr lang="ko-KR" altLang="en-US">
                <a:solidFill>
                  <a:schemeClr val="bg1"/>
                </a:solidFill>
                <a:latin typeface="나눔바른고딕"/>
                <a:ea typeface="나눔바른고딕"/>
              </a:rPr>
              <a:t>◎ </a:t>
            </a:r>
            <a:r>
              <a:rPr lang="en-US" altLang="ko-KR">
                <a:solidFill>
                  <a:schemeClr val="bg1"/>
                </a:solidFill>
                <a:latin typeface="나눔바른고딕"/>
                <a:ea typeface="나눔바른고딕"/>
              </a:rPr>
              <a:t>2000</a:t>
            </a:r>
            <a:r>
              <a:rPr lang="ko-KR" altLang="en-US">
                <a:solidFill>
                  <a:schemeClr val="bg1"/>
                </a:solidFill>
                <a:latin typeface="나눔바른고딕"/>
                <a:ea typeface="나눔바른고딕"/>
              </a:rPr>
              <a:t>년대 초반 기록은 소실 가능성 존재</a:t>
            </a:r>
            <a:endParaRPr lang="ko-KR" altLang="en-US">
              <a:solidFill>
                <a:schemeClr val="bg1"/>
              </a:solidFill>
              <a:latin typeface="나눔바른고딕"/>
              <a:ea typeface="나눔바른고딕"/>
            </a:endParaRPr>
          </a:p>
        </p:txBody>
      </p:sp>
      <p:sp>
        <p:nvSpPr>
          <p:cNvPr id="85" name="직사각형 29"/>
          <p:cNvSpPr/>
          <p:nvPr/>
        </p:nvSpPr>
        <p:spPr>
          <a:xfrm>
            <a:off x="7774199" y="2441115"/>
            <a:ext cx="3643304" cy="3485814"/>
          </a:xfrm>
          <a:prstGeom prst="rect">
            <a:avLst/>
          </a:prstGeom>
          <a:ln/>
        </p:spPr>
        <p:style>
          <a:lnRef idx="2">
            <a:schemeClr val="l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/>
            </a:pPr>
            <a:r>
              <a:rPr lang="ko-KR" altLang="en-US">
                <a:solidFill>
                  <a:schemeClr val="bg1"/>
                </a:solidFill>
                <a:latin typeface="나눔바른고딕"/>
                <a:ea typeface="나눔바른고딕"/>
              </a:rPr>
              <a:t>◎인권운동은 멈추지 않고 앞으로 나아가고 있음</a:t>
            </a:r>
            <a:r>
              <a:rPr lang="en-US" altLang="ko-KR">
                <a:solidFill>
                  <a:schemeClr val="bg1"/>
                </a:solidFill>
                <a:latin typeface="나눔바른고딕"/>
                <a:ea typeface="나눔바른고딕"/>
              </a:rPr>
              <a:t>.</a:t>
            </a:r>
            <a:endParaRPr lang="en-US" altLang="ko-KR">
              <a:solidFill>
                <a:schemeClr val="bg1"/>
              </a:solidFill>
              <a:latin typeface="나눔바른고딕"/>
              <a:ea typeface="나눔바른고딕"/>
            </a:endParaRPr>
          </a:p>
          <a:p>
            <a:pPr algn="ctr">
              <a:defRPr/>
            </a:pPr>
            <a:r>
              <a:rPr lang="en-US" altLang="ko-KR">
                <a:solidFill>
                  <a:schemeClr val="bg1"/>
                </a:solidFill>
                <a:latin typeface="나눔바른고딕"/>
                <a:ea typeface="나눔바른고딕"/>
              </a:rPr>
              <a:t>◎</a:t>
            </a:r>
            <a:r>
              <a:rPr lang="ko-KR" altLang="en-US">
                <a:solidFill>
                  <a:schemeClr val="bg1"/>
                </a:solidFill>
                <a:latin typeface="나눔바른고딕"/>
                <a:ea typeface="나눔바른고딕"/>
              </a:rPr>
              <a:t>매일 기록은 생산되고 사라지고 있음</a:t>
            </a:r>
            <a:r>
              <a:rPr lang="en-US" altLang="ko-KR">
                <a:solidFill>
                  <a:schemeClr val="bg1"/>
                </a:solidFill>
                <a:latin typeface="나눔바른고딕"/>
                <a:ea typeface="나눔바른고딕"/>
              </a:rPr>
              <a:t>.</a:t>
            </a:r>
            <a:endParaRPr lang="en-US" altLang="ko-KR">
              <a:solidFill>
                <a:schemeClr val="bg1"/>
              </a:solidFill>
              <a:latin typeface="나눔바른고딕"/>
              <a:ea typeface="나눔바른고딕"/>
            </a:endParaRPr>
          </a:p>
          <a:p>
            <a:pPr algn="ctr">
              <a:defRPr/>
            </a:pPr>
            <a:r>
              <a:rPr lang="en-US" altLang="ko-KR">
                <a:solidFill>
                  <a:schemeClr val="bg1"/>
                </a:solidFill>
                <a:latin typeface="나눔바른고딕"/>
                <a:ea typeface="나눔바른고딕"/>
              </a:rPr>
              <a:t>◎</a:t>
            </a:r>
            <a:r>
              <a:rPr lang="ko-KR" altLang="en-US">
                <a:solidFill>
                  <a:schemeClr val="bg1"/>
                </a:solidFill>
                <a:latin typeface="나눔바른고딕"/>
                <a:ea typeface="나눔바른고딕"/>
              </a:rPr>
              <a:t>모바일메신저 등 다양한 방법을 통해 기록이 생산됨에 따라 기록의 양이 가장 방대함</a:t>
            </a:r>
            <a:r>
              <a:rPr lang="en-US" altLang="ko-KR">
                <a:solidFill>
                  <a:schemeClr val="bg1"/>
                </a:solidFill>
                <a:latin typeface="나눔바른고딕"/>
                <a:ea typeface="나눔바른고딕"/>
              </a:rPr>
              <a:t>.</a:t>
            </a:r>
            <a:endParaRPr lang="en-US" altLang="ko-KR">
              <a:solidFill>
                <a:schemeClr val="bg1"/>
              </a:solidFill>
              <a:latin typeface="나눔바른고딕"/>
              <a:ea typeface="나눔바른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734321" y="6233373"/>
            <a:ext cx="10682979" cy="0"/>
          </a:xfrm>
          <a:prstGeom prst="line">
            <a:avLst/>
          </a:prstGeom>
          <a:ln w="28575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34321" y="619973"/>
            <a:ext cx="10682979" cy="0"/>
          </a:xfrm>
          <a:prstGeom prst="line">
            <a:avLst/>
          </a:prstGeom>
          <a:ln w="57150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5"/>
          <p:cNvSpPr txBox="1"/>
          <p:nvPr/>
        </p:nvSpPr>
        <p:spPr>
          <a:xfrm>
            <a:off x="663574" y="215899"/>
            <a:ext cx="7263766" cy="334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5.</a:t>
            </a:r>
            <a:r>
              <a:rPr lang="ko-KR" altLang="en-US" sz="1600">
                <a:latin typeface="나눔스퀘어 Bold"/>
                <a:ea typeface="나눔스퀘어 Bold"/>
              </a:rPr>
              <a:t> 과거와 현재의 기록들</a:t>
            </a:r>
            <a:r>
              <a:rPr lang="en-US" altLang="ko-KR" sz="1600">
                <a:latin typeface="나눔스퀘어 Bold"/>
                <a:ea typeface="나눔스퀘어 Bold"/>
              </a:rPr>
              <a:t>.</a:t>
            </a:r>
            <a:r>
              <a:rPr lang="ko-KR" altLang="en-US" sz="1600">
                <a:latin typeface="나눔스퀘어 Bold"/>
                <a:ea typeface="나눔스퀘어 Bold"/>
              </a:rPr>
              <a:t> 현장은 멈추지 않는다</a:t>
            </a:r>
            <a:r>
              <a:rPr lang="en-US" altLang="ko-KR" sz="1600">
                <a:latin typeface="나눔스퀘어 Bold"/>
                <a:ea typeface="나눔스퀘어 Bold"/>
              </a:rPr>
              <a:t>.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sp>
        <p:nvSpPr>
          <p:cNvPr id="46" name=""/>
          <p:cNvSpPr txBox="1"/>
          <p:nvPr/>
        </p:nvSpPr>
        <p:spPr>
          <a:xfrm>
            <a:off x="5958205" y="3746500"/>
            <a:ext cx="276860" cy="366395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endParaRPr lang="ko-KR" altLang="en-US"/>
          </a:p>
        </p:txBody>
      </p:sp>
      <p:sp>
        <p:nvSpPr>
          <p:cNvPr id="47" name=""/>
          <p:cNvSpPr txBox="1"/>
          <p:nvPr/>
        </p:nvSpPr>
        <p:spPr>
          <a:xfrm>
            <a:off x="4387850" y="1130299"/>
            <a:ext cx="3403600" cy="267971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endParaRPr lang="ko-KR" altLang="en-US" sz="1200"/>
          </a:p>
        </p:txBody>
      </p:sp>
      <p:sp>
        <p:nvSpPr>
          <p:cNvPr id="59" name="타원 1"/>
          <p:cNvSpPr/>
          <p:nvPr/>
        </p:nvSpPr>
        <p:spPr>
          <a:xfrm>
            <a:off x="1041786" y="1440169"/>
            <a:ext cx="3495062" cy="3495062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80000"/>
                </a:schemeClr>
              </a:gs>
              <a:gs pos="100000">
                <a:srgbClr val="f8b910">
                  <a:alpha val="80000"/>
                </a:srgbClr>
              </a:gs>
              <a:gs pos="22000">
                <a:schemeClr val="accent4">
                  <a:alpha val="100000"/>
                </a:schemeClr>
              </a:gs>
              <a:gs pos="33000">
                <a:schemeClr val="accent4">
                  <a:alpha val="100000"/>
                </a:schemeClr>
              </a:gs>
              <a:gs pos="53000">
                <a:schemeClr val="accent4">
                  <a:alpha val="100000"/>
                </a:schemeClr>
              </a:gs>
              <a:gs pos="67000">
                <a:schemeClr val="accent4">
                  <a:alpha val="10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0" name="TextBox 33"/>
          <p:cNvSpPr txBox="1"/>
          <p:nvPr/>
        </p:nvSpPr>
        <p:spPr>
          <a:xfrm>
            <a:off x="1470660" y="2729466"/>
            <a:ext cx="2716530" cy="10024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현재의 기록 수집을 </a:t>
            </a:r>
            <a:endParaRPr lang="ko-KR" altLang="en-US" sz="2000" b="1" spc="-150">
              <a:solidFill>
                <a:schemeClr val="accent4">
                  <a:lumMod val="30000"/>
                </a:schemeClr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중심으로 가까운 시기에서</a:t>
            </a:r>
            <a:endParaRPr lang="ko-KR" altLang="en-US" sz="2000" b="1" spc="-150">
              <a:solidFill>
                <a:schemeClr val="accent4">
                  <a:lumMod val="30000"/>
                </a:schemeClr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먼시기로 수집 범위를 확장</a:t>
            </a:r>
            <a:r>
              <a:rPr lang="en-US" altLang="ko-KR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.</a:t>
            </a:r>
            <a:endParaRPr lang="en-US" altLang="ko-KR" sz="2000" b="1" spc="-150">
              <a:solidFill>
                <a:schemeClr val="accent4">
                  <a:lumMod val="30000"/>
                </a:schemeClr>
              </a:solidFill>
              <a:latin typeface="나눔스퀘어 Bold"/>
              <a:ea typeface="나눔스퀘어 Bold"/>
            </a:endParaRPr>
          </a:p>
        </p:txBody>
      </p:sp>
      <p:sp>
        <p:nvSpPr>
          <p:cNvPr id="62" name=""/>
          <p:cNvSpPr/>
          <p:nvPr/>
        </p:nvSpPr>
        <p:spPr>
          <a:xfrm>
            <a:off x="5356226" y="1638300"/>
            <a:ext cx="1022349" cy="355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baff1a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/>
            </a:pPr>
            <a:endParaRPr lang="ko-KR" altLang="en-US"/>
          </a:p>
        </p:txBody>
      </p:sp>
      <p:sp>
        <p:nvSpPr>
          <p:cNvPr id="64" name=""/>
          <p:cNvSpPr/>
          <p:nvPr/>
        </p:nvSpPr>
        <p:spPr>
          <a:xfrm>
            <a:off x="5343524" y="2908300"/>
            <a:ext cx="1022349" cy="355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6" name=""/>
          <p:cNvSpPr txBox="1"/>
          <p:nvPr/>
        </p:nvSpPr>
        <p:spPr>
          <a:xfrm>
            <a:off x="6902450" y="1193800"/>
            <a:ext cx="4038600" cy="909320"/>
          </a:xfrm>
          <a:prstGeom prst="rect">
            <a:avLst/>
          </a:prstGeom>
          <a:solidFill>
            <a:schemeClr val="bg1">
              <a:lumMod val="85000"/>
              <a:alpha val="91000"/>
            </a:schemeClr>
          </a:solidFill>
        </p:spPr>
        <p:txBody>
          <a:bodyPr vert="horz" wrap="square" lIns="91440" tIns="45720" rIns="91440" bIns="45720" anchor="t">
            <a:spAutoFit/>
          </a:bodyPr>
          <a:p>
            <a:pPr>
              <a:defRPr/>
            </a:pPr>
            <a:r>
              <a:rPr lang="ko-KR" altLang="en-US">
                <a:latin typeface="나눔스퀘어라운드 Regular"/>
                <a:ea typeface="나눔스퀘어라운드 Regular"/>
                <a:sym typeface="한컴 윤고딕 740"/>
              </a:rPr>
              <a:t>매일 생산되는 인권 기록을 월 단위로 정기적으로 수집하고 정리하는 것을 기본 활동</a:t>
            </a:r>
            <a:r>
              <a:rPr lang="en-US" altLang="ko-KR">
                <a:latin typeface="나눔스퀘어라운드 Regular"/>
                <a:ea typeface="나눔스퀘어라운드 Regular"/>
                <a:sym typeface="한컴 윤고딕 740"/>
              </a:rPr>
              <a:t>.</a:t>
            </a:r>
            <a:endParaRPr lang="en-US" altLang="ko-KR">
              <a:latin typeface="나눔스퀘어라운드 Regular"/>
              <a:ea typeface="나눔스퀘어라운드 Regular"/>
              <a:sym typeface="한컴 윤고딕 740"/>
            </a:endParaRPr>
          </a:p>
        </p:txBody>
      </p:sp>
      <p:sp>
        <p:nvSpPr>
          <p:cNvPr id="67" name=""/>
          <p:cNvSpPr txBox="1"/>
          <p:nvPr/>
        </p:nvSpPr>
        <p:spPr>
          <a:xfrm>
            <a:off x="6940548" y="2560002"/>
            <a:ext cx="4038600" cy="1181418"/>
          </a:xfrm>
          <a:prstGeom prst="rect">
            <a:avLst/>
          </a:prstGeom>
          <a:solidFill>
            <a:schemeClr val="bg1">
              <a:lumMod val="85000"/>
              <a:alpha val="91000"/>
            </a:schemeClr>
          </a:solidFill>
        </p:spPr>
        <p:txBody>
          <a:bodyPr vert="horz"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ko-KR" altLang="en-US">
                <a:latin typeface="나눔스퀘어라운드 Regular"/>
                <a:ea typeface="나눔스퀘어라운드 Regular"/>
              </a:rPr>
              <a:t>그 이외의 시간 동안 가까운 시기부터 수집하기 시작</a:t>
            </a:r>
            <a:r>
              <a:rPr lang="en-US" altLang="ko-KR">
                <a:latin typeface="나눔스퀘어라운드 Regular"/>
                <a:ea typeface="나눔스퀘어라운드 Regular"/>
              </a:rPr>
              <a:t>.</a:t>
            </a:r>
            <a:r>
              <a:rPr lang="ko-KR" altLang="en-US">
                <a:latin typeface="나눔스퀘어라운드 Regular"/>
                <a:ea typeface="나눔스퀘어라운드 Regular"/>
              </a:rPr>
              <a:t> 오래되고 수집하기 어려운 기록 보다 가깝고 쉽게 수집할 수 있는 기록을 먼저 수집</a:t>
            </a:r>
            <a:r>
              <a:rPr lang="en-US" altLang="ko-KR">
                <a:latin typeface="나눔스퀘어라운드 Regular"/>
                <a:ea typeface="나눔스퀘어라운드 Regular"/>
              </a:rPr>
              <a:t>.</a:t>
            </a:r>
            <a:endParaRPr lang="en-US" altLang="ko-KR">
              <a:latin typeface="나눔스퀘어라운드 Regular"/>
              <a:ea typeface="나눔스퀘어라운드 Regular"/>
            </a:endParaRPr>
          </a:p>
        </p:txBody>
      </p:sp>
      <p:sp>
        <p:nvSpPr>
          <p:cNvPr id="68" name="TextBox 35"/>
          <p:cNvSpPr txBox="1"/>
          <p:nvPr/>
        </p:nvSpPr>
        <p:spPr>
          <a:xfrm>
            <a:off x="9270998" y="6281944"/>
            <a:ext cx="2132966" cy="574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인권 아카이브의 이해 </a:t>
            </a:r>
            <a:endParaRPr lang="ko-KR" altLang="en-US" sz="16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선택과 포기하기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sp>
        <p:nvSpPr>
          <p:cNvPr id="69" name=""/>
          <p:cNvSpPr/>
          <p:nvPr/>
        </p:nvSpPr>
        <p:spPr>
          <a:xfrm>
            <a:off x="5381625" y="4521200"/>
            <a:ext cx="1022349" cy="3556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lt1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0" name=""/>
          <p:cNvSpPr txBox="1"/>
          <p:nvPr/>
        </p:nvSpPr>
        <p:spPr>
          <a:xfrm>
            <a:off x="6915149" y="4267199"/>
            <a:ext cx="4038600" cy="1179196"/>
          </a:xfrm>
          <a:prstGeom prst="rect">
            <a:avLst/>
          </a:prstGeom>
          <a:solidFill>
            <a:schemeClr val="bg1">
              <a:lumMod val="85000"/>
              <a:alpha val="91000"/>
            </a:schemeClr>
          </a:solidFill>
        </p:spPr>
        <p:txBody>
          <a:bodyPr vert="horz"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ko-KR" altLang="en-US">
                <a:latin typeface="나눔스퀘어라운드 Regular"/>
                <a:ea typeface="나눔스퀘어라운드 Regular"/>
              </a:rPr>
              <a:t>오래된 기록은 프로젝트</a:t>
            </a:r>
            <a:r>
              <a:rPr lang="en-US" altLang="ko-KR">
                <a:latin typeface="나눔스퀘어라운드 Regular"/>
                <a:ea typeface="나눔스퀘어라운드 Regular"/>
              </a:rPr>
              <a:t>,</a:t>
            </a:r>
            <a:r>
              <a:rPr lang="ko-KR" altLang="en-US">
                <a:latin typeface="나눔스퀘어라운드 Regular"/>
                <a:ea typeface="나눔스퀘어라운드 Regular"/>
              </a:rPr>
              <a:t> 이관</a:t>
            </a:r>
            <a:r>
              <a:rPr lang="en-US" altLang="ko-KR">
                <a:latin typeface="나눔스퀘어라운드 Regular"/>
                <a:ea typeface="나눔스퀘어라운드 Regular"/>
              </a:rPr>
              <a:t>,</a:t>
            </a:r>
            <a:r>
              <a:rPr lang="ko-KR" altLang="en-US">
                <a:latin typeface="나눔스퀘어라운드 Regular"/>
                <a:ea typeface="나눔스퀘어라운드 Regular"/>
              </a:rPr>
              <a:t> 기증 등의 방식으로 수집</a:t>
            </a:r>
            <a:r>
              <a:rPr lang="en-US" altLang="ko-KR">
                <a:latin typeface="나눔스퀘어라운드 Regular"/>
                <a:ea typeface="나눔스퀘어라운드 Regular"/>
              </a:rPr>
              <a:t>.</a:t>
            </a:r>
            <a:r>
              <a:rPr lang="ko-KR" altLang="en-US">
                <a:latin typeface="나눔스퀘어라운드 Regular"/>
                <a:ea typeface="나눔스퀘어라운드 Regular"/>
              </a:rPr>
              <a:t> 여력이 없을 때에는 관심 밖에 두고  어떤 기록</a:t>
            </a:r>
            <a:r>
              <a:rPr lang="en-US" altLang="ko-KR">
                <a:latin typeface="나눔스퀘어라운드 Regular"/>
                <a:ea typeface="나눔스퀘어라운드 Regular"/>
              </a:rPr>
              <a:t>,</a:t>
            </a:r>
            <a:r>
              <a:rPr lang="ko-KR" altLang="en-US">
                <a:latin typeface="나눔스퀘어라운드 Regular"/>
                <a:ea typeface="나눔스퀘어라운드 Regular"/>
              </a:rPr>
              <a:t> 생산처 등이 있는지 확인하게 되면 메모</a:t>
            </a:r>
            <a:endParaRPr lang="ko-KR" altLang="en-US">
              <a:latin typeface="나눔스퀘어라운드 Regular"/>
              <a:ea typeface="나눔스퀘어라운드 Regula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734321" y="6233373"/>
            <a:ext cx="10682979" cy="0"/>
          </a:xfrm>
          <a:prstGeom prst="line">
            <a:avLst/>
          </a:prstGeom>
          <a:ln w="28575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34321" y="619973"/>
            <a:ext cx="10682979" cy="0"/>
          </a:xfrm>
          <a:prstGeom prst="line">
            <a:avLst/>
          </a:prstGeom>
          <a:ln w="57150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5"/>
          <p:cNvSpPr txBox="1"/>
          <p:nvPr/>
        </p:nvSpPr>
        <p:spPr>
          <a:xfrm>
            <a:off x="663574" y="215899"/>
            <a:ext cx="7263766" cy="334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6.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r>
              <a:rPr lang="en-US" altLang="ko-KR" sz="1600">
                <a:latin typeface="나눔스퀘어 Bold"/>
                <a:ea typeface="나눔스퀘어 Bold"/>
              </a:rPr>
              <a:t>‘</a:t>
            </a:r>
            <a:r>
              <a:rPr lang="ko-KR" altLang="en-US" sz="1600">
                <a:latin typeface="나눔스퀘어 Bold"/>
                <a:ea typeface="나눔스퀘어 Bold"/>
              </a:rPr>
              <a:t>인권</a:t>
            </a:r>
            <a:r>
              <a:rPr lang="en-US" altLang="ko-KR" sz="1600">
                <a:latin typeface="나눔스퀘어 Bold"/>
                <a:ea typeface="나눔스퀘어 Bold"/>
              </a:rPr>
              <a:t>’</a:t>
            </a:r>
            <a:r>
              <a:rPr lang="ko-KR" altLang="en-US" sz="1600">
                <a:latin typeface="나눔스퀘어 Bold"/>
                <a:ea typeface="나눔스퀘어 Bold"/>
              </a:rPr>
              <a:t> 에 맞는 기록 정리 하기</a:t>
            </a:r>
            <a:r>
              <a:rPr lang="en-US" altLang="ko-KR" sz="1600">
                <a:latin typeface="나눔스퀘어 Bold"/>
                <a:ea typeface="나눔스퀘어 Bold"/>
              </a:rPr>
              <a:t>.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대체 텍스트와 시각장애인 접근성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endParaRPr lang="en-US" altLang="ko-KR" sz="1600">
              <a:latin typeface="나눔스퀘어 Bold"/>
              <a:ea typeface="나눔스퀘어 Bold"/>
            </a:endParaRPr>
          </a:p>
        </p:txBody>
      </p:sp>
      <p:sp>
        <p:nvSpPr>
          <p:cNvPr id="46" name=""/>
          <p:cNvSpPr txBox="1"/>
          <p:nvPr/>
        </p:nvSpPr>
        <p:spPr>
          <a:xfrm>
            <a:off x="5958205" y="3746500"/>
            <a:ext cx="276860" cy="366395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endParaRPr lang="ko-KR" altLang="en-US"/>
          </a:p>
        </p:txBody>
      </p:sp>
      <p:sp>
        <p:nvSpPr>
          <p:cNvPr id="47" name=""/>
          <p:cNvSpPr txBox="1"/>
          <p:nvPr/>
        </p:nvSpPr>
        <p:spPr>
          <a:xfrm>
            <a:off x="4387850" y="1130299"/>
            <a:ext cx="3403600" cy="267971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endParaRPr lang="ko-KR" altLang="en-US" sz="1200"/>
          </a:p>
        </p:txBody>
      </p:sp>
      <p:pic>
        <p:nvPicPr>
          <p:cNvPr id="55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73100" y="1142999"/>
            <a:ext cx="3594100" cy="3429000"/>
          </a:xfrm>
          <a:prstGeom prst="rect">
            <a:avLst/>
          </a:prstGeom>
        </p:spPr>
      </p:pic>
      <p:pic>
        <p:nvPicPr>
          <p:cNvPr id="56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638625" y="863600"/>
            <a:ext cx="3259485" cy="4610100"/>
          </a:xfrm>
          <a:prstGeom prst="rect">
            <a:avLst/>
          </a:prstGeom>
        </p:spPr>
      </p:pic>
      <p:pic>
        <p:nvPicPr>
          <p:cNvPr id="57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8205911" y="1193801"/>
            <a:ext cx="3236793" cy="3327399"/>
          </a:xfrm>
          <a:prstGeom prst="rect">
            <a:avLst/>
          </a:prstGeom>
        </p:spPr>
      </p:pic>
      <p:sp>
        <p:nvSpPr>
          <p:cNvPr id="58" name="TextBox 35"/>
          <p:cNvSpPr txBox="1"/>
          <p:nvPr/>
        </p:nvSpPr>
        <p:spPr>
          <a:xfrm>
            <a:off x="9270998" y="6281944"/>
            <a:ext cx="2132966" cy="574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인권 아카이브의 이해 </a:t>
            </a:r>
            <a:endParaRPr lang="ko-KR" altLang="en-US" sz="16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선택과 포기하기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734321" y="6233373"/>
            <a:ext cx="10682979" cy="0"/>
          </a:xfrm>
          <a:prstGeom prst="line">
            <a:avLst/>
          </a:prstGeom>
          <a:ln w="28575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34321" y="619973"/>
            <a:ext cx="10682979" cy="0"/>
          </a:xfrm>
          <a:prstGeom prst="line">
            <a:avLst/>
          </a:prstGeom>
          <a:ln w="57150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5"/>
          <p:cNvSpPr txBox="1"/>
          <p:nvPr/>
        </p:nvSpPr>
        <p:spPr>
          <a:xfrm>
            <a:off x="663573" y="215899"/>
            <a:ext cx="7251067" cy="334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6.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r>
              <a:rPr lang="en-US" altLang="ko-KR" sz="1600">
                <a:latin typeface="나눔스퀘어 Bold"/>
                <a:ea typeface="나눔스퀘어 Bold"/>
              </a:rPr>
              <a:t>‘</a:t>
            </a:r>
            <a:r>
              <a:rPr lang="ko-KR" altLang="en-US" sz="1600">
                <a:latin typeface="나눔스퀘어 Bold"/>
                <a:ea typeface="나눔스퀘어 Bold"/>
              </a:rPr>
              <a:t>인권</a:t>
            </a:r>
            <a:r>
              <a:rPr lang="en-US" altLang="ko-KR" sz="1600">
                <a:latin typeface="나눔스퀘어 Bold"/>
                <a:ea typeface="나눔스퀘어 Bold"/>
              </a:rPr>
              <a:t>’</a:t>
            </a:r>
            <a:r>
              <a:rPr lang="ko-KR" altLang="en-US" sz="1600">
                <a:latin typeface="나눔스퀘어 Bold"/>
                <a:ea typeface="나눔스퀘어 Bold"/>
              </a:rPr>
              <a:t> 에 맞는 기록 정리 하기</a:t>
            </a:r>
            <a:r>
              <a:rPr lang="en-US" altLang="ko-KR" sz="1600">
                <a:latin typeface="나눔스퀘어 Bold"/>
                <a:ea typeface="나눔스퀘어 Bold"/>
              </a:rPr>
              <a:t>.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대체 텍스트와 시각장애인 접근성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endParaRPr lang="en-US" altLang="ko-KR" sz="1600">
              <a:latin typeface="나눔스퀘어 Bold"/>
              <a:ea typeface="나눔스퀘어 Bold"/>
            </a:endParaRPr>
          </a:p>
        </p:txBody>
      </p:sp>
      <p:sp>
        <p:nvSpPr>
          <p:cNvPr id="46" name=""/>
          <p:cNvSpPr txBox="1"/>
          <p:nvPr/>
        </p:nvSpPr>
        <p:spPr>
          <a:xfrm>
            <a:off x="5958205" y="3746500"/>
            <a:ext cx="276860" cy="366395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endParaRPr lang="ko-KR" altLang="en-US"/>
          </a:p>
        </p:txBody>
      </p:sp>
      <p:sp>
        <p:nvSpPr>
          <p:cNvPr id="47" name=""/>
          <p:cNvSpPr txBox="1"/>
          <p:nvPr/>
        </p:nvSpPr>
        <p:spPr>
          <a:xfrm>
            <a:off x="4387850" y="1130299"/>
            <a:ext cx="3403600" cy="267971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endParaRPr lang="ko-KR" altLang="en-US" sz="1200"/>
          </a:p>
        </p:txBody>
      </p:sp>
      <p:sp>
        <p:nvSpPr>
          <p:cNvPr id="49" name=""/>
          <p:cNvSpPr txBox="1"/>
          <p:nvPr/>
        </p:nvSpPr>
        <p:spPr>
          <a:xfrm>
            <a:off x="4082399" y="799200"/>
            <a:ext cx="3870526" cy="5285370"/>
          </a:xfrm>
          <a:prstGeom prst="rect">
            <a:avLst/>
          </a:prstGeom>
          <a:solidFill>
            <a:schemeClr val="bg1">
              <a:lumMod val="80000"/>
            </a:schemeClr>
          </a:solidFill>
          <a:ln w="9525" cap="flat" cmpd="sng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anchor="t">
            <a:spAutoFit/>
          </a:bodyPr>
          <a:p>
            <a:pPr>
              <a:defRPr/>
            </a:pPr>
            <a:r>
              <a:rPr lang="ko-KR" altLang="en-US" sz="1100"/>
              <a:t>&lt;포스터 설명&gt;</a:t>
            </a:r>
            <a:endParaRPr lang="ko-KR" altLang="en-US" sz="1100"/>
          </a:p>
          <a:p>
            <a:pPr>
              <a:defRPr/>
            </a:pPr>
            <a:r>
              <a:rPr lang="ko-KR" altLang="en-US" sz="1100"/>
              <a:t>흰색배경의 직사각형 웹포스터이다. 포스터 상단에는 휠체어 장애인과 활동보조인, 비장애인 2인이 마스크와 장갑을 착용하고 산책을 하고 있다. 포스터 중간에는 응급차량과 의료지원인, 의약품 등이 그려져 있다.</a:t>
            </a:r>
            <a:endParaRPr lang="ko-KR" altLang="en-US" sz="1100"/>
          </a:p>
          <a:p>
            <a:pPr>
              <a:defRPr/>
            </a:pPr>
            <a:r>
              <a:rPr lang="ko-KR" altLang="en-US" sz="1100"/>
              <a:t>&lt;포스터 글&gt;</a:t>
            </a:r>
            <a:endParaRPr lang="ko-KR" altLang="en-US" sz="1100"/>
          </a:p>
          <a:p>
            <a:pPr>
              <a:defRPr/>
            </a:pPr>
            <a:r>
              <a:rPr lang="ko-KR" altLang="en-US" sz="1100"/>
              <a:t>[인권재단사람 코로나19 긴급모금]</a:t>
            </a:r>
            <a:endParaRPr lang="ko-KR" altLang="en-US" sz="1100"/>
          </a:p>
          <a:p>
            <a:pPr>
              <a:defRPr/>
            </a:pPr>
            <a:r>
              <a:rPr lang="ko-KR" altLang="en-US" sz="1100"/>
              <a:t>🔽 장애인 곁의 인권활동가를 지원해주세요!</a:t>
            </a:r>
            <a:endParaRPr lang="ko-KR" altLang="en-US" sz="1100"/>
          </a:p>
          <a:p>
            <a:pPr>
              <a:defRPr/>
            </a:pPr>
            <a:r>
              <a:rPr lang="ko-KR" altLang="en-US" sz="1100"/>
              <a:t>| 긴급모금 기간 : 3월 21일까지</a:t>
            </a:r>
            <a:endParaRPr lang="ko-KR" altLang="en-US" sz="1100"/>
          </a:p>
          <a:p>
            <a:pPr>
              <a:defRPr/>
            </a:pPr>
            <a:r>
              <a:rPr lang="ko-KR" altLang="en-US" sz="1100"/>
              <a:t>| 후원계좌 : 신한은행 140-010-130669 재단법인인권재단사람</a:t>
            </a:r>
            <a:endParaRPr lang="ko-KR" altLang="en-US" sz="1100"/>
          </a:p>
          <a:p>
            <a:pPr>
              <a:defRPr/>
            </a:pPr>
            <a:r>
              <a:rPr lang="ko-KR" altLang="en-US" sz="1100"/>
              <a:t>| 일시후원 바로가기 : https://bit.ly/38JiYSO</a:t>
            </a:r>
            <a:endParaRPr lang="ko-KR" altLang="en-US" sz="1100"/>
          </a:p>
          <a:p>
            <a:pPr>
              <a:defRPr/>
            </a:pPr>
            <a:r>
              <a:rPr lang="ko-KR" altLang="en-US" sz="1100"/>
              <a:t>| 코로나19 확산지 대구, 정부 공백 메꾸는 장애인 활동가들</a:t>
            </a:r>
            <a:endParaRPr lang="ko-KR" altLang="en-US" sz="1100"/>
          </a:p>
          <a:p>
            <a:pPr>
              <a:defRPr/>
            </a:pPr>
            <a:r>
              <a:rPr lang="ko-KR" altLang="en-US" sz="1100"/>
              <a:t>https://beminor.com/detail.php?number=14450&amp;thread=04r03</a:t>
            </a:r>
            <a:endParaRPr lang="ko-KR" altLang="en-US" sz="1100"/>
          </a:p>
          <a:p>
            <a:pPr>
              <a:defRPr/>
            </a:pPr>
            <a:r>
              <a:rPr lang="ko-KR" altLang="en-US" sz="1100"/>
              <a:t>장애인 곁에 인권활동가가 있습니다.</a:t>
            </a:r>
            <a:endParaRPr lang="ko-KR" altLang="en-US" sz="1100"/>
          </a:p>
          <a:p>
            <a:pPr>
              <a:defRPr/>
            </a:pPr>
            <a:r>
              <a:rPr lang="ko-KR" altLang="en-US" sz="1100"/>
              <a:t>코로나19가 확산되면서 청도대남병원 폐쇄 정신병동에 다수의 확진자와 사망자가 발생했고 대구경북 지역에서 자가격리된 장애인들이 있</a:t>
            </a:r>
            <a:endParaRPr lang="ko-KR" altLang="en-US" sz="1100"/>
          </a:p>
          <a:p>
            <a:pPr>
              <a:defRPr/>
            </a:pPr>
            <a:r>
              <a:rPr lang="ko-KR" altLang="en-US" sz="1100"/>
              <a:t>지만 이들을 지원할 의료체계는 너무나 부실한 상황입니다.</a:t>
            </a:r>
            <a:endParaRPr lang="ko-KR" altLang="en-US" sz="1100"/>
          </a:p>
          <a:p>
            <a:pPr>
              <a:defRPr/>
            </a:pPr>
            <a:r>
              <a:rPr lang="ko-KR" altLang="en-US" sz="1100"/>
              <a:t>장애 인권활동가들은 혼란과 무력감 속에서도 장애인의 곁을 지키고 있습니다.</a:t>
            </a:r>
            <a:endParaRPr lang="ko-KR" altLang="en-US" sz="1100"/>
          </a:p>
          <a:p>
            <a:pPr>
              <a:defRPr/>
            </a:pPr>
            <a:r>
              <a:rPr lang="ko-KR" altLang="en-US" sz="1100"/>
              <a:t>인권활동가는 '잠시 멈춤'을 할 수 없습니다.</a:t>
            </a:r>
            <a:endParaRPr lang="ko-KR" altLang="en-US" sz="1100"/>
          </a:p>
          <a:p>
            <a:pPr>
              <a:defRPr/>
            </a:pPr>
            <a:r>
              <a:rPr lang="ko-KR" altLang="en-US" sz="1100"/>
              <a:t>코로나19가 확산되는 지금 인권활동가는 장애인 의료지원 비용을 직접 마련하고 이동이 불편한 장애인들에게 생필품을 배달하고 자가격리된 장애인을 지원하기 위해 '동행 격리'에 나섰습니다.</a:t>
            </a:r>
            <a:endParaRPr lang="ko-KR" altLang="en-US" sz="1100"/>
          </a:p>
          <a:p>
            <a:pPr>
              <a:defRPr/>
            </a:pPr>
            <a:r>
              <a:rPr lang="ko-KR" altLang="en-US" sz="1100"/>
              <a:t>인권재단 사람에서 후원금을 모아 ‘장애인권활동가의 긴급 활동비(식비, 교통비, 병원비 등)’를 지원하겠습니다.</a:t>
            </a:r>
            <a:endParaRPr lang="ko-KR" altLang="en-US" sz="1100"/>
          </a:p>
          <a:p>
            <a:pPr>
              <a:defRPr/>
            </a:pPr>
            <a:r>
              <a:rPr lang="ko-KR" altLang="en-US" sz="1100"/>
              <a:t>어려운 여건 속에서도 장애인 곁에 서기를 멈출 수 없는 인권활동가들에게 힘이 되어주세요.</a:t>
            </a:r>
            <a:endParaRPr lang="ko-KR" altLang="en-US" sz="1100"/>
          </a:p>
        </p:txBody>
      </p:sp>
      <p:sp>
        <p:nvSpPr>
          <p:cNvPr id="54" name=""/>
          <p:cNvSpPr/>
          <p:nvPr/>
        </p:nvSpPr>
        <p:spPr>
          <a:xfrm>
            <a:off x="8326437" y="1835150"/>
            <a:ext cx="3009106" cy="18796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/>
            </a:pPr>
            <a:r>
              <a:rPr lang="ko-KR" altLang="en-US">
                <a:solidFill>
                  <a:schemeClr val="bg1">
                    <a:lumMod val="10000"/>
                  </a:schemeClr>
                </a:solidFill>
                <a:latin typeface="나눔스퀘어 Bold"/>
                <a:ea typeface="나눔스퀘어 Bold"/>
                <a:sym typeface="한컴 윤고딕 740"/>
              </a:rPr>
              <a:t>예쁘게 만든 포스터</a:t>
            </a:r>
            <a:r>
              <a:rPr lang="en-US" altLang="ko-KR">
                <a:solidFill>
                  <a:schemeClr val="bg1">
                    <a:lumMod val="10000"/>
                  </a:schemeClr>
                </a:solidFill>
                <a:latin typeface="나눔스퀘어 Bold"/>
                <a:ea typeface="나눔스퀘어 Bold"/>
                <a:sym typeface="한컴 윤고딕 740"/>
              </a:rPr>
              <a:t>.</a:t>
            </a:r>
            <a:r>
              <a:rPr lang="ko-KR" altLang="en-US">
                <a:solidFill>
                  <a:schemeClr val="bg1">
                    <a:lumMod val="10000"/>
                  </a:schemeClr>
                </a:solidFill>
                <a:latin typeface="나눔스퀘어 Bold"/>
                <a:ea typeface="나눔스퀘어 Bold"/>
                <a:sym typeface="한컴 윤고딕 740"/>
              </a:rPr>
              <a:t> </a:t>
            </a:r>
            <a:r>
              <a:rPr lang="en-US" altLang="ko-KR">
                <a:solidFill>
                  <a:schemeClr val="bg1">
                    <a:lumMod val="10000"/>
                  </a:schemeClr>
                </a:solidFill>
                <a:latin typeface="나눔스퀘어 Bold"/>
                <a:ea typeface="나눔스퀘어 Bold"/>
                <a:sym typeface="한컴 윤고딕 740"/>
              </a:rPr>
              <a:t>SNS</a:t>
            </a:r>
            <a:r>
              <a:rPr lang="ko-KR" altLang="en-US">
                <a:solidFill>
                  <a:schemeClr val="bg1">
                    <a:lumMod val="10000"/>
                  </a:schemeClr>
                </a:solidFill>
                <a:latin typeface="나눔스퀘어 Bold"/>
                <a:ea typeface="나눔스퀘어 Bold"/>
                <a:sym typeface="한컴 윤고딕 740"/>
              </a:rPr>
              <a:t>에 공유하기 쉬운 사진</a:t>
            </a:r>
            <a:r>
              <a:rPr lang="en-US" altLang="ko-KR">
                <a:solidFill>
                  <a:schemeClr val="bg1">
                    <a:lumMod val="10000"/>
                  </a:schemeClr>
                </a:solidFill>
                <a:latin typeface="나눔스퀘어 Bold"/>
                <a:ea typeface="나눔스퀘어 Bold"/>
                <a:sym typeface="한컴 윤고딕 740"/>
              </a:rPr>
              <a:t>.</a:t>
            </a:r>
            <a:r>
              <a:rPr lang="ko-KR" altLang="en-US">
                <a:solidFill>
                  <a:schemeClr val="bg1">
                    <a:lumMod val="10000"/>
                  </a:schemeClr>
                </a:solidFill>
                <a:latin typeface="나눔스퀘어 Bold"/>
                <a:ea typeface="나눔스퀘어 Bold"/>
                <a:sym typeface="한컴 윤고딕 740"/>
              </a:rPr>
              <a:t> 비장애인 중심의 기록 생산</a:t>
            </a:r>
            <a:endParaRPr lang="ko-KR" altLang="en-US">
              <a:solidFill>
                <a:schemeClr val="bg1">
                  <a:lumMod val="10000"/>
                </a:schemeClr>
              </a:solidFill>
              <a:latin typeface="나눔스퀘어 Bold"/>
              <a:ea typeface="나눔스퀘어 Bold"/>
              <a:sym typeface="한컴 윤고딕 740"/>
            </a:endParaRPr>
          </a:p>
          <a:p>
            <a:pPr algn="ctr">
              <a:defRPr/>
            </a:pPr>
            <a:r>
              <a:rPr lang="ko-KR" altLang="en-US">
                <a:solidFill>
                  <a:schemeClr val="bg1">
                    <a:lumMod val="10000"/>
                  </a:schemeClr>
                </a:solidFill>
                <a:latin typeface="나눔스퀘어 Bold"/>
                <a:ea typeface="나눔스퀘어 Bold"/>
                <a:sym typeface="한컴 윤고딕 740"/>
              </a:rPr>
              <a:t>대체텍스트와 시각장애인 접근성</a:t>
            </a:r>
            <a:endParaRPr lang="ko-KR" altLang="en-US">
              <a:solidFill>
                <a:schemeClr val="bg1">
                  <a:lumMod val="10000"/>
                </a:schemeClr>
              </a:solidFill>
              <a:latin typeface="나눔스퀘어 Bold"/>
              <a:ea typeface="나눔스퀘어 Bold"/>
              <a:sym typeface="한컴 윤고딕 740"/>
            </a:endParaRPr>
          </a:p>
        </p:txBody>
      </p:sp>
      <p:sp>
        <p:nvSpPr>
          <p:cNvPr id="55" name="TextBox 35"/>
          <p:cNvSpPr txBox="1"/>
          <p:nvPr/>
        </p:nvSpPr>
        <p:spPr>
          <a:xfrm>
            <a:off x="9270998" y="6281944"/>
            <a:ext cx="2132966" cy="574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인권 아카이브의 이해 </a:t>
            </a:r>
            <a:endParaRPr lang="ko-KR" altLang="en-US" sz="16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선택과 포기하기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pic>
        <p:nvPicPr>
          <p:cNvPr id="56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98753" y="811530"/>
            <a:ext cx="3025152" cy="53116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734321" y="6233373"/>
            <a:ext cx="10682979" cy="0"/>
          </a:xfrm>
          <a:prstGeom prst="line">
            <a:avLst/>
          </a:prstGeom>
          <a:ln w="28575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34321" y="619973"/>
            <a:ext cx="10682979" cy="0"/>
          </a:xfrm>
          <a:prstGeom prst="line">
            <a:avLst/>
          </a:prstGeom>
          <a:ln w="57150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5"/>
          <p:cNvSpPr txBox="1"/>
          <p:nvPr/>
        </p:nvSpPr>
        <p:spPr>
          <a:xfrm>
            <a:off x="663573" y="215899"/>
            <a:ext cx="7251067" cy="334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6.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r>
              <a:rPr lang="en-US" altLang="ko-KR" sz="1600">
                <a:latin typeface="나눔스퀘어 Bold"/>
                <a:ea typeface="나눔스퀘어 Bold"/>
              </a:rPr>
              <a:t>‘</a:t>
            </a:r>
            <a:r>
              <a:rPr lang="ko-KR" altLang="en-US" sz="1600">
                <a:latin typeface="나눔스퀘어 Bold"/>
                <a:ea typeface="나눔스퀘어 Bold"/>
              </a:rPr>
              <a:t>인권</a:t>
            </a:r>
            <a:r>
              <a:rPr lang="en-US" altLang="ko-KR" sz="1600">
                <a:latin typeface="나눔스퀘어 Bold"/>
                <a:ea typeface="나눔스퀘어 Bold"/>
              </a:rPr>
              <a:t>’</a:t>
            </a:r>
            <a:r>
              <a:rPr lang="ko-KR" altLang="en-US" sz="1600">
                <a:latin typeface="나눔스퀘어 Bold"/>
                <a:ea typeface="나눔스퀘어 Bold"/>
              </a:rPr>
              <a:t> 에 맞는 기록 정리 하기</a:t>
            </a:r>
            <a:r>
              <a:rPr lang="en-US" altLang="ko-KR" sz="1600">
                <a:latin typeface="나눔스퀘어 Bold"/>
                <a:ea typeface="나눔스퀘어 Bold"/>
              </a:rPr>
              <a:t>.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피해자에 대한 보호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endParaRPr lang="en-US" altLang="ko-KR" sz="1600">
              <a:latin typeface="나눔스퀘어 Bold"/>
              <a:ea typeface="나눔스퀘어 Bold"/>
            </a:endParaRPr>
          </a:p>
        </p:txBody>
      </p:sp>
      <p:sp>
        <p:nvSpPr>
          <p:cNvPr id="46" name=""/>
          <p:cNvSpPr txBox="1"/>
          <p:nvPr/>
        </p:nvSpPr>
        <p:spPr>
          <a:xfrm>
            <a:off x="5958205" y="3746500"/>
            <a:ext cx="276860" cy="366395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endParaRPr lang="ko-KR" altLang="en-US"/>
          </a:p>
        </p:txBody>
      </p:sp>
      <p:sp>
        <p:nvSpPr>
          <p:cNvPr id="47" name=""/>
          <p:cNvSpPr txBox="1"/>
          <p:nvPr/>
        </p:nvSpPr>
        <p:spPr>
          <a:xfrm>
            <a:off x="4387850" y="1130299"/>
            <a:ext cx="3403600" cy="267971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endParaRPr lang="ko-KR" altLang="en-US" sz="1200"/>
          </a:p>
        </p:txBody>
      </p:sp>
      <p:sp>
        <p:nvSpPr>
          <p:cNvPr id="49" name=""/>
          <p:cNvSpPr txBox="1"/>
          <p:nvPr/>
        </p:nvSpPr>
        <p:spPr>
          <a:xfrm>
            <a:off x="677211" y="799199"/>
            <a:ext cx="11049995" cy="5190121"/>
          </a:xfrm>
          <a:prstGeom prst="rect">
            <a:avLst/>
          </a:prstGeom>
          <a:solidFill>
            <a:schemeClr val="bg1">
              <a:lumMod val="80000"/>
            </a:schemeClr>
          </a:solidFill>
          <a:ln w="9525" cap="flat" cmpd="sng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anchor="t">
            <a:spAutoFit/>
          </a:bodyPr>
          <a:p>
            <a:pPr lvl="1" algn="just">
              <a:lnSpc>
                <a:spcPct val="160000"/>
              </a:lnSpc>
              <a:defRPr/>
            </a:pP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기록물에 포함된 개인정보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(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이름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,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전화번호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,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계좌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,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주소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,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연령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,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회사명 등 개인을 유추할 수 있는 정보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)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삭제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·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블라인드 처리</a:t>
            </a:r>
            <a:endParaRPr xmlns:mc="http://schemas.openxmlformats.org/markup-compatibility/2006" xmlns:hp="http://schemas.haansoft.com/office/presentation/8.0" sz="1100" b="0" i="0" u="none" strike="noStrike" mc:Ignorable="hp" hp:hslEmbossed="0"/>
          </a:p>
          <a:p>
            <a:pPr lvl="1" algn="just">
              <a:lnSpc>
                <a:spcPct val="160000"/>
              </a:lnSpc>
              <a:defRPr/>
            </a:pP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기록물이 차후 사건의 진실을 찾아가는 과정에 필요한 기록물이라 판단될 경우 개인정보를 삭제하지 않고 블라인드 처리</a:t>
            </a:r>
            <a:endParaRPr xmlns:mc="http://schemas.openxmlformats.org/markup-compatibility/2006" xmlns:hp="http://schemas.haansoft.com/office/presentation/8.0" sz="1100" b="0" i="0" u="none" strike="noStrike" mc:Ignorable="hp" hp:hslEmbossed="0"/>
          </a:p>
          <a:p>
            <a:pPr lvl="1" algn="just">
              <a:lnSpc>
                <a:spcPct val="160000"/>
              </a:lnSpc>
              <a:defRPr/>
            </a:pP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블라인드의 경우 한글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(hwp)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에는 적용되나 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pdf, word, jpeg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등 기타 확장자는 적용되지 않으므로 이럴 경우 원본은 비공개로 등록하고 삭제 처리한 기록물을 공개로 등록</a:t>
            </a:r>
            <a:endParaRPr xmlns:mc="http://schemas.openxmlformats.org/markup-compatibility/2006" xmlns:hp="http://schemas.haansoft.com/office/presentation/8.0" sz="1100" b="0" i="0" u="none" strike="noStrike" mc:Ignorable="hp" hp:hslEmbossed="0"/>
          </a:p>
          <a:p>
            <a:pPr lvl="1" algn="just">
              <a:lnSpc>
                <a:spcPct val="160000"/>
              </a:lnSpc>
              <a:defRPr/>
            </a:pP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개인정보에 대한 처리가 마무리 되면 기록물을 배포형식으로 변환 후 등록</a:t>
            </a:r>
            <a:endParaRPr xmlns:mc="http://schemas.openxmlformats.org/markup-compatibility/2006" xmlns:hp="http://schemas.haansoft.com/office/presentation/8.0" sz="1100" b="0" i="0" u="none" strike="noStrike" mc:Ignorable="hp" hp:hslEmbossed="0"/>
          </a:p>
          <a:p>
            <a:pPr lvl="1" algn="just">
              <a:lnSpc>
                <a:spcPct val="160000"/>
              </a:lnSpc>
              <a:defRPr/>
            </a:pP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인권아카이브의 기록물에 대한 저작권 표기는 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“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정보공유 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2.0: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개작금지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”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를 원칙으로 삼음</a:t>
            </a:r>
            <a:endParaRPr xmlns:mc="http://schemas.openxmlformats.org/markup-compatibility/2006" xmlns:hp="http://schemas.haansoft.com/office/presentation/8.0" sz="1100" b="0" i="0" u="none" strike="noStrike" mc:Ignorable="hp" hp:hslEmbossed="0"/>
          </a:p>
          <a:p>
            <a:pPr lvl="1" algn="just">
              <a:lnSpc>
                <a:spcPct val="160000"/>
              </a:lnSpc>
              <a:defRPr/>
            </a:pP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이에 대한 자세한 방법은 하단에 설명하고 있습니다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.</a:t>
            </a:r>
            <a:endParaRPr xmlns:mc="http://schemas.openxmlformats.org/markup-compatibility/2006" xmlns:hp="http://schemas.haansoft.com/office/presentation/8.0" lang="EN-US" sz="1100" b="0" i="0" u="none" strike="noStrike" mc:Ignorable="hp" hp:hslEmbossed="0"/>
          </a:p>
          <a:p>
            <a:pPr lvl="1" algn="just">
              <a:lnSpc>
                <a:spcPct val="160000"/>
              </a:lnSpc>
              <a:defRPr/>
            </a:pP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  </a:t>
            </a:r>
            <a:endParaRPr xmlns:mc="http://schemas.openxmlformats.org/markup-compatibility/2006" xmlns:hp="http://schemas.haansoft.com/office/presentation/8.0" sz="1100" b="0" i="0" u="none" strike="noStrike" mc:Ignorable="hp" hp:hslEmbossed="0"/>
          </a:p>
          <a:p>
            <a:pPr lvl="1" algn="just">
              <a:lnSpc>
                <a:spcPct val="160000"/>
              </a:lnSpc>
              <a:defRPr/>
            </a:pPr>
            <a:r>
              <a:rPr xmlns:mc="http://schemas.openxmlformats.org/markup-compatibility/2006" xmlns:hp="http://schemas.haansoft.com/office/presentation/8.0" lang="EN-US" sz="1100" b="1" i="0" u="none" strike="noStrike" mc:Ignorable="hp" hp:hslEmbossed="0"/>
              <a:t>1) </a:t>
            </a:r>
            <a:r>
              <a:rPr xmlns:mc="http://schemas.openxmlformats.org/markup-compatibility/2006" xmlns:hp="http://schemas.haansoft.com/office/presentation/8.0" sz="1100" b="1" i="0" u="none" strike="noStrike" mc:Ignorable="hp" hp:hslEmbossed="0"/>
              <a:t>개인정보 삭제 및 블라인드 처리 대상</a:t>
            </a:r>
            <a:endParaRPr xmlns:mc="http://schemas.openxmlformats.org/markup-compatibility/2006" xmlns:hp="http://schemas.haansoft.com/office/presentation/8.0" sz="1100" b="1" i="0" u="none" strike="noStrike" mc:Ignorable="hp" hp:hslEmbossed="0"/>
          </a:p>
          <a:p>
            <a:pPr lvl="1" algn="just">
              <a:lnSpc>
                <a:spcPct val="160000"/>
              </a:lnSpc>
              <a:defRPr/>
            </a:pPr>
            <a:r>
              <a:rPr xmlns:mc="http://schemas.openxmlformats.org/markup-compatibility/2006" xmlns:hp="http://schemas.haansoft.com/office/presentation/8.0" sz="1100" b="1" i="0" u="none" strike="noStrike" mc:Ignorable="hp" hp:hslEmbossed="0"/>
              <a:t>피해자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: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피해자의 신상을 유추할 수 있는 모든 정보를 삭제 혹은 블라인드 처리 한다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. </a:t>
            </a:r>
            <a:endParaRPr xmlns:mc="http://schemas.openxmlformats.org/markup-compatibility/2006" xmlns:hp="http://schemas.haansoft.com/office/presentation/8.0" lang="EN-US" sz="1100" b="0" i="0" u="none" strike="noStrike" mc:Ignorable="hp" hp:hslEmbossed="0"/>
          </a:p>
          <a:p>
            <a:pPr lvl="1" algn="just">
              <a:lnSpc>
                <a:spcPct val="160000"/>
              </a:lnSpc>
              <a:defRPr/>
            </a:pPr>
            <a:r>
              <a:rPr xmlns:mc="http://schemas.openxmlformats.org/markup-compatibility/2006" xmlns:hp="http://schemas.haansoft.com/office/presentation/8.0" sz="1100" b="1" i="0" u="none" strike="noStrike" mc:Ignorable="hp" hp:hslEmbossed="0"/>
              <a:t>가해자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: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가해자의 정보를 삭제 혹은 블라인드 처리 합니다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.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가해자가 책임자일 경우 책임자 개인정보 처리의 원칙을 따른다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.</a:t>
            </a:r>
            <a:endParaRPr xmlns:mc="http://schemas.openxmlformats.org/markup-compatibility/2006" xmlns:hp="http://schemas.haansoft.com/office/presentation/8.0" lang="EN-US" sz="1100" b="0" i="0" u="none" strike="noStrike" mc:Ignorable="hp" hp:hslEmbossed="0"/>
          </a:p>
          <a:p>
            <a:pPr lvl="1" algn="just">
              <a:lnSpc>
                <a:spcPct val="160000"/>
              </a:lnSpc>
              <a:defRPr/>
            </a:pPr>
            <a:r>
              <a:rPr xmlns:mc="http://schemas.openxmlformats.org/markup-compatibility/2006" xmlns:hp="http://schemas.haansoft.com/office/presentation/8.0" sz="1100" b="1" i="0" u="none" strike="noStrike" mc:Ignorable="hp" hp:hslEmbossed="0"/>
              <a:t>책임자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: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경찰청장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,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시설원장 등 가해자 이거나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,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직접 가해행위를 저지르지 않지만 사건 책임자 및 관련자의 경우 개인정보를 삭제 혹은 블라인드 처리하지 않는다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.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다만 이름을 제외한 주소나 전화번호의 등의 정보는 삭제한다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.  </a:t>
            </a:r>
            <a:endParaRPr xmlns:mc="http://schemas.openxmlformats.org/markup-compatibility/2006" xmlns:hp="http://schemas.haansoft.com/office/presentation/8.0" lang="EN-US" sz="1100" b="0" i="0" u="none" strike="noStrike" mc:Ignorable="hp" hp:hslEmbossed="0"/>
          </a:p>
          <a:p>
            <a:pPr lvl="1" algn="just">
              <a:lnSpc>
                <a:spcPct val="160000"/>
              </a:lnSpc>
              <a:defRPr/>
            </a:pPr>
            <a:r>
              <a:rPr xmlns:mc="http://schemas.openxmlformats.org/markup-compatibility/2006" xmlns:hp="http://schemas.haansoft.com/office/presentation/8.0" sz="1100" b="1" i="0" u="none" strike="noStrike" mc:Ignorable="hp" hp:hslEmbossed="0"/>
              <a:t>단체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: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단체들의 경우 전화번호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,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이메일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,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주소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,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계좌번호 등이 변경되는 경우가 많다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.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원질서 보존의 법칙이 있다 하나 바뀐 전화나 주소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,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이메일로 연락이 갈 수 있기 때문에 삭제한다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.</a:t>
            </a:r>
            <a:endParaRPr xmlns:mc="http://schemas.openxmlformats.org/markup-compatibility/2006" xmlns:hp="http://schemas.haansoft.com/office/presentation/8.0" lang="EN-US" sz="1100" b="0" i="0" u="none" strike="noStrike" mc:Ignorable="hp" hp:hslEmbossed="0"/>
          </a:p>
          <a:p>
            <a:pPr lvl="1" algn="just">
              <a:lnSpc>
                <a:spcPct val="160000"/>
              </a:lnSpc>
              <a:defRPr/>
            </a:pPr>
            <a:r>
              <a:rPr xmlns:mc="http://schemas.openxmlformats.org/markup-compatibility/2006" xmlns:hp="http://schemas.haansoft.com/office/presentation/8.0" sz="1100" b="1" i="0" u="none" strike="noStrike" mc:Ignorable="hp" hp:hslEmbossed="0"/>
              <a:t>기타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: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활동가들의 개인정보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(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전화번호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,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이메일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,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계좌번호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,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주소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)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등은 삭제한다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.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특히 보도기록물의 경우 담당자들이 전화번호를 기입해놓으니 꼭 확인해야 한다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. </a:t>
            </a: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계좌번호의 경우에도  삭제한다</a:t>
            </a:r>
            <a:r>
              <a:rPr xmlns:mc="http://schemas.openxmlformats.org/markup-compatibility/2006" xmlns:hp="http://schemas.haansoft.com/office/presentation/8.0" lang="EN-US" sz="1100" b="0" i="0" u="none" strike="noStrike" mc:Ignorable="hp" hp:hslEmbossed="0"/>
              <a:t>.</a:t>
            </a:r>
            <a:endParaRPr xmlns:mc="http://schemas.openxmlformats.org/markup-compatibility/2006" xmlns:hp="http://schemas.haansoft.com/office/presentation/8.0" lang="EN-US" sz="1100" b="0" i="0" u="none" strike="noStrike" mc:Ignorable="hp" hp:hslEmbossed="0"/>
          </a:p>
          <a:p>
            <a:pPr algn="r">
              <a:lnSpc>
                <a:spcPct val="160000"/>
              </a:lnSpc>
              <a:defRPr/>
            </a:pPr>
            <a:r>
              <a:rPr xmlns:mc="http://schemas.openxmlformats.org/markup-compatibility/2006" xmlns:hp="http://schemas.haansoft.com/office/presentation/8.0" lang="en-US" altLang="ko-KR" sz="1100" b="1" i="0" u="none" strike="noStrike" mc:Ignorable="hp" hp:hslEmbossed="0"/>
              <a:t>&lt;</a:t>
            </a:r>
            <a:r>
              <a:rPr xmlns:mc="http://schemas.openxmlformats.org/markup-compatibility/2006" xmlns:hp="http://schemas.haansoft.com/office/presentation/8.0" sz="1100" b="1" i="0" u="none" strike="noStrike" mc:Ignorable="hp" hp:hslEmbossed="0"/>
              <a:t>인권 아카이브 기술 매뉴얼</a:t>
            </a:r>
            <a:r>
              <a:rPr xmlns:mc="http://schemas.openxmlformats.org/markup-compatibility/2006" xmlns:hp="http://schemas.haansoft.com/office/presentation/8.0" lang="ko-KR" altLang="en-US" sz="1100" b="1" i="0" u="none" strike="noStrike" mc:Ignorable="hp" hp:hslEmbossed="0"/>
              <a:t> </a:t>
            </a:r>
            <a:r>
              <a:rPr xmlns:mc="http://schemas.openxmlformats.org/markup-compatibility/2006" xmlns:hp="http://schemas.haansoft.com/office/presentation/8.0" lang="en-US" altLang="ko-KR" sz="1100" b="1" i="0" u="none" strike="noStrike" mc:Ignorable="hp" hp:hslEmbossed="0"/>
              <a:t>:</a:t>
            </a:r>
            <a:r>
              <a:rPr xmlns:mc="http://schemas.openxmlformats.org/markup-compatibility/2006" xmlns:hp="http://schemas.haansoft.com/office/presentation/8.0" lang="ko-KR" altLang="en-US" sz="1100" b="1" i="0" u="none" strike="noStrike" mc:Ignorable="hp" hp:hslEmbossed="0"/>
              <a:t> </a:t>
            </a:r>
            <a:r>
              <a:rPr xmlns:mc="http://schemas.openxmlformats.org/markup-compatibility/2006" xmlns:hp="http://schemas.haansoft.com/office/presentation/8.0" lang="en-US" altLang="ko-KR" sz="1100" b="1" i="0" u="none" strike="noStrike" mc:Ignorable="hp" hp:hslEmbossed="0"/>
              <a:t>2.</a:t>
            </a:r>
            <a:r>
              <a:rPr xmlns:mc="http://schemas.openxmlformats.org/markup-compatibility/2006" xmlns:hp="http://schemas.haansoft.com/office/presentation/8.0" lang="ko-KR" altLang="en-US" sz="1100" b="1" i="0" u="none" strike="noStrike" mc:Ignorable="hp" hp:hslEmbossed="0"/>
              <a:t> 등록 전 확인 사항</a:t>
            </a:r>
            <a:r>
              <a:rPr xmlns:mc="http://schemas.openxmlformats.org/markup-compatibility/2006" xmlns:hp="http://schemas.haansoft.com/office/presentation/8.0" lang="en-US" altLang="ko-KR" sz="1100" b="1" i="0" u="none" strike="noStrike" mc:Ignorable="hp" hp:hslEmbossed="0"/>
              <a:t>&gt;</a:t>
            </a:r>
            <a:endParaRPr xmlns:mc="http://schemas.openxmlformats.org/markup-compatibility/2006" xmlns:hp="http://schemas.haansoft.com/office/presentation/8.0" lang="en-US" altLang="ko-KR" sz="1100" b="1" i="0" u="none" strike="noStrike" mc:Ignorable="hp" hp:hslEmbossed="0"/>
          </a:p>
          <a:p>
            <a:pPr algn="r">
              <a:lnSpc>
                <a:spcPct val="160000"/>
              </a:lnSpc>
              <a:defRPr/>
            </a:pPr>
            <a:r>
              <a:rPr xmlns:mc="http://schemas.openxmlformats.org/markup-compatibility/2006" xmlns:hp="http://schemas.haansoft.com/office/presentation/8.0" sz="1100" b="0" i="0" u="none" strike="noStrike" mc:Ignorable="hp" hp:hslEmbossed="0"/>
              <a:t>  </a:t>
            </a:r>
            <a:endParaRPr xmlns:mc="http://schemas.openxmlformats.org/markup-compatibility/2006" xmlns:hp="http://schemas.haansoft.com/office/presentation/8.0" sz="1100" b="0" i="0" u="none" strike="noStrike" mc:Ignorable="hp" hp:hslEmbossed="0"/>
          </a:p>
        </p:txBody>
      </p:sp>
      <p:sp>
        <p:nvSpPr>
          <p:cNvPr id="55" name="TextBox 35"/>
          <p:cNvSpPr txBox="1"/>
          <p:nvPr/>
        </p:nvSpPr>
        <p:spPr>
          <a:xfrm>
            <a:off x="9270998" y="6281944"/>
            <a:ext cx="2132966" cy="574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인권 아카이브의 이해 </a:t>
            </a:r>
            <a:endParaRPr lang="ko-KR" altLang="en-US" sz="16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선택과 포기하기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734321" y="6233373"/>
            <a:ext cx="10682979" cy="0"/>
          </a:xfrm>
          <a:prstGeom prst="line">
            <a:avLst/>
          </a:prstGeom>
          <a:ln w="28575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34321" y="619973"/>
            <a:ext cx="10682979" cy="0"/>
          </a:xfrm>
          <a:prstGeom prst="line">
            <a:avLst/>
          </a:prstGeom>
          <a:ln w="57150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5"/>
          <p:cNvSpPr txBox="1"/>
          <p:nvPr/>
        </p:nvSpPr>
        <p:spPr>
          <a:xfrm>
            <a:off x="663574" y="215899"/>
            <a:ext cx="7263766" cy="334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6.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r>
              <a:rPr lang="en-US" altLang="ko-KR" sz="1600">
                <a:latin typeface="나눔스퀘어 Bold"/>
                <a:ea typeface="나눔스퀘어 Bold"/>
              </a:rPr>
              <a:t>‘</a:t>
            </a:r>
            <a:r>
              <a:rPr lang="ko-KR" altLang="en-US" sz="1600">
                <a:latin typeface="나눔스퀘어 Bold"/>
                <a:ea typeface="나눔스퀘어 Bold"/>
              </a:rPr>
              <a:t>인권</a:t>
            </a:r>
            <a:r>
              <a:rPr lang="en-US" altLang="ko-KR" sz="1600">
                <a:latin typeface="나눔스퀘어 Bold"/>
                <a:ea typeface="나눔스퀘어 Bold"/>
              </a:rPr>
              <a:t>’</a:t>
            </a:r>
            <a:r>
              <a:rPr lang="ko-KR" altLang="en-US" sz="1600">
                <a:latin typeface="나눔스퀘어 Bold"/>
                <a:ea typeface="나눔스퀘어 Bold"/>
              </a:rPr>
              <a:t> 에 맞는 기록 정리 하기</a:t>
            </a:r>
            <a:r>
              <a:rPr lang="en-US" altLang="ko-KR" sz="1600">
                <a:latin typeface="나눔스퀘어 Bold"/>
                <a:ea typeface="나눔스퀘어 Bold"/>
              </a:rPr>
              <a:t>.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정보공유 라이센스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endParaRPr lang="en-US" altLang="ko-KR" sz="1600">
              <a:latin typeface="나눔스퀘어 Bold"/>
              <a:ea typeface="나눔스퀘어 Bold"/>
            </a:endParaRPr>
          </a:p>
        </p:txBody>
      </p:sp>
      <p:sp>
        <p:nvSpPr>
          <p:cNvPr id="46" name=""/>
          <p:cNvSpPr txBox="1"/>
          <p:nvPr/>
        </p:nvSpPr>
        <p:spPr>
          <a:xfrm>
            <a:off x="5958205" y="3746500"/>
            <a:ext cx="276860" cy="366395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endParaRPr lang="ko-KR" altLang="en-US"/>
          </a:p>
        </p:txBody>
      </p:sp>
      <p:sp>
        <p:nvSpPr>
          <p:cNvPr id="47" name=""/>
          <p:cNvSpPr txBox="1"/>
          <p:nvPr/>
        </p:nvSpPr>
        <p:spPr>
          <a:xfrm>
            <a:off x="4387850" y="1130299"/>
            <a:ext cx="3403600" cy="267971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endParaRPr lang="ko-KR" altLang="en-US" sz="1200"/>
          </a:p>
        </p:txBody>
      </p:sp>
      <p:sp>
        <p:nvSpPr>
          <p:cNvPr id="59" name="타원 1"/>
          <p:cNvSpPr/>
          <p:nvPr/>
        </p:nvSpPr>
        <p:spPr>
          <a:xfrm>
            <a:off x="1041786" y="1440169"/>
            <a:ext cx="3495062" cy="3495062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80000"/>
                </a:schemeClr>
              </a:gs>
              <a:gs pos="100000">
                <a:srgbClr val="f8b910">
                  <a:alpha val="80000"/>
                </a:srgbClr>
              </a:gs>
              <a:gs pos="22000">
                <a:schemeClr val="accent4">
                  <a:alpha val="100000"/>
                </a:schemeClr>
              </a:gs>
              <a:gs pos="33000">
                <a:schemeClr val="accent4">
                  <a:alpha val="100000"/>
                </a:schemeClr>
              </a:gs>
              <a:gs pos="53000">
                <a:schemeClr val="accent4">
                  <a:alpha val="100000"/>
                </a:schemeClr>
              </a:gs>
              <a:gs pos="67000">
                <a:schemeClr val="accent4">
                  <a:alpha val="10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0" name="TextBox 33"/>
          <p:cNvSpPr txBox="1"/>
          <p:nvPr/>
        </p:nvSpPr>
        <p:spPr>
          <a:xfrm>
            <a:off x="2146935" y="2729466"/>
            <a:ext cx="1373505" cy="6976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정보공유</a:t>
            </a:r>
            <a:endParaRPr lang="ko-KR" altLang="en-US" sz="2000" b="1" spc="-150">
              <a:solidFill>
                <a:schemeClr val="accent4">
                  <a:lumMod val="30000"/>
                </a:schemeClr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라이센스란</a:t>
            </a:r>
            <a:r>
              <a:rPr lang="en-US" altLang="ko-KR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?</a:t>
            </a:r>
            <a:endParaRPr lang="en-US" altLang="ko-KR" sz="2000" b="1" spc="-150">
              <a:solidFill>
                <a:schemeClr val="accent4">
                  <a:lumMod val="30000"/>
                </a:schemeClr>
              </a:solidFill>
              <a:latin typeface="나눔스퀘어 Bold"/>
              <a:ea typeface="나눔스퀘어 Bold"/>
            </a:endParaRPr>
          </a:p>
        </p:txBody>
      </p:sp>
      <p:sp>
        <p:nvSpPr>
          <p:cNvPr id="62" name=""/>
          <p:cNvSpPr/>
          <p:nvPr/>
        </p:nvSpPr>
        <p:spPr>
          <a:xfrm>
            <a:off x="5356226" y="2043112"/>
            <a:ext cx="1022349" cy="355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baff1a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/>
            </a:pPr>
            <a:endParaRPr lang="ko-KR" altLang="en-US"/>
          </a:p>
        </p:txBody>
      </p:sp>
      <p:sp>
        <p:nvSpPr>
          <p:cNvPr id="66" name=""/>
          <p:cNvSpPr txBox="1"/>
          <p:nvPr/>
        </p:nvSpPr>
        <p:spPr>
          <a:xfrm>
            <a:off x="6878638" y="1670050"/>
            <a:ext cx="4038600" cy="1185545"/>
          </a:xfrm>
          <a:prstGeom prst="rect">
            <a:avLst/>
          </a:prstGeom>
          <a:solidFill>
            <a:schemeClr val="bg1">
              <a:lumMod val="85000"/>
              <a:alpha val="91000"/>
            </a:schemeClr>
          </a:solidFill>
        </p:spPr>
        <p:txBody>
          <a:bodyPr vert="horz" wrap="square" lIns="91440" tIns="45720" rIns="91440" bIns="45720" anchor="t">
            <a:spAutoFit/>
          </a:bodyPr>
          <a:p>
            <a:pPr>
              <a:defRPr/>
            </a:pPr>
            <a:r>
              <a:rPr lang="ko-KR" altLang="en-US">
                <a:latin typeface="나눔스퀘어라운드 Regular"/>
                <a:ea typeface="나눔스퀘어라운드 Regular"/>
                <a:sym typeface="한컴 윤고딕 740"/>
              </a:rPr>
              <a:t>저작권자가 저작물의 자유이용 범위를 정하는 일종의 자유이용허가서</a:t>
            </a:r>
            <a:endParaRPr lang="ko-KR" altLang="en-US">
              <a:latin typeface="나눔스퀘어라운드 Regular"/>
              <a:ea typeface="나눔스퀘어라운드 Regular"/>
              <a:sym typeface="한컴 윤고딕 740"/>
            </a:endParaRPr>
          </a:p>
          <a:p>
            <a:pPr>
              <a:defRPr/>
            </a:pPr>
            <a:r>
              <a:rPr lang="ko-KR" altLang="en-US">
                <a:latin typeface="나눔스퀘어라운드 Regular"/>
                <a:ea typeface="나눔스퀘어라운드 Regular"/>
                <a:sym typeface="한컴 윤고딕 740"/>
              </a:rPr>
              <a:t>이에 대한 내용은 </a:t>
            </a:r>
            <a:r>
              <a:rPr lang="en-US" altLang="en-US">
                <a:latin typeface="나눔스퀘어라운드 Regular"/>
                <a:ea typeface="나눔스퀘어라운드 Regular"/>
                <a:sym typeface="한컴 윤고딕 740"/>
                <a:hlinkClick r:id="rId2"/>
              </a:rPr>
              <a:t>http://freeuse.or.kr/htm/</a:t>
            </a:r>
            <a:r>
              <a:rPr lang="ko-KR" altLang="en-US">
                <a:latin typeface="나눔스퀘어라운드 Regular"/>
                <a:ea typeface="나눔스퀘어라운드 Regular"/>
                <a:sym typeface="한컴 윤고딕 740"/>
              </a:rPr>
              <a:t> 참조</a:t>
            </a:r>
            <a:endParaRPr lang="ko-KR" altLang="en-US">
              <a:latin typeface="나눔스퀘어라운드 Regular"/>
              <a:ea typeface="나눔스퀘어라운드 Regular"/>
              <a:sym typeface="한컴 윤고딕 740"/>
            </a:endParaRPr>
          </a:p>
        </p:txBody>
      </p:sp>
      <p:sp>
        <p:nvSpPr>
          <p:cNvPr id="68" name="TextBox 35"/>
          <p:cNvSpPr txBox="1"/>
          <p:nvPr/>
        </p:nvSpPr>
        <p:spPr>
          <a:xfrm>
            <a:off x="9270998" y="6281944"/>
            <a:ext cx="2132966" cy="574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인권 아카이브의 이해 </a:t>
            </a:r>
            <a:endParaRPr lang="ko-KR" altLang="en-US" sz="16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선택과 포기하기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sp>
        <p:nvSpPr>
          <p:cNvPr id="69" name=""/>
          <p:cNvSpPr/>
          <p:nvPr/>
        </p:nvSpPr>
        <p:spPr>
          <a:xfrm>
            <a:off x="5334000" y="3771106"/>
            <a:ext cx="1022349" cy="3556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lt1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0" name=""/>
          <p:cNvSpPr txBox="1"/>
          <p:nvPr/>
        </p:nvSpPr>
        <p:spPr>
          <a:xfrm>
            <a:off x="6855617" y="3429000"/>
            <a:ext cx="4038600" cy="1179195"/>
          </a:xfrm>
          <a:prstGeom prst="rect">
            <a:avLst/>
          </a:prstGeom>
          <a:solidFill>
            <a:schemeClr val="bg1">
              <a:lumMod val="85000"/>
              <a:alpha val="91000"/>
            </a:schemeClr>
          </a:solidFill>
        </p:spPr>
        <p:txBody>
          <a:bodyPr vert="horz"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ko-KR" altLang="en-US">
                <a:latin typeface="나눔스퀘어라운드 Regular"/>
                <a:ea typeface="나눔스퀘어라운드 Regular"/>
              </a:rPr>
              <a:t>인권 기록을 더 많은 사람이 접근하고 자유롭게 볼 수 있도록 인권아카이브는 </a:t>
            </a:r>
            <a:r>
              <a:rPr lang="en-US" altLang="ko-KR">
                <a:latin typeface="나눔스퀘어라운드 Regular"/>
                <a:ea typeface="나눔스퀘어라운드 Regular"/>
              </a:rPr>
              <a:t>&lt;</a:t>
            </a:r>
            <a:r>
              <a:rPr lang="ko-KR" altLang="en-US">
                <a:latin typeface="나눔스퀘어라운드 Regular"/>
                <a:ea typeface="나눔스퀘어라운드 Regular"/>
              </a:rPr>
              <a:t>정보공유라이선스2.0:개작금지</a:t>
            </a:r>
            <a:r>
              <a:rPr lang="en-US" altLang="ko-KR">
                <a:latin typeface="나눔스퀘어라운드 Regular"/>
                <a:ea typeface="나눔스퀘어라운드 Regular"/>
              </a:rPr>
              <a:t>&gt;</a:t>
            </a:r>
            <a:r>
              <a:rPr lang="ko-KR" altLang="en-US">
                <a:latin typeface="나눔스퀘어라운드 Regular"/>
                <a:ea typeface="나눔스퀘어라운드 Regular"/>
              </a:rPr>
              <a:t>를 적용하고 있음</a:t>
            </a:r>
            <a:r>
              <a:rPr lang="en-US" altLang="ko-KR">
                <a:latin typeface="나눔스퀘어라운드 Regular"/>
                <a:ea typeface="나눔스퀘어라운드 Regular"/>
              </a:rPr>
              <a:t>.</a:t>
            </a:r>
            <a:endParaRPr lang="en-US" altLang="ko-KR">
              <a:latin typeface="나눔스퀘어라운드 Regular"/>
              <a:ea typeface="나눔스퀘어라운드 Regula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734321" y="6233373"/>
            <a:ext cx="10682979" cy="0"/>
          </a:xfrm>
          <a:prstGeom prst="line">
            <a:avLst/>
          </a:prstGeom>
          <a:ln w="28575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34321" y="619973"/>
            <a:ext cx="10682979" cy="0"/>
          </a:xfrm>
          <a:prstGeom prst="line">
            <a:avLst/>
          </a:prstGeom>
          <a:ln w="57150" cap="rnd" cmpd="sng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5"/>
          <p:cNvSpPr txBox="1"/>
          <p:nvPr/>
        </p:nvSpPr>
        <p:spPr>
          <a:xfrm>
            <a:off x="663574" y="215899"/>
            <a:ext cx="7263766" cy="334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7.</a:t>
            </a:r>
            <a:r>
              <a:rPr lang="ko-KR" altLang="en-US" sz="1600">
                <a:latin typeface="나눔스퀘어 Bold"/>
                <a:ea typeface="나눔스퀘어 Bold"/>
              </a:rPr>
              <a:t> 인권 기록을 더 많은 곳과 공유하기 위한 발걸음</a:t>
            </a:r>
            <a:r>
              <a:rPr lang="en-US" altLang="ko-KR" sz="1600">
                <a:latin typeface="나눔스퀘어 Bold"/>
                <a:ea typeface="나눔스퀘어 Bold"/>
              </a:rPr>
              <a:t>.</a:t>
            </a:r>
            <a:endParaRPr lang="en-US" altLang="ko-KR" sz="1600">
              <a:latin typeface="나눔스퀘어 Bold"/>
              <a:ea typeface="나눔스퀘어 Bold"/>
            </a:endParaRPr>
          </a:p>
        </p:txBody>
      </p:sp>
      <p:sp>
        <p:nvSpPr>
          <p:cNvPr id="46" name=""/>
          <p:cNvSpPr txBox="1"/>
          <p:nvPr/>
        </p:nvSpPr>
        <p:spPr>
          <a:xfrm>
            <a:off x="5958205" y="3746500"/>
            <a:ext cx="276860" cy="366395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endParaRPr lang="ko-KR" altLang="en-US"/>
          </a:p>
        </p:txBody>
      </p:sp>
      <p:sp>
        <p:nvSpPr>
          <p:cNvPr id="47" name=""/>
          <p:cNvSpPr txBox="1"/>
          <p:nvPr/>
        </p:nvSpPr>
        <p:spPr>
          <a:xfrm>
            <a:off x="4387850" y="1130299"/>
            <a:ext cx="3403600" cy="267971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endParaRPr lang="ko-KR" altLang="en-US" sz="1200"/>
          </a:p>
        </p:txBody>
      </p:sp>
      <p:sp>
        <p:nvSpPr>
          <p:cNvPr id="60" name="TextBox 33"/>
          <p:cNvSpPr txBox="1"/>
          <p:nvPr/>
        </p:nvSpPr>
        <p:spPr>
          <a:xfrm>
            <a:off x="1194435" y="1276902"/>
            <a:ext cx="1373505" cy="6976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정보공유</a:t>
            </a:r>
            <a:endParaRPr lang="ko-KR" altLang="en-US" sz="2000" b="1" spc="-150">
              <a:solidFill>
                <a:schemeClr val="accent4">
                  <a:lumMod val="30000"/>
                </a:schemeClr>
              </a:solidFill>
              <a:latin typeface="나눔스퀘어 Bold"/>
              <a:ea typeface="나눔스퀘어 Bold"/>
            </a:endParaRPr>
          </a:p>
          <a:p>
            <a:pPr algn="ctr">
              <a:defRPr/>
            </a:pPr>
            <a:r>
              <a:rPr lang="ko-KR" altLang="en-US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라이센스란</a:t>
            </a:r>
            <a:r>
              <a:rPr lang="en-US" altLang="ko-KR" sz="2000" b="1" spc="-150">
                <a:solidFill>
                  <a:schemeClr val="accent4">
                    <a:lumMod val="30000"/>
                  </a:schemeClr>
                </a:solidFill>
                <a:latin typeface="나눔스퀘어 Bold"/>
                <a:ea typeface="나눔스퀘어 Bold"/>
              </a:rPr>
              <a:t>?</a:t>
            </a:r>
            <a:endParaRPr lang="en-US" altLang="ko-KR" sz="2000" b="1" spc="-150">
              <a:solidFill>
                <a:schemeClr val="accent4">
                  <a:lumMod val="30000"/>
                </a:schemeClr>
              </a:solidFill>
              <a:latin typeface="나눔스퀘어 Bold"/>
              <a:ea typeface="나눔스퀘어 Bold"/>
            </a:endParaRPr>
          </a:p>
        </p:txBody>
      </p:sp>
      <p:sp>
        <p:nvSpPr>
          <p:cNvPr id="68" name="TextBox 35"/>
          <p:cNvSpPr txBox="1"/>
          <p:nvPr/>
        </p:nvSpPr>
        <p:spPr>
          <a:xfrm>
            <a:off x="9270998" y="6281944"/>
            <a:ext cx="2132966" cy="574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나눔스퀘어 Bold"/>
                <a:ea typeface="나눔스퀘어 Bold"/>
              </a:rPr>
              <a:t>인권 아카이브의 이해 </a:t>
            </a:r>
            <a:endParaRPr lang="ko-KR" altLang="en-US" sz="1600">
              <a:latin typeface="나눔스퀘어 Bold"/>
              <a:ea typeface="나눔스퀘어 Bold"/>
            </a:endParaRPr>
          </a:p>
          <a:p>
            <a:pPr lvl="0">
              <a:defRPr/>
            </a:pP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선택과 포기하기</a:t>
            </a:r>
            <a:r>
              <a:rPr lang="en-US" altLang="ko-KR" sz="1600">
                <a:latin typeface="나눔스퀘어 Bold"/>
                <a:ea typeface="나눔스퀘어 Bold"/>
              </a:rPr>
              <a:t>-</a:t>
            </a:r>
            <a:r>
              <a:rPr lang="ko-KR" altLang="en-US" sz="1600">
                <a:latin typeface="나눔스퀘어 Bold"/>
                <a:ea typeface="나눔스퀘어 Bold"/>
              </a:rPr>
              <a:t> </a:t>
            </a:r>
            <a:endParaRPr lang="ko-KR" altLang="en-US" sz="1600">
              <a:latin typeface="나눔스퀘어 Bold"/>
              <a:ea typeface="나눔스퀘어 Bold"/>
            </a:endParaRPr>
          </a:p>
        </p:txBody>
      </p:sp>
      <p:sp>
        <p:nvSpPr>
          <p:cNvPr id="71" name=""/>
          <p:cNvSpPr/>
          <p:nvPr/>
        </p:nvSpPr>
        <p:spPr>
          <a:xfrm>
            <a:off x="881063" y="1071562"/>
            <a:ext cx="2809875" cy="1012031"/>
          </a:xfrm>
          <a:prstGeom prst="round2DiagRect">
            <a:avLst>
              <a:gd name="adj1" fmla="val 16667"/>
              <a:gd name="adj2" fmla="val 0"/>
            </a:avLst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r>
              <a:rPr lang="ko-KR" altLang="en-US">
                <a:latin typeface="나눔스퀘어 Bold"/>
                <a:ea typeface="나눔스퀘어 Bold"/>
              </a:rPr>
              <a:t>인권아카이브</a:t>
            </a:r>
            <a:endParaRPr lang="ko-KR" altLang="en-US">
              <a:latin typeface="나눔스퀘어 Bold"/>
              <a:ea typeface="나눔스퀘어 Bold"/>
            </a:endParaRPr>
          </a:p>
        </p:txBody>
      </p:sp>
      <p:sp>
        <p:nvSpPr>
          <p:cNvPr id="72" name=""/>
          <p:cNvSpPr/>
          <p:nvPr/>
        </p:nvSpPr>
        <p:spPr>
          <a:xfrm>
            <a:off x="4486276" y="1081087"/>
            <a:ext cx="2809875" cy="1012031"/>
          </a:xfrm>
          <a:prstGeom prst="round2DiagRect">
            <a:avLst>
              <a:gd name="adj1" fmla="val 16667"/>
              <a:gd name="adj2" fmla="val 0"/>
            </a:avLst>
          </a:prstGeom>
        </p:spPr>
        <p:style>
          <a:lnRef idx="2">
            <a:schemeClr val="accent2">
              <a:shade val="2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>
                <a:latin typeface="나눔스퀘어 Bold"/>
                <a:ea typeface="나눔스퀘어 Bold"/>
              </a:rPr>
              <a:t>노동자역사 한내</a:t>
            </a:r>
            <a:endParaRPr lang="ko-KR" altLang="en-US">
              <a:latin typeface="나눔스퀘어 Bold"/>
              <a:ea typeface="나눔스퀘어 Bold"/>
            </a:endParaRPr>
          </a:p>
        </p:txBody>
      </p:sp>
      <p:sp>
        <p:nvSpPr>
          <p:cNvPr id="73" name=""/>
          <p:cNvSpPr/>
          <p:nvPr/>
        </p:nvSpPr>
        <p:spPr>
          <a:xfrm>
            <a:off x="8020049" y="1019174"/>
            <a:ext cx="2809875" cy="1012031"/>
          </a:xfrm>
          <a:prstGeom prst="round2DiagRect">
            <a:avLst>
              <a:gd name="adj1" fmla="val 16667"/>
              <a:gd name="adj2" fmla="val 0"/>
            </a:avLst>
          </a:prstGeom>
        </p:spPr>
        <p:style>
          <a:lnRef idx="2">
            <a:schemeClr val="accent4">
              <a:shade val="2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>
                <a:latin typeface="나눔스퀘어 Bold"/>
                <a:ea typeface="나눔스퀘어 Bold"/>
              </a:rPr>
              <a:t>퀴어아카이브 퀴어락</a:t>
            </a:r>
            <a:endParaRPr lang="ko-KR" altLang="en-US">
              <a:latin typeface="나눔스퀘어 Bold"/>
              <a:ea typeface="나눔스퀘어 Bold"/>
            </a:endParaRPr>
          </a:p>
        </p:txBody>
      </p:sp>
      <p:sp>
        <p:nvSpPr>
          <p:cNvPr id="74" name=""/>
          <p:cNvSpPr/>
          <p:nvPr/>
        </p:nvSpPr>
        <p:spPr>
          <a:xfrm>
            <a:off x="892969" y="2262187"/>
            <a:ext cx="2821781" cy="1535906"/>
          </a:xfrm>
          <a:prstGeom prst="rect">
            <a:avLst/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r>
              <a:rPr lang="ko-KR" altLang="en-US">
                <a:solidFill>
                  <a:schemeClr val="bg1"/>
                </a:solidFill>
                <a:latin typeface="나눔바른고딕"/>
                <a:ea typeface="나눔바른고딕"/>
              </a:rPr>
              <a:t>인권운동 기록을 수집 정리</a:t>
            </a:r>
            <a:endParaRPr lang="ko-KR" altLang="en-US">
              <a:solidFill>
                <a:schemeClr val="bg1"/>
              </a:solidFill>
              <a:latin typeface="나눔바른고딕"/>
              <a:ea typeface="나눔바른고딕"/>
            </a:endParaRPr>
          </a:p>
        </p:txBody>
      </p:sp>
      <p:sp>
        <p:nvSpPr>
          <p:cNvPr id="75" name=""/>
          <p:cNvSpPr/>
          <p:nvPr/>
        </p:nvSpPr>
        <p:spPr>
          <a:xfrm>
            <a:off x="4474369" y="2235993"/>
            <a:ext cx="2821781" cy="1583531"/>
          </a:xfrm>
          <a:prstGeom prst="rect">
            <a:avLst/>
          </a:prstGeom>
        </p:spPr>
        <p:style>
          <a:lnRef idx="2">
            <a:schemeClr val="accent2">
              <a:shade val="2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>
                <a:solidFill>
                  <a:schemeClr val="bg1"/>
                </a:solidFill>
                <a:latin typeface="나눔바른고딕"/>
                <a:ea typeface="나눔바른고딕"/>
              </a:rPr>
              <a:t>노동운동 기록을 수집 정리</a:t>
            </a:r>
            <a:endParaRPr lang="ko-KR" altLang="en-US">
              <a:solidFill>
                <a:schemeClr val="bg1"/>
              </a:solidFill>
              <a:latin typeface="나눔바른고딕"/>
              <a:ea typeface="나눔바른고딕"/>
            </a:endParaRPr>
          </a:p>
        </p:txBody>
      </p:sp>
      <p:sp>
        <p:nvSpPr>
          <p:cNvPr id="76" name=""/>
          <p:cNvSpPr/>
          <p:nvPr/>
        </p:nvSpPr>
        <p:spPr>
          <a:xfrm>
            <a:off x="8020051" y="2245518"/>
            <a:ext cx="2821781" cy="1559718"/>
          </a:xfrm>
          <a:prstGeom prst="rect">
            <a:avLst/>
          </a:prstGeom>
        </p:spPr>
        <p:style>
          <a:lnRef idx="2">
            <a:schemeClr val="accent4">
              <a:shade val="2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bg1"/>
                </a:solidFill>
                <a:latin typeface="나눔바른고딕"/>
                <a:ea typeface="나눔바른고딕"/>
              </a:rPr>
              <a:t>LGBT</a:t>
            </a:r>
            <a:r>
              <a:rPr lang="ko-KR" altLang="en-US">
                <a:solidFill>
                  <a:schemeClr val="bg1"/>
                </a:solidFill>
                <a:latin typeface="나눔바른고딕"/>
                <a:ea typeface="나눔바른고딕"/>
              </a:rPr>
              <a:t> 관련 기록을 수집 정리</a:t>
            </a:r>
            <a:endParaRPr lang="ko-KR" altLang="en-US">
              <a:solidFill>
                <a:schemeClr val="bg1"/>
              </a:solidFill>
              <a:latin typeface="나눔바른고딕"/>
              <a:ea typeface="나눔바른고딕"/>
            </a:endParaRPr>
          </a:p>
        </p:txBody>
      </p:sp>
      <p:sp>
        <p:nvSpPr>
          <p:cNvPr id="77" name="모서리가 둥근 직사각형 36"/>
          <p:cNvSpPr/>
          <p:nvPr/>
        </p:nvSpPr>
        <p:spPr>
          <a:xfrm>
            <a:off x="3544250" y="3282950"/>
            <a:ext cx="1086073" cy="2921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나눔스퀘어 Bold"/>
              <a:ea typeface="나눔스퀘어 Bold"/>
            </a:endParaRPr>
          </a:p>
        </p:txBody>
      </p:sp>
      <p:sp>
        <p:nvSpPr>
          <p:cNvPr id="78" name="모서리가 둥근 직사각형 36"/>
          <p:cNvSpPr/>
          <p:nvPr/>
        </p:nvSpPr>
        <p:spPr>
          <a:xfrm>
            <a:off x="3577587" y="1473993"/>
            <a:ext cx="1086073" cy="2921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나눔스퀘어 Bold"/>
              <a:ea typeface="나눔스퀘어 Bold"/>
            </a:endParaRPr>
          </a:p>
        </p:txBody>
      </p:sp>
      <p:sp>
        <p:nvSpPr>
          <p:cNvPr id="79" name="모서리가 둥근 직사각형 36"/>
          <p:cNvSpPr/>
          <p:nvPr/>
        </p:nvSpPr>
        <p:spPr>
          <a:xfrm>
            <a:off x="7113744" y="1426368"/>
            <a:ext cx="1086073" cy="2921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나눔스퀘어 Bold"/>
              <a:ea typeface="나눔스퀘어 Bold"/>
            </a:endParaRPr>
          </a:p>
        </p:txBody>
      </p:sp>
      <p:sp>
        <p:nvSpPr>
          <p:cNvPr id="80" name="모서리가 둥근 직사각형 36"/>
          <p:cNvSpPr/>
          <p:nvPr/>
        </p:nvSpPr>
        <p:spPr>
          <a:xfrm>
            <a:off x="7111364" y="3282950"/>
            <a:ext cx="1086073" cy="2921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나눔스퀘어 Bold"/>
              <a:ea typeface="나눔스퀘어 Bold"/>
            </a:endParaRPr>
          </a:p>
        </p:txBody>
      </p:sp>
      <p:sp>
        <p:nvSpPr>
          <p:cNvPr id="82" name=""/>
          <p:cNvSpPr txBox="1"/>
          <p:nvPr/>
        </p:nvSpPr>
        <p:spPr>
          <a:xfrm>
            <a:off x="3178969" y="5012531"/>
            <a:ext cx="5405438" cy="643414"/>
          </a:xfrm>
          <a:prstGeom prst="rect">
            <a:avLst/>
          </a:prstGeom>
        </p:spPr>
        <p:style>
          <a:lnRef idx="2">
            <a:schemeClr val="accent6">
              <a:shade val="2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p>
            <a:pPr>
              <a:defRPr/>
            </a:pPr>
            <a:r>
              <a:rPr lang="ko-KR" altLang="en-US" b="1"/>
              <a:t>인권</a:t>
            </a:r>
            <a:r>
              <a:rPr lang="en-US" altLang="ko-KR" b="1"/>
              <a:t>,</a:t>
            </a:r>
            <a:r>
              <a:rPr lang="ko-KR" altLang="en-US" b="1"/>
              <a:t> 노동 등 한국 사회운동의 기록을 수집 하고 있는 아카이브들이 할 수 있는 협력을 만들어보자</a:t>
            </a:r>
            <a:r>
              <a:rPr lang="en-US" altLang="ko-KR" b="1"/>
              <a:t>.</a:t>
            </a:r>
            <a:endParaRPr lang="en-US" altLang="ko-KR" b="1"/>
          </a:p>
        </p:txBody>
      </p:sp>
      <p:cxnSp>
        <p:nvCxnSpPr>
          <p:cNvPr id="88" name=""/>
          <p:cNvCxnSpPr>
            <a:stCxn id="74" idx="2"/>
            <a:endCxn id="82" idx="0"/>
          </p:cNvCxnSpPr>
          <p:nvPr/>
        </p:nvCxnSpPr>
        <p:spPr>
          <a:xfrm rot="5400000" flipV="1">
            <a:off x="3485555" y="2616398"/>
            <a:ext cx="1214436" cy="3577828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"/>
          <p:cNvCxnSpPr>
            <a:stCxn id="76" idx="2"/>
            <a:endCxn id="82" idx="0"/>
          </p:cNvCxnSpPr>
          <p:nvPr/>
        </p:nvCxnSpPr>
        <p:spPr>
          <a:xfrm rot="5400000">
            <a:off x="7052668" y="2634257"/>
            <a:ext cx="1207293" cy="3549254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"/>
          <p:cNvCxnSpPr>
            <a:stCxn id="75" idx="2"/>
            <a:endCxn id="82" idx="0"/>
          </p:cNvCxnSpPr>
          <p:nvPr/>
        </p:nvCxnSpPr>
        <p:spPr>
          <a:xfrm rot="5400000">
            <a:off x="5286971" y="4414242"/>
            <a:ext cx="1193006" cy="3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20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20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20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20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1087</ep:Words>
  <ep:PresentationFormat>와이드스크린</ep:PresentationFormat>
  <ep:Paragraphs>209</ep:Paragraphs>
  <ep:Slides>18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ep:HeadingPairs>
  <ep:TitlesOfParts>
    <vt:vector size="1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2018-01-08T06:30:18.000</dcterms:created>
  <dc:creator>배수용</dc:creator>
  <cp:lastModifiedBy>인권아카이브</cp:lastModifiedBy>
  <dcterms:modified xsi:type="dcterms:W3CDTF">2021-06-25T09:48:29.844</dcterms:modified>
  <cp:revision>190</cp:revision>
  <dc:title>PowerPoint 프레젠테이션</dc:title>
  <cp:version>0906.0100.01</cp:version>
</cp:coreProperties>
</file>