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50" r:id="rId2"/>
  </p:sldMasterIdLst>
  <p:notesMasterIdLst>
    <p:notesMasterId r:id="rId58"/>
  </p:notesMasterIdLst>
  <p:handoutMasterIdLst>
    <p:handoutMasterId r:id="rId59"/>
  </p:handoutMasterIdLst>
  <p:sldIdLst>
    <p:sldId id="553" r:id="rId3"/>
    <p:sldId id="613" r:id="rId4"/>
    <p:sldId id="674" r:id="rId5"/>
    <p:sldId id="679" r:id="rId6"/>
    <p:sldId id="675" r:id="rId7"/>
    <p:sldId id="614" r:id="rId8"/>
    <p:sldId id="617" r:id="rId9"/>
    <p:sldId id="615" r:id="rId10"/>
    <p:sldId id="616" r:id="rId11"/>
    <p:sldId id="622" r:id="rId12"/>
    <p:sldId id="621" r:id="rId13"/>
    <p:sldId id="610" r:id="rId14"/>
    <p:sldId id="611" r:id="rId15"/>
    <p:sldId id="623" r:id="rId16"/>
    <p:sldId id="625" r:id="rId17"/>
    <p:sldId id="624" r:id="rId18"/>
    <p:sldId id="676" r:id="rId19"/>
    <p:sldId id="626" r:id="rId20"/>
    <p:sldId id="645" r:id="rId21"/>
    <p:sldId id="646" r:id="rId22"/>
    <p:sldId id="647" r:id="rId23"/>
    <p:sldId id="627" r:id="rId24"/>
    <p:sldId id="648" r:id="rId25"/>
    <p:sldId id="650" r:id="rId26"/>
    <p:sldId id="659" r:id="rId27"/>
    <p:sldId id="660" r:id="rId28"/>
    <p:sldId id="628" r:id="rId29"/>
    <p:sldId id="631" r:id="rId30"/>
    <p:sldId id="639" r:id="rId31"/>
    <p:sldId id="677" r:id="rId32"/>
    <p:sldId id="683" r:id="rId33"/>
    <p:sldId id="682" r:id="rId34"/>
    <p:sldId id="632" r:id="rId35"/>
    <p:sldId id="633" r:id="rId36"/>
    <p:sldId id="651" r:id="rId37"/>
    <p:sldId id="652" r:id="rId38"/>
    <p:sldId id="654" r:id="rId39"/>
    <p:sldId id="671" r:id="rId40"/>
    <p:sldId id="655" r:id="rId41"/>
    <p:sldId id="657" r:id="rId42"/>
    <p:sldId id="661" r:id="rId43"/>
    <p:sldId id="678" r:id="rId44"/>
    <p:sldId id="658" r:id="rId45"/>
    <p:sldId id="666" r:id="rId46"/>
    <p:sldId id="680" r:id="rId47"/>
    <p:sldId id="672" r:id="rId48"/>
    <p:sldId id="673" r:id="rId49"/>
    <p:sldId id="668" r:id="rId50"/>
    <p:sldId id="585" r:id="rId51"/>
    <p:sldId id="656" r:id="rId52"/>
    <p:sldId id="587" r:id="rId53"/>
    <p:sldId id="590" r:id="rId54"/>
    <p:sldId id="591" r:id="rId55"/>
    <p:sldId id="581" r:id="rId56"/>
    <p:sldId id="594" r:id="rId57"/>
  </p:sldIdLst>
  <p:sldSz cx="9906000" cy="6858000" type="A4"/>
  <p:notesSz cx="6864350" cy="9996488"/>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49">
          <p15:clr>
            <a:srgbClr val="A4A3A4"/>
          </p15:clr>
        </p15:guide>
        <p15:guide id="2" pos="216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8E8"/>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테마 스타일 1 - 강조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테마 스타일 1 - 강조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보통 스타일 2 - 강조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06" autoAdjust="0"/>
  </p:normalViewPr>
  <p:slideViewPr>
    <p:cSldViewPr>
      <p:cViewPr varScale="1">
        <p:scale>
          <a:sx n="62" d="100"/>
          <a:sy n="62" d="100"/>
        </p:scale>
        <p:origin x="726" y="72"/>
      </p:cViewPr>
      <p:guideLst>
        <p:guide orient="horz" pos="2160"/>
        <p:guide pos="3120"/>
      </p:guideLst>
    </p:cSldViewPr>
  </p:slideViewPr>
  <p:outlineViewPr>
    <p:cViewPr>
      <p:scale>
        <a:sx n="33" d="100"/>
        <a:sy n="33" d="100"/>
      </p:scale>
      <p:origin x="0" y="29610"/>
    </p:cViewPr>
  </p:outlineViewPr>
  <p:notesTextViewPr>
    <p:cViewPr>
      <p:scale>
        <a:sx n="100" d="100"/>
        <a:sy n="100" d="100"/>
      </p:scale>
      <p:origin x="0" y="0"/>
    </p:cViewPr>
  </p:notesTextViewPr>
  <p:notesViewPr>
    <p:cSldViewPr>
      <p:cViewPr varScale="1">
        <p:scale>
          <a:sx n="77" d="100"/>
          <a:sy n="77" d="100"/>
        </p:scale>
        <p:origin x="-3372" y="-96"/>
      </p:cViewPr>
      <p:guideLst>
        <p:guide orient="horz" pos="3149"/>
        <p:guide pos="216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C18169-BD15-4973-A23C-53A032AAA7A3}" type="doc">
      <dgm:prSet loTypeId="urn:microsoft.com/office/officeart/2005/8/layout/cycle6" loCatId="relationship" qsTypeId="urn:microsoft.com/office/officeart/2005/8/quickstyle/simple4" qsCatId="simple" csTypeId="urn:microsoft.com/office/officeart/2005/8/colors/accent0_2" csCatId="mainScheme" phldr="1"/>
      <dgm:spPr/>
      <dgm:t>
        <a:bodyPr/>
        <a:lstStyle/>
        <a:p>
          <a:pPr latinLnBrk="1"/>
          <a:endParaRPr lang="ko-KR" altLang="en-US"/>
        </a:p>
      </dgm:t>
    </dgm:pt>
    <dgm:pt modelId="{F11BA2F4-986A-4704-9E19-9593A1A2D2DE}">
      <dgm:prSet phldrT="[텍스트]"/>
      <dgm:spPr/>
      <dgm:t>
        <a:bodyPr/>
        <a:lstStyle/>
        <a:p>
          <a:pPr latinLnBrk="1"/>
          <a:r>
            <a:rPr lang="ko-KR" altLang="en-US" dirty="0"/>
            <a:t>문화적 쇄신</a:t>
          </a:r>
        </a:p>
      </dgm:t>
    </dgm:pt>
    <dgm:pt modelId="{28A3D557-4037-41AB-BBB0-A9AC9D545ED1}" type="sibTrans" cxnId="{C8ABF606-617E-448F-BFEF-77D977D17BA0}">
      <dgm:prSet/>
      <dgm:spPr/>
      <dgm:t>
        <a:bodyPr/>
        <a:lstStyle/>
        <a:p>
          <a:pPr latinLnBrk="1"/>
          <a:endParaRPr lang="ko-KR" altLang="en-US"/>
        </a:p>
      </dgm:t>
    </dgm:pt>
    <dgm:pt modelId="{AD35520E-4221-4890-A309-9B9462C458AD}" type="parTrans" cxnId="{C8ABF606-617E-448F-BFEF-77D977D17BA0}">
      <dgm:prSet/>
      <dgm:spPr/>
      <dgm:t>
        <a:bodyPr/>
        <a:lstStyle/>
        <a:p>
          <a:pPr latinLnBrk="1"/>
          <a:endParaRPr lang="ko-KR" altLang="en-US"/>
        </a:p>
      </dgm:t>
    </dgm:pt>
    <dgm:pt modelId="{01BA476A-8C0F-46B5-A664-252799F80A6B}">
      <dgm:prSet phldrT="[텍스트]"/>
      <dgm:spPr/>
      <dgm:t>
        <a:bodyPr/>
        <a:lstStyle/>
        <a:p>
          <a:pPr latinLnBrk="1"/>
          <a:r>
            <a:rPr lang="ko-KR" altLang="en-US" dirty="0"/>
            <a:t>진실규명</a:t>
          </a:r>
        </a:p>
      </dgm:t>
    </dgm:pt>
    <dgm:pt modelId="{8690BCEF-7092-4A6B-800E-D5D192D4DB62}" type="parTrans" cxnId="{99D5E468-CD74-411F-85E0-47944FF2959F}">
      <dgm:prSet/>
      <dgm:spPr/>
      <dgm:t>
        <a:bodyPr/>
        <a:lstStyle/>
        <a:p>
          <a:pPr latinLnBrk="1"/>
          <a:endParaRPr lang="ko-KR" altLang="en-US"/>
        </a:p>
      </dgm:t>
    </dgm:pt>
    <dgm:pt modelId="{1514BDB3-F19D-4F89-8CB2-57B50AE64298}" type="sibTrans" cxnId="{99D5E468-CD74-411F-85E0-47944FF2959F}">
      <dgm:prSet/>
      <dgm:spPr/>
      <dgm:t>
        <a:bodyPr/>
        <a:lstStyle/>
        <a:p>
          <a:pPr latinLnBrk="1"/>
          <a:endParaRPr lang="ko-KR" altLang="en-US"/>
        </a:p>
      </dgm:t>
    </dgm:pt>
    <dgm:pt modelId="{585BF733-4640-4632-85ED-1F2D55EE6028}">
      <dgm:prSet phldrT="[텍스트]"/>
      <dgm:spPr/>
      <dgm:t>
        <a:bodyPr/>
        <a:lstStyle/>
        <a:p>
          <a:pPr latinLnBrk="1"/>
          <a:r>
            <a:rPr lang="ko-KR" altLang="en-US" dirty="0"/>
            <a:t>제도개혁</a:t>
          </a:r>
        </a:p>
      </dgm:t>
    </dgm:pt>
    <dgm:pt modelId="{819F74B5-76ED-48A7-B3A5-B11B7784FAB9}" type="parTrans" cxnId="{0BD681E9-97A2-44F6-87F7-324FFDC2A9EA}">
      <dgm:prSet/>
      <dgm:spPr/>
      <dgm:t>
        <a:bodyPr/>
        <a:lstStyle/>
        <a:p>
          <a:pPr latinLnBrk="1"/>
          <a:endParaRPr lang="ko-KR" altLang="en-US"/>
        </a:p>
      </dgm:t>
    </dgm:pt>
    <dgm:pt modelId="{EF96006A-F8E5-4AA7-80DB-1444E7769E8E}" type="sibTrans" cxnId="{0BD681E9-97A2-44F6-87F7-324FFDC2A9EA}">
      <dgm:prSet/>
      <dgm:spPr/>
      <dgm:t>
        <a:bodyPr/>
        <a:lstStyle/>
        <a:p>
          <a:pPr latinLnBrk="1"/>
          <a:endParaRPr lang="ko-KR" altLang="en-US"/>
        </a:p>
      </dgm:t>
    </dgm:pt>
    <dgm:pt modelId="{671137B4-6507-4495-9046-398060E59EB7}">
      <dgm:prSet phldrT="[텍스트]"/>
      <dgm:spPr/>
      <dgm:t>
        <a:bodyPr/>
        <a:lstStyle/>
        <a:p>
          <a:pPr latinLnBrk="1"/>
          <a:r>
            <a:rPr lang="ko-KR" altLang="en-US" dirty="0"/>
            <a:t>책임자처벌</a:t>
          </a:r>
        </a:p>
      </dgm:t>
    </dgm:pt>
    <dgm:pt modelId="{1B6A771B-885D-4599-B5CD-841981D2755A}" type="parTrans" cxnId="{7709AA9B-42D0-4D43-BC47-86E6F8AF41F8}">
      <dgm:prSet/>
      <dgm:spPr/>
      <dgm:t>
        <a:bodyPr/>
        <a:lstStyle/>
        <a:p>
          <a:pPr latinLnBrk="1"/>
          <a:endParaRPr lang="ko-KR" altLang="en-US"/>
        </a:p>
      </dgm:t>
    </dgm:pt>
    <dgm:pt modelId="{A23B48CE-5EB9-4B77-96D2-97F713528E30}" type="sibTrans" cxnId="{7709AA9B-42D0-4D43-BC47-86E6F8AF41F8}">
      <dgm:prSet/>
      <dgm:spPr/>
      <dgm:t>
        <a:bodyPr/>
        <a:lstStyle/>
        <a:p>
          <a:pPr latinLnBrk="1"/>
          <a:endParaRPr lang="ko-KR" altLang="en-US"/>
        </a:p>
      </dgm:t>
    </dgm:pt>
    <dgm:pt modelId="{F554EC79-401F-40F8-B309-B17C7CBACFC4}">
      <dgm:prSet phldrT="[텍스트]"/>
      <dgm:spPr/>
      <dgm:t>
        <a:bodyPr/>
        <a:lstStyle/>
        <a:p>
          <a:pPr latinLnBrk="1"/>
          <a:r>
            <a:rPr lang="ko-KR" altLang="en-US" dirty="0"/>
            <a:t>피해배상</a:t>
          </a:r>
        </a:p>
      </dgm:t>
    </dgm:pt>
    <dgm:pt modelId="{A5E36292-24AC-4A7F-B731-949E01A03D9D}" type="parTrans" cxnId="{4AAA7F7A-0749-46F1-AE3F-445F424B36F8}">
      <dgm:prSet/>
      <dgm:spPr/>
      <dgm:t>
        <a:bodyPr/>
        <a:lstStyle/>
        <a:p>
          <a:pPr latinLnBrk="1"/>
          <a:endParaRPr lang="ko-KR" altLang="en-US"/>
        </a:p>
      </dgm:t>
    </dgm:pt>
    <dgm:pt modelId="{C739A46C-A97E-43CE-9A65-A85E5DAD1598}" type="sibTrans" cxnId="{4AAA7F7A-0749-46F1-AE3F-445F424B36F8}">
      <dgm:prSet/>
      <dgm:spPr/>
      <dgm:t>
        <a:bodyPr/>
        <a:lstStyle/>
        <a:p>
          <a:pPr latinLnBrk="1"/>
          <a:endParaRPr lang="ko-KR" altLang="en-US"/>
        </a:p>
      </dgm:t>
    </dgm:pt>
    <dgm:pt modelId="{1BBBE813-F7BD-4008-8808-C142E29D1AF8}" type="pres">
      <dgm:prSet presAssocID="{2FC18169-BD15-4973-A23C-53A032AAA7A3}" presName="cycle" presStyleCnt="0">
        <dgm:presLayoutVars>
          <dgm:dir/>
          <dgm:resizeHandles val="exact"/>
        </dgm:presLayoutVars>
      </dgm:prSet>
      <dgm:spPr/>
    </dgm:pt>
    <dgm:pt modelId="{C84D93CF-8690-4383-B858-E199CF59D8DE}" type="pres">
      <dgm:prSet presAssocID="{F11BA2F4-986A-4704-9E19-9593A1A2D2DE}" presName="node" presStyleLbl="node1" presStyleIdx="0" presStyleCnt="5" custScaleX="82853" custScaleY="56270" custRadScaleRad="86264" custRadScaleInc="-164890">
        <dgm:presLayoutVars>
          <dgm:bulletEnabled val="1"/>
        </dgm:presLayoutVars>
      </dgm:prSet>
      <dgm:spPr/>
    </dgm:pt>
    <dgm:pt modelId="{50686EA9-3E3F-42A2-BB25-BF4B3A9A6046}" type="pres">
      <dgm:prSet presAssocID="{F11BA2F4-986A-4704-9E19-9593A1A2D2DE}" presName="spNode" presStyleCnt="0"/>
      <dgm:spPr/>
    </dgm:pt>
    <dgm:pt modelId="{3057C33B-B24C-4BB8-A80A-462C2B478FF2}" type="pres">
      <dgm:prSet presAssocID="{28A3D557-4037-41AB-BBB0-A9AC9D545ED1}" presName="sibTrans" presStyleLbl="sibTrans1D1" presStyleIdx="0" presStyleCnt="5"/>
      <dgm:spPr/>
    </dgm:pt>
    <dgm:pt modelId="{A667F22A-D787-49E5-AA37-9B53A16A0902}" type="pres">
      <dgm:prSet presAssocID="{585BF733-4640-4632-85ED-1F2D55EE6028}" presName="node" presStyleLbl="node1" presStyleIdx="1" presStyleCnt="5" custScaleX="89243" custScaleY="56270" custRadScaleRad="92333" custRadScaleInc="-131933">
        <dgm:presLayoutVars>
          <dgm:bulletEnabled val="1"/>
        </dgm:presLayoutVars>
      </dgm:prSet>
      <dgm:spPr/>
    </dgm:pt>
    <dgm:pt modelId="{31CA0B0E-9E39-4069-944E-83728290C20E}" type="pres">
      <dgm:prSet presAssocID="{585BF733-4640-4632-85ED-1F2D55EE6028}" presName="spNode" presStyleCnt="0"/>
      <dgm:spPr/>
    </dgm:pt>
    <dgm:pt modelId="{00B09CA8-03AA-4D4C-9821-BC26EE54F3C0}" type="pres">
      <dgm:prSet presAssocID="{EF96006A-F8E5-4AA7-80DB-1444E7769E8E}" presName="sibTrans" presStyleLbl="sibTrans1D1" presStyleIdx="1" presStyleCnt="5"/>
      <dgm:spPr/>
    </dgm:pt>
    <dgm:pt modelId="{209FD852-6287-46A0-A6CC-C4DBC9CFE35B}" type="pres">
      <dgm:prSet presAssocID="{671137B4-6507-4495-9046-398060E59EB7}" presName="node" presStyleLbl="node1" presStyleIdx="2" presStyleCnt="5" custScaleX="89243" custScaleY="56270" custRadScaleRad="88985" custRadScaleInc="-144444">
        <dgm:presLayoutVars>
          <dgm:bulletEnabled val="1"/>
        </dgm:presLayoutVars>
      </dgm:prSet>
      <dgm:spPr/>
    </dgm:pt>
    <dgm:pt modelId="{39CE4747-6C4D-49F3-A162-27A15A736B56}" type="pres">
      <dgm:prSet presAssocID="{671137B4-6507-4495-9046-398060E59EB7}" presName="spNode" presStyleCnt="0"/>
      <dgm:spPr/>
    </dgm:pt>
    <dgm:pt modelId="{4CE00068-5465-4573-8C38-F694E3A04529}" type="pres">
      <dgm:prSet presAssocID="{A23B48CE-5EB9-4B77-96D2-97F713528E30}" presName="sibTrans" presStyleLbl="sibTrans1D1" presStyleIdx="2" presStyleCnt="5"/>
      <dgm:spPr/>
    </dgm:pt>
    <dgm:pt modelId="{9D54DEE6-0A60-46E8-9DA9-D457B77EAFF5}" type="pres">
      <dgm:prSet presAssocID="{01BA476A-8C0F-46B5-A664-252799F80A6B}" presName="node" presStyleLbl="node1" presStyleIdx="3" presStyleCnt="5" custScaleX="89243" custScaleY="56270" custRadScaleRad="86364" custRadScaleInc="-174850">
        <dgm:presLayoutVars>
          <dgm:bulletEnabled val="1"/>
        </dgm:presLayoutVars>
      </dgm:prSet>
      <dgm:spPr/>
    </dgm:pt>
    <dgm:pt modelId="{9B7842E9-D0B4-43CE-AA95-79E4F936C9CC}" type="pres">
      <dgm:prSet presAssocID="{01BA476A-8C0F-46B5-A664-252799F80A6B}" presName="spNode" presStyleCnt="0"/>
      <dgm:spPr/>
    </dgm:pt>
    <dgm:pt modelId="{5A19729C-66E6-40FF-AAA5-FDEEC623F59C}" type="pres">
      <dgm:prSet presAssocID="{1514BDB3-F19D-4F89-8CB2-57B50AE64298}" presName="sibTrans" presStyleLbl="sibTrans1D1" presStyleIdx="3" presStyleCnt="5"/>
      <dgm:spPr/>
    </dgm:pt>
    <dgm:pt modelId="{00BC5FB3-1759-412A-BCCD-96B3CD9C5771}" type="pres">
      <dgm:prSet presAssocID="{F554EC79-401F-40F8-B309-B17C7CBACFC4}" presName="node" presStyleLbl="node1" presStyleIdx="4" presStyleCnt="5" custScaleX="89243" custScaleY="56270" custRadScaleRad="79406" custRadScaleInc="-134165">
        <dgm:presLayoutVars>
          <dgm:bulletEnabled val="1"/>
        </dgm:presLayoutVars>
      </dgm:prSet>
      <dgm:spPr/>
    </dgm:pt>
    <dgm:pt modelId="{FCEC185C-5EC4-4BB2-A652-4DD8B33C24D9}" type="pres">
      <dgm:prSet presAssocID="{F554EC79-401F-40F8-B309-B17C7CBACFC4}" presName="spNode" presStyleCnt="0"/>
      <dgm:spPr/>
    </dgm:pt>
    <dgm:pt modelId="{165ABF6A-D9A2-4C60-9D04-A6F0DC1C7371}" type="pres">
      <dgm:prSet presAssocID="{C739A46C-A97E-43CE-9A65-A85E5DAD1598}" presName="sibTrans" presStyleLbl="sibTrans1D1" presStyleIdx="4" presStyleCnt="5"/>
      <dgm:spPr/>
    </dgm:pt>
  </dgm:ptLst>
  <dgm:cxnLst>
    <dgm:cxn modelId="{04A26503-C361-40CD-868D-0AD12189E936}" type="presOf" srcId="{EF96006A-F8E5-4AA7-80DB-1444E7769E8E}" destId="{00B09CA8-03AA-4D4C-9821-BC26EE54F3C0}" srcOrd="0" destOrd="0" presId="urn:microsoft.com/office/officeart/2005/8/layout/cycle6"/>
    <dgm:cxn modelId="{C8ABF606-617E-448F-BFEF-77D977D17BA0}" srcId="{2FC18169-BD15-4973-A23C-53A032AAA7A3}" destId="{F11BA2F4-986A-4704-9E19-9593A1A2D2DE}" srcOrd="0" destOrd="0" parTransId="{AD35520E-4221-4890-A309-9B9462C458AD}" sibTransId="{28A3D557-4037-41AB-BBB0-A9AC9D545ED1}"/>
    <dgm:cxn modelId="{4F774A0E-403D-4CF2-95EA-D19F57B929A9}" type="presOf" srcId="{671137B4-6507-4495-9046-398060E59EB7}" destId="{209FD852-6287-46A0-A6CC-C4DBC9CFE35B}" srcOrd="0" destOrd="0" presId="urn:microsoft.com/office/officeart/2005/8/layout/cycle6"/>
    <dgm:cxn modelId="{53C3362C-B242-47C1-8E87-3AD43045DB24}" type="presOf" srcId="{F11BA2F4-986A-4704-9E19-9593A1A2D2DE}" destId="{C84D93CF-8690-4383-B858-E199CF59D8DE}" srcOrd="0" destOrd="0" presId="urn:microsoft.com/office/officeart/2005/8/layout/cycle6"/>
    <dgm:cxn modelId="{B1DB165D-E40F-4836-8927-5508A7B5DAD8}" type="presOf" srcId="{A23B48CE-5EB9-4B77-96D2-97F713528E30}" destId="{4CE00068-5465-4573-8C38-F694E3A04529}" srcOrd="0" destOrd="0" presId="urn:microsoft.com/office/officeart/2005/8/layout/cycle6"/>
    <dgm:cxn modelId="{8F372843-4DDC-48A2-94FB-10254153ED25}" type="presOf" srcId="{2FC18169-BD15-4973-A23C-53A032AAA7A3}" destId="{1BBBE813-F7BD-4008-8808-C142E29D1AF8}" srcOrd="0" destOrd="0" presId="urn:microsoft.com/office/officeart/2005/8/layout/cycle6"/>
    <dgm:cxn modelId="{99D5E468-CD74-411F-85E0-47944FF2959F}" srcId="{2FC18169-BD15-4973-A23C-53A032AAA7A3}" destId="{01BA476A-8C0F-46B5-A664-252799F80A6B}" srcOrd="3" destOrd="0" parTransId="{8690BCEF-7092-4A6B-800E-D5D192D4DB62}" sibTransId="{1514BDB3-F19D-4F89-8CB2-57B50AE64298}"/>
    <dgm:cxn modelId="{D70F7557-4492-45AD-8291-8C05B50386F3}" type="presOf" srcId="{585BF733-4640-4632-85ED-1F2D55EE6028}" destId="{A667F22A-D787-49E5-AA37-9B53A16A0902}" srcOrd="0" destOrd="0" presId="urn:microsoft.com/office/officeart/2005/8/layout/cycle6"/>
    <dgm:cxn modelId="{4AAA7F7A-0749-46F1-AE3F-445F424B36F8}" srcId="{2FC18169-BD15-4973-A23C-53A032AAA7A3}" destId="{F554EC79-401F-40F8-B309-B17C7CBACFC4}" srcOrd="4" destOrd="0" parTransId="{A5E36292-24AC-4A7F-B731-949E01A03D9D}" sibTransId="{C739A46C-A97E-43CE-9A65-A85E5DAD1598}"/>
    <dgm:cxn modelId="{7272C097-3ECF-4EC5-8FB8-F1ED468E69C2}" type="presOf" srcId="{C739A46C-A97E-43CE-9A65-A85E5DAD1598}" destId="{165ABF6A-D9A2-4C60-9D04-A6F0DC1C7371}" srcOrd="0" destOrd="0" presId="urn:microsoft.com/office/officeart/2005/8/layout/cycle6"/>
    <dgm:cxn modelId="{7709AA9B-42D0-4D43-BC47-86E6F8AF41F8}" srcId="{2FC18169-BD15-4973-A23C-53A032AAA7A3}" destId="{671137B4-6507-4495-9046-398060E59EB7}" srcOrd="2" destOrd="0" parTransId="{1B6A771B-885D-4599-B5CD-841981D2755A}" sibTransId="{A23B48CE-5EB9-4B77-96D2-97F713528E30}"/>
    <dgm:cxn modelId="{7BE996AC-E14F-4DF7-87AA-E612A76601C3}" type="presOf" srcId="{01BA476A-8C0F-46B5-A664-252799F80A6B}" destId="{9D54DEE6-0A60-46E8-9DA9-D457B77EAFF5}" srcOrd="0" destOrd="0" presId="urn:microsoft.com/office/officeart/2005/8/layout/cycle6"/>
    <dgm:cxn modelId="{72A8A9AC-DB5A-4055-B4E2-502F122D1180}" type="presOf" srcId="{F554EC79-401F-40F8-B309-B17C7CBACFC4}" destId="{00BC5FB3-1759-412A-BCCD-96B3CD9C5771}" srcOrd="0" destOrd="0" presId="urn:microsoft.com/office/officeart/2005/8/layout/cycle6"/>
    <dgm:cxn modelId="{8875FCE4-7454-4F1C-9F6D-61F95D8B6B27}" type="presOf" srcId="{1514BDB3-F19D-4F89-8CB2-57B50AE64298}" destId="{5A19729C-66E6-40FF-AAA5-FDEEC623F59C}" srcOrd="0" destOrd="0" presId="urn:microsoft.com/office/officeart/2005/8/layout/cycle6"/>
    <dgm:cxn modelId="{0BD681E9-97A2-44F6-87F7-324FFDC2A9EA}" srcId="{2FC18169-BD15-4973-A23C-53A032AAA7A3}" destId="{585BF733-4640-4632-85ED-1F2D55EE6028}" srcOrd="1" destOrd="0" parTransId="{819F74B5-76ED-48A7-B3A5-B11B7784FAB9}" sibTransId="{EF96006A-F8E5-4AA7-80DB-1444E7769E8E}"/>
    <dgm:cxn modelId="{180407FA-6FCF-4F8D-A293-6CF75AEB730B}" type="presOf" srcId="{28A3D557-4037-41AB-BBB0-A9AC9D545ED1}" destId="{3057C33B-B24C-4BB8-A80A-462C2B478FF2}" srcOrd="0" destOrd="0" presId="urn:microsoft.com/office/officeart/2005/8/layout/cycle6"/>
    <dgm:cxn modelId="{492ABF90-52D6-4659-B64E-E52E34D75C65}" type="presParOf" srcId="{1BBBE813-F7BD-4008-8808-C142E29D1AF8}" destId="{C84D93CF-8690-4383-B858-E199CF59D8DE}" srcOrd="0" destOrd="0" presId="urn:microsoft.com/office/officeart/2005/8/layout/cycle6"/>
    <dgm:cxn modelId="{B748B84B-9740-4567-9BCA-CD73FAFA30D1}" type="presParOf" srcId="{1BBBE813-F7BD-4008-8808-C142E29D1AF8}" destId="{50686EA9-3E3F-42A2-BB25-BF4B3A9A6046}" srcOrd="1" destOrd="0" presId="urn:microsoft.com/office/officeart/2005/8/layout/cycle6"/>
    <dgm:cxn modelId="{EADB4B64-AA66-4424-86D6-1F5B828FE4A5}" type="presParOf" srcId="{1BBBE813-F7BD-4008-8808-C142E29D1AF8}" destId="{3057C33B-B24C-4BB8-A80A-462C2B478FF2}" srcOrd="2" destOrd="0" presId="urn:microsoft.com/office/officeart/2005/8/layout/cycle6"/>
    <dgm:cxn modelId="{9B0E872E-D22C-4E6A-BFCE-21CBAA8B14E1}" type="presParOf" srcId="{1BBBE813-F7BD-4008-8808-C142E29D1AF8}" destId="{A667F22A-D787-49E5-AA37-9B53A16A0902}" srcOrd="3" destOrd="0" presId="urn:microsoft.com/office/officeart/2005/8/layout/cycle6"/>
    <dgm:cxn modelId="{6BBA6D0C-2376-4E13-B081-C88CA5817761}" type="presParOf" srcId="{1BBBE813-F7BD-4008-8808-C142E29D1AF8}" destId="{31CA0B0E-9E39-4069-944E-83728290C20E}" srcOrd="4" destOrd="0" presId="urn:microsoft.com/office/officeart/2005/8/layout/cycle6"/>
    <dgm:cxn modelId="{D1D82384-800C-436A-8876-9352FEF525F0}" type="presParOf" srcId="{1BBBE813-F7BD-4008-8808-C142E29D1AF8}" destId="{00B09CA8-03AA-4D4C-9821-BC26EE54F3C0}" srcOrd="5" destOrd="0" presId="urn:microsoft.com/office/officeart/2005/8/layout/cycle6"/>
    <dgm:cxn modelId="{018487BE-386A-4F28-A500-CA4B302DC482}" type="presParOf" srcId="{1BBBE813-F7BD-4008-8808-C142E29D1AF8}" destId="{209FD852-6287-46A0-A6CC-C4DBC9CFE35B}" srcOrd="6" destOrd="0" presId="urn:microsoft.com/office/officeart/2005/8/layout/cycle6"/>
    <dgm:cxn modelId="{DA935599-3BCE-4C65-9D25-91D1E6E792AA}" type="presParOf" srcId="{1BBBE813-F7BD-4008-8808-C142E29D1AF8}" destId="{39CE4747-6C4D-49F3-A162-27A15A736B56}" srcOrd="7" destOrd="0" presId="urn:microsoft.com/office/officeart/2005/8/layout/cycle6"/>
    <dgm:cxn modelId="{60FECACB-0CFF-4622-B0E3-FC80C2AC0995}" type="presParOf" srcId="{1BBBE813-F7BD-4008-8808-C142E29D1AF8}" destId="{4CE00068-5465-4573-8C38-F694E3A04529}" srcOrd="8" destOrd="0" presId="urn:microsoft.com/office/officeart/2005/8/layout/cycle6"/>
    <dgm:cxn modelId="{B90D975E-27AF-429F-BF9E-EDB20B921B24}" type="presParOf" srcId="{1BBBE813-F7BD-4008-8808-C142E29D1AF8}" destId="{9D54DEE6-0A60-46E8-9DA9-D457B77EAFF5}" srcOrd="9" destOrd="0" presId="urn:microsoft.com/office/officeart/2005/8/layout/cycle6"/>
    <dgm:cxn modelId="{1242D2CC-3DA1-4383-85A7-95969A86611D}" type="presParOf" srcId="{1BBBE813-F7BD-4008-8808-C142E29D1AF8}" destId="{9B7842E9-D0B4-43CE-AA95-79E4F936C9CC}" srcOrd="10" destOrd="0" presId="urn:microsoft.com/office/officeart/2005/8/layout/cycle6"/>
    <dgm:cxn modelId="{3DB5FC12-502C-4E6F-8D04-15CACC3A6A46}" type="presParOf" srcId="{1BBBE813-F7BD-4008-8808-C142E29D1AF8}" destId="{5A19729C-66E6-40FF-AAA5-FDEEC623F59C}" srcOrd="11" destOrd="0" presId="urn:microsoft.com/office/officeart/2005/8/layout/cycle6"/>
    <dgm:cxn modelId="{48BBB2AE-8F16-4950-A03B-44DBE3391989}" type="presParOf" srcId="{1BBBE813-F7BD-4008-8808-C142E29D1AF8}" destId="{00BC5FB3-1759-412A-BCCD-96B3CD9C5771}" srcOrd="12" destOrd="0" presId="urn:microsoft.com/office/officeart/2005/8/layout/cycle6"/>
    <dgm:cxn modelId="{DAC6553B-24E7-4B6A-8C0D-97B0FF78E404}" type="presParOf" srcId="{1BBBE813-F7BD-4008-8808-C142E29D1AF8}" destId="{FCEC185C-5EC4-4BB2-A652-4DD8B33C24D9}" srcOrd="13" destOrd="0" presId="urn:microsoft.com/office/officeart/2005/8/layout/cycle6"/>
    <dgm:cxn modelId="{DDE3A476-E88C-4649-9567-6BC552862EB4}" type="presParOf" srcId="{1BBBE813-F7BD-4008-8808-C142E29D1AF8}" destId="{165ABF6A-D9A2-4C60-9D04-A6F0DC1C7371}"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93CF-8690-4383-B858-E199CF59D8DE}">
      <dsp:nvSpPr>
        <dsp:cNvPr id="0" name=""/>
        <dsp:cNvSpPr/>
      </dsp:nvSpPr>
      <dsp:spPr>
        <a:xfrm>
          <a:off x="1819415" y="719750"/>
          <a:ext cx="1176173" cy="519222"/>
        </a:xfrm>
        <a:prstGeom prst="roundRect">
          <a:avLst/>
        </a:prstGeom>
        <a:gradFill rotWithShape="0">
          <a:gsLst>
            <a:gs pos="0">
              <a:schemeClr val="lt1">
                <a:hueOff val="0"/>
                <a:satOff val="0"/>
                <a:lumOff val="0"/>
                <a:alphaOff val="0"/>
                <a:tint val="48000"/>
                <a:satMod val="138000"/>
              </a:schemeClr>
            </a:gs>
            <a:gs pos="25000">
              <a:schemeClr val="lt1">
                <a:hueOff val="0"/>
                <a:satOff val="0"/>
                <a:lumOff val="0"/>
                <a:alphaOff val="0"/>
                <a:tint val="85000"/>
              </a:schemeClr>
            </a:gs>
            <a:gs pos="40000">
              <a:schemeClr val="lt1">
                <a:hueOff val="0"/>
                <a:satOff val="0"/>
                <a:lumOff val="0"/>
                <a:alphaOff val="0"/>
                <a:tint val="92000"/>
              </a:schemeClr>
            </a:gs>
            <a:gs pos="50000">
              <a:schemeClr val="lt1">
                <a:hueOff val="0"/>
                <a:satOff val="0"/>
                <a:lumOff val="0"/>
                <a:alphaOff val="0"/>
                <a:tint val="93000"/>
              </a:schemeClr>
            </a:gs>
            <a:gs pos="60000">
              <a:schemeClr val="lt1">
                <a:hueOff val="0"/>
                <a:satOff val="0"/>
                <a:lumOff val="0"/>
                <a:alphaOff val="0"/>
                <a:tint val="92000"/>
              </a:schemeClr>
            </a:gs>
            <a:gs pos="75000">
              <a:schemeClr val="lt1">
                <a:hueOff val="0"/>
                <a:satOff val="0"/>
                <a:lumOff val="0"/>
                <a:alphaOff val="0"/>
                <a:tint val="83000"/>
                <a:satMod val="108000"/>
              </a:schemeClr>
            </a:gs>
            <a:gs pos="100000">
              <a:schemeClr val="lt1">
                <a:hueOff val="0"/>
                <a:satOff val="0"/>
                <a:lumOff val="0"/>
                <a:alphaOff val="0"/>
                <a:tint val="48000"/>
                <a:satMod val="150000"/>
              </a:schemeClr>
            </a:gs>
          </a:gsLst>
          <a:lin ang="5400000" scaled="0"/>
        </a:gradFill>
        <a:ln>
          <a:noFill/>
        </a:ln>
        <a:effectLst>
          <a:glow rad="63500">
            <a:schemeClr val="l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l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latinLnBrk="1">
            <a:lnSpc>
              <a:spcPct val="90000"/>
            </a:lnSpc>
            <a:spcBef>
              <a:spcPct val="0"/>
            </a:spcBef>
            <a:spcAft>
              <a:spcPct val="35000"/>
            </a:spcAft>
            <a:buNone/>
          </a:pPr>
          <a:r>
            <a:rPr lang="ko-KR" altLang="en-US" sz="1500" kern="1200" dirty="0"/>
            <a:t>문화적 쇄신</a:t>
          </a:r>
        </a:p>
      </dsp:txBody>
      <dsp:txXfrm>
        <a:off x="1844761" y="745096"/>
        <a:ext cx="1125481" cy="468530"/>
      </dsp:txXfrm>
    </dsp:sp>
    <dsp:sp modelId="{3057C33B-B24C-4BB8-A80A-462C2B478FF2}">
      <dsp:nvSpPr>
        <dsp:cNvPr id="0" name=""/>
        <dsp:cNvSpPr/>
      </dsp:nvSpPr>
      <dsp:spPr>
        <a:xfrm>
          <a:off x="1735938" y="570625"/>
          <a:ext cx="3686133" cy="3686133"/>
        </a:xfrm>
        <a:custGeom>
          <a:avLst/>
          <a:gdLst/>
          <a:ahLst/>
          <a:cxnLst/>
          <a:rect l="0" t="0" r="0" b="0"/>
          <a:pathLst>
            <a:path>
              <a:moveTo>
                <a:pt x="1128374" y="144211"/>
              </a:moveTo>
              <a:arcTo wR="1843066" hR="1843066" stAng="14831038" swAng="2345652"/>
            </a:path>
          </a:pathLst>
        </a:custGeom>
        <a:noFill/>
        <a:ln w="12000"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667F22A-D787-49E5-AA37-9B53A16A0902}">
      <dsp:nvSpPr>
        <dsp:cNvPr id="0" name=""/>
        <dsp:cNvSpPr/>
      </dsp:nvSpPr>
      <dsp:spPr>
        <a:xfrm>
          <a:off x="3888434" y="648074"/>
          <a:ext cx="1266885" cy="519222"/>
        </a:xfrm>
        <a:prstGeom prst="roundRect">
          <a:avLst/>
        </a:prstGeom>
        <a:gradFill rotWithShape="0">
          <a:gsLst>
            <a:gs pos="0">
              <a:schemeClr val="lt1">
                <a:hueOff val="0"/>
                <a:satOff val="0"/>
                <a:lumOff val="0"/>
                <a:alphaOff val="0"/>
                <a:tint val="48000"/>
                <a:satMod val="138000"/>
              </a:schemeClr>
            </a:gs>
            <a:gs pos="25000">
              <a:schemeClr val="lt1">
                <a:hueOff val="0"/>
                <a:satOff val="0"/>
                <a:lumOff val="0"/>
                <a:alphaOff val="0"/>
                <a:tint val="85000"/>
              </a:schemeClr>
            </a:gs>
            <a:gs pos="40000">
              <a:schemeClr val="lt1">
                <a:hueOff val="0"/>
                <a:satOff val="0"/>
                <a:lumOff val="0"/>
                <a:alphaOff val="0"/>
                <a:tint val="92000"/>
              </a:schemeClr>
            </a:gs>
            <a:gs pos="50000">
              <a:schemeClr val="lt1">
                <a:hueOff val="0"/>
                <a:satOff val="0"/>
                <a:lumOff val="0"/>
                <a:alphaOff val="0"/>
                <a:tint val="93000"/>
              </a:schemeClr>
            </a:gs>
            <a:gs pos="60000">
              <a:schemeClr val="lt1">
                <a:hueOff val="0"/>
                <a:satOff val="0"/>
                <a:lumOff val="0"/>
                <a:alphaOff val="0"/>
                <a:tint val="92000"/>
              </a:schemeClr>
            </a:gs>
            <a:gs pos="75000">
              <a:schemeClr val="lt1">
                <a:hueOff val="0"/>
                <a:satOff val="0"/>
                <a:lumOff val="0"/>
                <a:alphaOff val="0"/>
                <a:tint val="83000"/>
                <a:satMod val="108000"/>
              </a:schemeClr>
            </a:gs>
            <a:gs pos="100000">
              <a:schemeClr val="lt1">
                <a:hueOff val="0"/>
                <a:satOff val="0"/>
                <a:lumOff val="0"/>
                <a:alphaOff val="0"/>
                <a:tint val="48000"/>
                <a:satMod val="150000"/>
              </a:schemeClr>
            </a:gs>
          </a:gsLst>
          <a:lin ang="5400000" scaled="0"/>
        </a:gradFill>
        <a:ln>
          <a:noFill/>
        </a:ln>
        <a:effectLst>
          <a:glow rad="63500">
            <a:schemeClr val="l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l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latinLnBrk="1">
            <a:lnSpc>
              <a:spcPct val="90000"/>
            </a:lnSpc>
            <a:spcBef>
              <a:spcPct val="0"/>
            </a:spcBef>
            <a:spcAft>
              <a:spcPct val="35000"/>
            </a:spcAft>
            <a:buNone/>
          </a:pPr>
          <a:r>
            <a:rPr lang="ko-KR" altLang="en-US" sz="1500" kern="1200" dirty="0"/>
            <a:t>제도개혁</a:t>
          </a:r>
        </a:p>
      </dsp:txBody>
      <dsp:txXfrm>
        <a:off x="3913780" y="673420"/>
        <a:ext cx="1216193" cy="468530"/>
      </dsp:txXfrm>
    </dsp:sp>
    <dsp:sp modelId="{00B09CA8-03AA-4D4C-9821-BC26EE54F3C0}">
      <dsp:nvSpPr>
        <dsp:cNvPr id="0" name=""/>
        <dsp:cNvSpPr/>
      </dsp:nvSpPr>
      <dsp:spPr>
        <a:xfrm>
          <a:off x="1377833" y="323998"/>
          <a:ext cx="3686133" cy="3686133"/>
        </a:xfrm>
        <a:custGeom>
          <a:avLst/>
          <a:gdLst/>
          <a:ahLst/>
          <a:cxnLst/>
          <a:rect l="0" t="0" r="0" b="0"/>
          <a:pathLst>
            <a:path>
              <a:moveTo>
                <a:pt x="3398675" y="854645"/>
              </a:moveTo>
              <a:arcTo wR="1843066" hR="1843066" stAng="19654108" swAng="2522865"/>
            </a:path>
          </a:pathLst>
        </a:custGeom>
        <a:noFill/>
        <a:ln w="12000"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09FD852-6287-46A0-A6CC-C4DBC9CFE35B}">
      <dsp:nvSpPr>
        <dsp:cNvPr id="0" name=""/>
        <dsp:cNvSpPr/>
      </dsp:nvSpPr>
      <dsp:spPr>
        <a:xfrm>
          <a:off x="4334503" y="2488223"/>
          <a:ext cx="1266885" cy="519222"/>
        </a:xfrm>
        <a:prstGeom prst="roundRect">
          <a:avLst/>
        </a:prstGeom>
        <a:gradFill rotWithShape="0">
          <a:gsLst>
            <a:gs pos="0">
              <a:schemeClr val="lt1">
                <a:hueOff val="0"/>
                <a:satOff val="0"/>
                <a:lumOff val="0"/>
                <a:alphaOff val="0"/>
                <a:tint val="48000"/>
                <a:satMod val="138000"/>
              </a:schemeClr>
            </a:gs>
            <a:gs pos="25000">
              <a:schemeClr val="lt1">
                <a:hueOff val="0"/>
                <a:satOff val="0"/>
                <a:lumOff val="0"/>
                <a:alphaOff val="0"/>
                <a:tint val="85000"/>
              </a:schemeClr>
            </a:gs>
            <a:gs pos="40000">
              <a:schemeClr val="lt1">
                <a:hueOff val="0"/>
                <a:satOff val="0"/>
                <a:lumOff val="0"/>
                <a:alphaOff val="0"/>
                <a:tint val="92000"/>
              </a:schemeClr>
            </a:gs>
            <a:gs pos="50000">
              <a:schemeClr val="lt1">
                <a:hueOff val="0"/>
                <a:satOff val="0"/>
                <a:lumOff val="0"/>
                <a:alphaOff val="0"/>
                <a:tint val="93000"/>
              </a:schemeClr>
            </a:gs>
            <a:gs pos="60000">
              <a:schemeClr val="lt1">
                <a:hueOff val="0"/>
                <a:satOff val="0"/>
                <a:lumOff val="0"/>
                <a:alphaOff val="0"/>
                <a:tint val="92000"/>
              </a:schemeClr>
            </a:gs>
            <a:gs pos="75000">
              <a:schemeClr val="lt1">
                <a:hueOff val="0"/>
                <a:satOff val="0"/>
                <a:lumOff val="0"/>
                <a:alphaOff val="0"/>
                <a:tint val="83000"/>
                <a:satMod val="108000"/>
              </a:schemeClr>
            </a:gs>
            <a:gs pos="100000">
              <a:schemeClr val="lt1">
                <a:hueOff val="0"/>
                <a:satOff val="0"/>
                <a:lumOff val="0"/>
                <a:alphaOff val="0"/>
                <a:tint val="48000"/>
                <a:satMod val="150000"/>
              </a:schemeClr>
            </a:gs>
          </a:gsLst>
          <a:lin ang="5400000" scaled="0"/>
        </a:gradFill>
        <a:ln>
          <a:noFill/>
        </a:ln>
        <a:effectLst>
          <a:glow rad="63500">
            <a:schemeClr val="l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l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latinLnBrk="1">
            <a:lnSpc>
              <a:spcPct val="90000"/>
            </a:lnSpc>
            <a:spcBef>
              <a:spcPct val="0"/>
            </a:spcBef>
            <a:spcAft>
              <a:spcPct val="35000"/>
            </a:spcAft>
            <a:buNone/>
          </a:pPr>
          <a:r>
            <a:rPr lang="ko-KR" altLang="en-US" sz="1500" kern="1200" dirty="0"/>
            <a:t>책임자처벌</a:t>
          </a:r>
        </a:p>
      </dsp:txBody>
      <dsp:txXfrm>
        <a:off x="4359849" y="2513569"/>
        <a:ext cx="1216193" cy="468530"/>
      </dsp:txXfrm>
    </dsp:sp>
    <dsp:sp modelId="{4CE00068-5465-4573-8C38-F694E3A04529}">
      <dsp:nvSpPr>
        <dsp:cNvPr id="0" name=""/>
        <dsp:cNvSpPr/>
      </dsp:nvSpPr>
      <dsp:spPr>
        <a:xfrm>
          <a:off x="1485563" y="124967"/>
          <a:ext cx="3686133" cy="3686133"/>
        </a:xfrm>
        <a:custGeom>
          <a:avLst/>
          <a:gdLst/>
          <a:ahLst/>
          <a:cxnLst/>
          <a:rect l="0" t="0" r="0" b="0"/>
          <a:pathLst>
            <a:path>
              <a:moveTo>
                <a:pt x="3360247" y="2889515"/>
              </a:moveTo>
              <a:arcTo wR="1843066" hR="1843066" stAng="2075717" swAng="1574663"/>
            </a:path>
          </a:pathLst>
        </a:custGeom>
        <a:noFill/>
        <a:ln w="12000"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D54DEE6-0A60-46E8-9DA9-D457B77EAFF5}">
      <dsp:nvSpPr>
        <dsp:cNvPr id="0" name=""/>
        <dsp:cNvSpPr/>
      </dsp:nvSpPr>
      <dsp:spPr>
        <a:xfrm>
          <a:off x="2952325" y="3528389"/>
          <a:ext cx="1266885" cy="519222"/>
        </a:xfrm>
        <a:prstGeom prst="roundRect">
          <a:avLst/>
        </a:prstGeom>
        <a:gradFill rotWithShape="0">
          <a:gsLst>
            <a:gs pos="0">
              <a:schemeClr val="lt1">
                <a:hueOff val="0"/>
                <a:satOff val="0"/>
                <a:lumOff val="0"/>
                <a:alphaOff val="0"/>
                <a:tint val="48000"/>
                <a:satMod val="138000"/>
              </a:schemeClr>
            </a:gs>
            <a:gs pos="25000">
              <a:schemeClr val="lt1">
                <a:hueOff val="0"/>
                <a:satOff val="0"/>
                <a:lumOff val="0"/>
                <a:alphaOff val="0"/>
                <a:tint val="85000"/>
              </a:schemeClr>
            </a:gs>
            <a:gs pos="40000">
              <a:schemeClr val="lt1">
                <a:hueOff val="0"/>
                <a:satOff val="0"/>
                <a:lumOff val="0"/>
                <a:alphaOff val="0"/>
                <a:tint val="92000"/>
              </a:schemeClr>
            </a:gs>
            <a:gs pos="50000">
              <a:schemeClr val="lt1">
                <a:hueOff val="0"/>
                <a:satOff val="0"/>
                <a:lumOff val="0"/>
                <a:alphaOff val="0"/>
                <a:tint val="93000"/>
              </a:schemeClr>
            </a:gs>
            <a:gs pos="60000">
              <a:schemeClr val="lt1">
                <a:hueOff val="0"/>
                <a:satOff val="0"/>
                <a:lumOff val="0"/>
                <a:alphaOff val="0"/>
                <a:tint val="92000"/>
              </a:schemeClr>
            </a:gs>
            <a:gs pos="75000">
              <a:schemeClr val="lt1">
                <a:hueOff val="0"/>
                <a:satOff val="0"/>
                <a:lumOff val="0"/>
                <a:alphaOff val="0"/>
                <a:tint val="83000"/>
                <a:satMod val="108000"/>
              </a:schemeClr>
            </a:gs>
            <a:gs pos="100000">
              <a:schemeClr val="lt1">
                <a:hueOff val="0"/>
                <a:satOff val="0"/>
                <a:lumOff val="0"/>
                <a:alphaOff val="0"/>
                <a:tint val="48000"/>
                <a:satMod val="150000"/>
              </a:schemeClr>
            </a:gs>
          </a:gsLst>
          <a:lin ang="5400000" scaled="0"/>
        </a:gradFill>
        <a:ln>
          <a:noFill/>
        </a:ln>
        <a:effectLst>
          <a:glow rad="63500">
            <a:schemeClr val="l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l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latinLnBrk="1">
            <a:lnSpc>
              <a:spcPct val="90000"/>
            </a:lnSpc>
            <a:spcBef>
              <a:spcPct val="0"/>
            </a:spcBef>
            <a:spcAft>
              <a:spcPct val="35000"/>
            </a:spcAft>
            <a:buNone/>
          </a:pPr>
          <a:r>
            <a:rPr lang="ko-KR" altLang="en-US" sz="1500" kern="1200" dirty="0"/>
            <a:t>진실규명</a:t>
          </a:r>
        </a:p>
      </dsp:txBody>
      <dsp:txXfrm>
        <a:off x="2977671" y="3553735"/>
        <a:ext cx="1216193" cy="468530"/>
      </dsp:txXfrm>
    </dsp:sp>
    <dsp:sp modelId="{5A19729C-66E6-40FF-AAA5-FDEEC623F59C}">
      <dsp:nvSpPr>
        <dsp:cNvPr id="0" name=""/>
        <dsp:cNvSpPr/>
      </dsp:nvSpPr>
      <dsp:spPr>
        <a:xfrm>
          <a:off x="1937276" y="236581"/>
          <a:ext cx="3686133" cy="3686133"/>
        </a:xfrm>
        <a:custGeom>
          <a:avLst/>
          <a:gdLst/>
          <a:ahLst/>
          <a:cxnLst/>
          <a:rect l="0" t="0" r="0" b="0"/>
          <a:pathLst>
            <a:path>
              <a:moveTo>
                <a:pt x="1003939" y="3484029"/>
              </a:moveTo>
              <a:arcTo wR="1843066" hR="1843066" stAng="7025011" swAng="2323609"/>
            </a:path>
          </a:pathLst>
        </a:custGeom>
        <a:noFill/>
        <a:ln w="12000"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0BC5FB3-1759-412A-BCCD-96B3CD9C5771}">
      <dsp:nvSpPr>
        <dsp:cNvPr id="0" name=""/>
        <dsp:cNvSpPr/>
      </dsp:nvSpPr>
      <dsp:spPr>
        <a:xfrm>
          <a:off x="1368146" y="2304257"/>
          <a:ext cx="1266885" cy="519222"/>
        </a:xfrm>
        <a:prstGeom prst="roundRect">
          <a:avLst/>
        </a:prstGeom>
        <a:gradFill rotWithShape="0">
          <a:gsLst>
            <a:gs pos="0">
              <a:schemeClr val="lt1">
                <a:hueOff val="0"/>
                <a:satOff val="0"/>
                <a:lumOff val="0"/>
                <a:alphaOff val="0"/>
                <a:tint val="48000"/>
                <a:satMod val="138000"/>
              </a:schemeClr>
            </a:gs>
            <a:gs pos="25000">
              <a:schemeClr val="lt1">
                <a:hueOff val="0"/>
                <a:satOff val="0"/>
                <a:lumOff val="0"/>
                <a:alphaOff val="0"/>
                <a:tint val="85000"/>
              </a:schemeClr>
            </a:gs>
            <a:gs pos="40000">
              <a:schemeClr val="lt1">
                <a:hueOff val="0"/>
                <a:satOff val="0"/>
                <a:lumOff val="0"/>
                <a:alphaOff val="0"/>
                <a:tint val="92000"/>
              </a:schemeClr>
            </a:gs>
            <a:gs pos="50000">
              <a:schemeClr val="lt1">
                <a:hueOff val="0"/>
                <a:satOff val="0"/>
                <a:lumOff val="0"/>
                <a:alphaOff val="0"/>
                <a:tint val="93000"/>
              </a:schemeClr>
            </a:gs>
            <a:gs pos="60000">
              <a:schemeClr val="lt1">
                <a:hueOff val="0"/>
                <a:satOff val="0"/>
                <a:lumOff val="0"/>
                <a:alphaOff val="0"/>
                <a:tint val="92000"/>
              </a:schemeClr>
            </a:gs>
            <a:gs pos="75000">
              <a:schemeClr val="lt1">
                <a:hueOff val="0"/>
                <a:satOff val="0"/>
                <a:lumOff val="0"/>
                <a:alphaOff val="0"/>
                <a:tint val="83000"/>
                <a:satMod val="108000"/>
              </a:schemeClr>
            </a:gs>
            <a:gs pos="100000">
              <a:schemeClr val="lt1">
                <a:hueOff val="0"/>
                <a:satOff val="0"/>
                <a:lumOff val="0"/>
                <a:alphaOff val="0"/>
                <a:tint val="48000"/>
                <a:satMod val="150000"/>
              </a:schemeClr>
            </a:gs>
          </a:gsLst>
          <a:lin ang="5400000" scaled="0"/>
        </a:gradFill>
        <a:ln>
          <a:noFill/>
        </a:ln>
        <a:effectLst>
          <a:glow rad="63500">
            <a:schemeClr val="l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l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latinLnBrk="1">
            <a:lnSpc>
              <a:spcPct val="90000"/>
            </a:lnSpc>
            <a:spcBef>
              <a:spcPct val="0"/>
            </a:spcBef>
            <a:spcAft>
              <a:spcPct val="35000"/>
            </a:spcAft>
            <a:buNone/>
          </a:pPr>
          <a:r>
            <a:rPr lang="ko-KR" altLang="en-US" sz="1500" kern="1200" dirty="0"/>
            <a:t>피해배상</a:t>
          </a:r>
        </a:p>
      </dsp:txBody>
      <dsp:txXfrm>
        <a:off x="1393492" y="2329603"/>
        <a:ext cx="1216193" cy="468530"/>
      </dsp:txXfrm>
    </dsp:sp>
    <dsp:sp modelId="{165ABF6A-D9A2-4C60-9D04-A6F0DC1C7371}">
      <dsp:nvSpPr>
        <dsp:cNvPr id="0" name=""/>
        <dsp:cNvSpPr/>
      </dsp:nvSpPr>
      <dsp:spPr>
        <a:xfrm>
          <a:off x="1948033" y="249304"/>
          <a:ext cx="3686133" cy="3686133"/>
        </a:xfrm>
        <a:custGeom>
          <a:avLst/>
          <a:gdLst/>
          <a:ahLst/>
          <a:cxnLst/>
          <a:rect l="0" t="0" r="0" b="0"/>
          <a:pathLst>
            <a:path>
              <a:moveTo>
                <a:pt x="11006" y="2044187"/>
              </a:moveTo>
              <a:arcTo wR="1843066" hR="1843066" stAng="10424114" swAng="2010651"/>
            </a:path>
          </a:pathLst>
        </a:custGeom>
        <a:noFill/>
        <a:ln w="12000"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1"/>
            <a:ext cx="2974975" cy="500063"/>
          </a:xfrm>
          <a:prstGeom prst="rect">
            <a:avLst/>
          </a:prstGeom>
        </p:spPr>
        <p:txBody>
          <a:bodyPr vert="horz" lIns="91428" tIns="45714" rIns="91428" bIns="45714" rtlCol="0"/>
          <a:lstStyle>
            <a:lvl1pPr algn="l">
              <a:defRPr sz="1200"/>
            </a:lvl1pPr>
          </a:lstStyle>
          <a:p>
            <a:endParaRPr lang="ko-KR" altLang="en-US"/>
          </a:p>
        </p:txBody>
      </p:sp>
      <p:sp>
        <p:nvSpPr>
          <p:cNvPr id="3" name="날짜 개체 틀 2"/>
          <p:cNvSpPr>
            <a:spLocks noGrp="1"/>
          </p:cNvSpPr>
          <p:nvPr>
            <p:ph type="dt" sz="quarter" idx="1"/>
          </p:nvPr>
        </p:nvSpPr>
        <p:spPr>
          <a:xfrm>
            <a:off x="3887789" y="1"/>
            <a:ext cx="2974975" cy="500063"/>
          </a:xfrm>
          <a:prstGeom prst="rect">
            <a:avLst/>
          </a:prstGeom>
        </p:spPr>
        <p:txBody>
          <a:bodyPr vert="horz" lIns="91428" tIns="45714" rIns="91428" bIns="45714" rtlCol="0"/>
          <a:lstStyle>
            <a:lvl1pPr algn="r">
              <a:defRPr sz="1200"/>
            </a:lvl1pPr>
          </a:lstStyle>
          <a:p>
            <a:fld id="{1ABE50D9-20A7-44BA-8675-D1D1AE2E61E7}" type="datetimeFigureOut">
              <a:rPr lang="ko-KR" altLang="en-US" smtClean="0"/>
              <a:pPr/>
              <a:t>2017-04-28</a:t>
            </a:fld>
            <a:endParaRPr lang="ko-KR" altLang="en-US"/>
          </a:p>
        </p:txBody>
      </p:sp>
      <p:sp>
        <p:nvSpPr>
          <p:cNvPr id="4" name="바닥글 개체 틀 3"/>
          <p:cNvSpPr>
            <a:spLocks noGrp="1"/>
          </p:cNvSpPr>
          <p:nvPr>
            <p:ph type="ftr" sz="quarter" idx="2"/>
          </p:nvPr>
        </p:nvSpPr>
        <p:spPr>
          <a:xfrm>
            <a:off x="1" y="9494838"/>
            <a:ext cx="2974975" cy="500062"/>
          </a:xfrm>
          <a:prstGeom prst="rect">
            <a:avLst/>
          </a:prstGeom>
        </p:spPr>
        <p:txBody>
          <a:bodyPr vert="horz" lIns="91428" tIns="45714" rIns="91428" bIns="45714"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87789" y="9494838"/>
            <a:ext cx="2974975" cy="500062"/>
          </a:xfrm>
          <a:prstGeom prst="rect">
            <a:avLst/>
          </a:prstGeom>
        </p:spPr>
        <p:txBody>
          <a:bodyPr vert="horz" lIns="91428" tIns="45714" rIns="91428" bIns="45714" rtlCol="0" anchor="b"/>
          <a:lstStyle>
            <a:lvl1pPr algn="r">
              <a:defRPr sz="1200"/>
            </a:lvl1pPr>
          </a:lstStyle>
          <a:p>
            <a:fld id="{5BDB5DFA-CE01-4053-8684-B996E92DBDCA}" type="slidenum">
              <a:rPr lang="ko-KR" altLang="en-US" smtClean="0"/>
              <a:pPr/>
              <a:t>‹#›</a:t>
            </a:fld>
            <a:endParaRPr lang="ko-KR" altLang="en-US"/>
          </a:p>
        </p:txBody>
      </p:sp>
    </p:spTree>
    <p:extLst>
      <p:ext uri="{BB962C8B-B14F-4D97-AF65-F5344CB8AC3E}">
        <p14:creationId xmlns:p14="http://schemas.microsoft.com/office/powerpoint/2010/main" val="30319014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552" cy="499824"/>
          </a:xfrm>
          <a:prstGeom prst="rect">
            <a:avLst/>
          </a:prstGeom>
        </p:spPr>
        <p:txBody>
          <a:bodyPr vert="horz" lIns="96329" tIns="48164" rIns="96329" bIns="48164" rtlCol="0"/>
          <a:lstStyle>
            <a:lvl1pPr algn="l">
              <a:defRPr sz="1300"/>
            </a:lvl1pPr>
          </a:lstStyle>
          <a:p>
            <a:endParaRPr lang="en-US"/>
          </a:p>
        </p:txBody>
      </p:sp>
      <p:sp>
        <p:nvSpPr>
          <p:cNvPr id="3" name="Date Placeholder 2"/>
          <p:cNvSpPr>
            <a:spLocks noGrp="1"/>
          </p:cNvSpPr>
          <p:nvPr>
            <p:ph type="dt" idx="1"/>
          </p:nvPr>
        </p:nvSpPr>
        <p:spPr>
          <a:xfrm>
            <a:off x="3888210" y="0"/>
            <a:ext cx="2974552" cy="499824"/>
          </a:xfrm>
          <a:prstGeom prst="rect">
            <a:avLst/>
          </a:prstGeom>
        </p:spPr>
        <p:txBody>
          <a:bodyPr vert="horz" lIns="96329" tIns="48164" rIns="96329" bIns="48164" rtlCol="0"/>
          <a:lstStyle>
            <a:lvl1pPr algn="r">
              <a:defRPr sz="1300"/>
            </a:lvl1pPr>
          </a:lstStyle>
          <a:p>
            <a:fld id="{2447E72A-D913-4DC2-9E0A-E520CE8FCC86}" type="datetimeFigureOut">
              <a:rPr lang="en-US" smtClean="0"/>
              <a:pPr/>
              <a:t>4/28/2017</a:t>
            </a:fld>
            <a:endParaRPr lang="en-US"/>
          </a:p>
        </p:txBody>
      </p:sp>
      <p:sp>
        <p:nvSpPr>
          <p:cNvPr id="4" name="Slide Image Placeholder 3"/>
          <p:cNvSpPr>
            <a:spLocks noGrp="1" noRot="1" noChangeAspect="1"/>
          </p:cNvSpPr>
          <p:nvPr>
            <p:ph type="sldImg" idx="2"/>
          </p:nvPr>
        </p:nvSpPr>
        <p:spPr>
          <a:xfrm>
            <a:off x="725488" y="749300"/>
            <a:ext cx="5413375" cy="3749675"/>
          </a:xfrm>
          <a:prstGeom prst="rect">
            <a:avLst/>
          </a:prstGeom>
          <a:noFill/>
          <a:ln w="12700">
            <a:solidFill>
              <a:prstClr val="black"/>
            </a:solidFill>
          </a:ln>
        </p:spPr>
        <p:txBody>
          <a:bodyPr vert="horz" lIns="96329" tIns="48164" rIns="96329" bIns="48164" rtlCol="0" anchor="ctr"/>
          <a:lstStyle/>
          <a:p>
            <a:endParaRPr lang="en-US"/>
          </a:p>
        </p:txBody>
      </p:sp>
      <p:sp>
        <p:nvSpPr>
          <p:cNvPr id="5" name="Notes Placeholder 4"/>
          <p:cNvSpPr>
            <a:spLocks noGrp="1"/>
          </p:cNvSpPr>
          <p:nvPr>
            <p:ph type="body" sz="quarter" idx="3"/>
          </p:nvPr>
        </p:nvSpPr>
        <p:spPr>
          <a:xfrm>
            <a:off x="686435" y="4748332"/>
            <a:ext cx="5491480" cy="4498420"/>
          </a:xfrm>
          <a:prstGeom prst="rect">
            <a:avLst/>
          </a:prstGeom>
        </p:spPr>
        <p:txBody>
          <a:bodyPr vert="horz" lIns="96329" tIns="48164" rIns="96329" bIns="4816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94929"/>
            <a:ext cx="2974552" cy="499824"/>
          </a:xfrm>
          <a:prstGeom prst="rect">
            <a:avLst/>
          </a:prstGeom>
        </p:spPr>
        <p:txBody>
          <a:bodyPr vert="horz" lIns="96329" tIns="48164" rIns="96329" bIns="48164" rtlCol="0" anchor="b"/>
          <a:lstStyle>
            <a:lvl1pPr algn="l">
              <a:defRPr sz="1300"/>
            </a:lvl1pPr>
          </a:lstStyle>
          <a:p>
            <a:endParaRPr lang="en-US"/>
          </a:p>
        </p:txBody>
      </p:sp>
      <p:sp>
        <p:nvSpPr>
          <p:cNvPr id="7" name="Slide Number Placeholder 6"/>
          <p:cNvSpPr>
            <a:spLocks noGrp="1"/>
          </p:cNvSpPr>
          <p:nvPr>
            <p:ph type="sldNum" sz="quarter" idx="5"/>
          </p:nvPr>
        </p:nvSpPr>
        <p:spPr>
          <a:xfrm>
            <a:off x="3888210" y="9494929"/>
            <a:ext cx="2974552" cy="499824"/>
          </a:xfrm>
          <a:prstGeom prst="rect">
            <a:avLst/>
          </a:prstGeom>
        </p:spPr>
        <p:txBody>
          <a:bodyPr vert="horz" lIns="96329" tIns="48164" rIns="96329" bIns="48164" rtlCol="0" anchor="b"/>
          <a:lstStyle>
            <a:lvl1pPr algn="r">
              <a:defRPr sz="1300"/>
            </a:lvl1pPr>
          </a:lstStyle>
          <a:p>
            <a:fld id="{A5D78FC6-CE17-4259-A63C-DDFC12E048FC}" type="slidenum">
              <a:rPr lang="en-US" smtClean="0"/>
              <a:pPr/>
              <a:t>‹#›</a:t>
            </a:fld>
            <a:endParaRPr lang="en-US"/>
          </a:p>
        </p:txBody>
      </p:sp>
    </p:spTree>
    <p:extLst>
      <p:ext uri="{BB962C8B-B14F-4D97-AF65-F5344CB8AC3E}">
        <p14:creationId xmlns:p14="http://schemas.microsoft.com/office/powerpoint/2010/main" val="2441419221"/>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5D78FC6-CE17-4259-A63C-DDFC12E048FC}" type="slidenum">
              <a:rPr lang="en-US" smtClean="0"/>
              <a:pPr/>
              <a:t>6</a:t>
            </a:fld>
            <a:endParaRPr lang="en-US"/>
          </a:p>
        </p:txBody>
      </p:sp>
    </p:spTree>
    <p:extLst>
      <p:ext uri="{BB962C8B-B14F-4D97-AF65-F5344CB8AC3E}">
        <p14:creationId xmlns:p14="http://schemas.microsoft.com/office/powerpoint/2010/main" val="352426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5D78FC6-CE17-4259-A63C-DDFC12E048FC}" type="slidenum">
              <a:rPr lang="en-US" smtClean="0"/>
              <a:pPr/>
              <a:t>10</a:t>
            </a:fld>
            <a:endParaRPr lang="en-US"/>
          </a:p>
        </p:txBody>
      </p:sp>
    </p:spTree>
    <p:extLst>
      <p:ext uri="{BB962C8B-B14F-4D97-AF65-F5344CB8AC3E}">
        <p14:creationId xmlns:p14="http://schemas.microsoft.com/office/powerpoint/2010/main" val="2958111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5488" y="749300"/>
            <a:ext cx="5413375" cy="3749675"/>
          </a:xfrm>
        </p:spPr>
      </p:sp>
      <p:sp>
        <p:nvSpPr>
          <p:cNvPr id="3" name="Notes Placeholder 2"/>
          <p:cNvSpPr>
            <a:spLocks noGrp="1"/>
          </p:cNvSpPr>
          <p:nvPr>
            <p:ph type="body" idx="1"/>
          </p:nvPr>
        </p:nvSpPr>
        <p:spPr/>
        <p:txBody>
          <a:bodyPr>
            <a:normAutofit/>
          </a:bodyPr>
          <a:lstStyle/>
          <a:p>
            <a:pPr defTabSz="963283"/>
            <a:r>
              <a:rPr lang="ko-KR" altLang="en-US" dirty="0">
                <a:latin typeface="Calibri" pitchFamily="34" charset="0"/>
                <a:ea typeface="굴림" pitchFamily="50" charset="-127"/>
              </a:rPr>
              <a:t>강의 목표와 강의를 통해 예상되는 결과 또는 개발되는 능력 </a:t>
            </a:r>
          </a:p>
        </p:txBody>
      </p:sp>
      <p:sp>
        <p:nvSpPr>
          <p:cNvPr id="4" name="Slide Number Placeholder 3"/>
          <p:cNvSpPr>
            <a:spLocks noGrp="1"/>
          </p:cNvSpPr>
          <p:nvPr>
            <p:ph type="sldNum" sz="quarter" idx="10"/>
          </p:nvPr>
        </p:nvSpPr>
        <p:spPr/>
        <p:txBody>
          <a:bodyPr/>
          <a:lstStyle/>
          <a:p>
            <a:pPr defTabSz="963283"/>
            <a:fld id="{A5D78FC6-CE17-4259-A63C-DDFC12E048FC}" type="slidenum">
              <a:rPr lang="en-US">
                <a:latin typeface="Calibri"/>
              </a:rPr>
              <a:pPr defTabSz="963283"/>
              <a:t>16</a:t>
            </a:fld>
            <a:endParaRPr lang="en-US">
              <a:latin typeface="Calibri"/>
            </a:endParaRPr>
          </a:p>
        </p:txBody>
      </p:sp>
    </p:spTree>
    <p:extLst>
      <p:ext uri="{BB962C8B-B14F-4D97-AF65-F5344CB8AC3E}">
        <p14:creationId xmlns:p14="http://schemas.microsoft.com/office/powerpoint/2010/main" val="1218063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5D78FC6-CE17-4259-A63C-DDFC12E048FC}" type="slidenum">
              <a:rPr lang="en-US" smtClean="0"/>
              <a:pPr/>
              <a:t>17</a:t>
            </a:fld>
            <a:endParaRPr lang="en-US"/>
          </a:p>
        </p:txBody>
      </p:sp>
    </p:spTree>
    <p:extLst>
      <p:ext uri="{BB962C8B-B14F-4D97-AF65-F5344CB8AC3E}">
        <p14:creationId xmlns:p14="http://schemas.microsoft.com/office/powerpoint/2010/main" val="3380844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5D78FC6-CE17-4259-A63C-DDFC12E048FC}" type="slidenum">
              <a:rPr lang="en-US" smtClean="0"/>
              <a:pPr/>
              <a:t>25</a:t>
            </a:fld>
            <a:endParaRPr lang="en-US"/>
          </a:p>
        </p:txBody>
      </p:sp>
    </p:spTree>
    <p:extLst>
      <p:ext uri="{BB962C8B-B14F-4D97-AF65-F5344CB8AC3E}">
        <p14:creationId xmlns:p14="http://schemas.microsoft.com/office/powerpoint/2010/main" val="2710934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5D78FC6-CE17-4259-A63C-DDFC12E048FC}" type="slidenum">
              <a:rPr lang="en-US" smtClean="0"/>
              <a:pPr/>
              <a:t>34</a:t>
            </a:fld>
            <a:endParaRPr lang="en-US"/>
          </a:p>
        </p:txBody>
      </p:sp>
    </p:spTree>
    <p:extLst>
      <p:ext uri="{BB962C8B-B14F-4D97-AF65-F5344CB8AC3E}">
        <p14:creationId xmlns:p14="http://schemas.microsoft.com/office/powerpoint/2010/main" val="1714699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5488" y="749300"/>
            <a:ext cx="5413375" cy="3749675"/>
          </a:xfrm>
        </p:spPr>
      </p:sp>
      <p:sp>
        <p:nvSpPr>
          <p:cNvPr id="3" name="Notes Placeholder 2"/>
          <p:cNvSpPr>
            <a:spLocks noGrp="1"/>
          </p:cNvSpPr>
          <p:nvPr>
            <p:ph type="body" idx="1"/>
          </p:nvPr>
        </p:nvSpPr>
        <p:spPr/>
        <p:txBody>
          <a:bodyPr>
            <a:normAutofit/>
          </a:bodyPr>
          <a:lstStyle/>
          <a:p>
            <a:pPr defTabSz="963283"/>
            <a:r>
              <a:rPr lang="ko-KR" altLang="en-US" dirty="0">
                <a:latin typeface="Calibri" pitchFamily="34" charset="0"/>
                <a:ea typeface="굴림" pitchFamily="50" charset="-127"/>
              </a:rPr>
              <a:t>강의 목표와 강의를 통해 예상되는 결과 또는 개발되는 능력 </a:t>
            </a:r>
          </a:p>
        </p:txBody>
      </p:sp>
      <p:sp>
        <p:nvSpPr>
          <p:cNvPr id="4" name="Slide Number Placeholder 3"/>
          <p:cNvSpPr>
            <a:spLocks noGrp="1"/>
          </p:cNvSpPr>
          <p:nvPr>
            <p:ph type="sldNum" sz="quarter" idx="10"/>
          </p:nvPr>
        </p:nvSpPr>
        <p:spPr/>
        <p:txBody>
          <a:bodyPr/>
          <a:lstStyle/>
          <a:p>
            <a:pPr defTabSz="963283"/>
            <a:fld id="{A5D78FC6-CE17-4259-A63C-DDFC12E048FC}" type="slidenum">
              <a:rPr lang="en-US">
                <a:latin typeface="Calibri"/>
              </a:rPr>
              <a:pPr defTabSz="963283"/>
              <a:t>48</a:t>
            </a:fld>
            <a:endParaRPr lang="en-US">
              <a:latin typeface="Calibri"/>
            </a:endParaRPr>
          </a:p>
        </p:txBody>
      </p:sp>
    </p:spTree>
    <p:extLst>
      <p:ext uri="{BB962C8B-B14F-4D97-AF65-F5344CB8AC3E}">
        <p14:creationId xmlns:p14="http://schemas.microsoft.com/office/powerpoint/2010/main" val="2517790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5488" y="749300"/>
            <a:ext cx="5413375" cy="3749675"/>
          </a:xfrm>
        </p:spPr>
      </p:sp>
      <p:sp>
        <p:nvSpPr>
          <p:cNvPr id="3" name="Notes Placeholder 2"/>
          <p:cNvSpPr>
            <a:spLocks noGrp="1"/>
          </p:cNvSpPr>
          <p:nvPr>
            <p:ph type="body" idx="1"/>
          </p:nvPr>
        </p:nvSpPr>
        <p:spPr/>
        <p:txBody>
          <a:bodyPr>
            <a:normAutofit/>
          </a:bodyPr>
          <a:lstStyle/>
          <a:p>
            <a:pPr defTabSz="963283"/>
            <a:r>
              <a:rPr lang="ko-KR" altLang="en-US" dirty="0">
                <a:latin typeface="Calibri" pitchFamily="34" charset="0"/>
                <a:ea typeface="굴림" pitchFamily="50" charset="-127"/>
              </a:rPr>
              <a:t>강의 목표와 강의를 통해 예상되는 결과 또는 개발되는 능력 </a:t>
            </a:r>
          </a:p>
        </p:txBody>
      </p:sp>
      <p:sp>
        <p:nvSpPr>
          <p:cNvPr id="4" name="Slide Number Placeholder 3"/>
          <p:cNvSpPr>
            <a:spLocks noGrp="1"/>
          </p:cNvSpPr>
          <p:nvPr>
            <p:ph type="sldNum" sz="quarter" idx="10"/>
          </p:nvPr>
        </p:nvSpPr>
        <p:spPr/>
        <p:txBody>
          <a:bodyPr/>
          <a:lstStyle/>
          <a:p>
            <a:pPr defTabSz="963283"/>
            <a:fld id="{A5D78FC6-CE17-4259-A63C-DDFC12E048FC}" type="slidenum">
              <a:rPr lang="en-US">
                <a:latin typeface="Calibri"/>
              </a:rPr>
              <a:pPr defTabSz="963283"/>
              <a:t>55</a:t>
            </a:fld>
            <a:endParaRPr lang="en-US">
              <a:latin typeface="Calibri"/>
            </a:endParaRPr>
          </a:p>
        </p:txBody>
      </p:sp>
    </p:spTree>
    <p:extLst>
      <p:ext uri="{BB962C8B-B14F-4D97-AF65-F5344CB8AC3E}">
        <p14:creationId xmlns:p14="http://schemas.microsoft.com/office/powerpoint/2010/main" val="3893566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spTree>
      <p:nvGrpSpPr>
        <p:cNvPr id="1" name=""/>
        <p:cNvGrpSpPr/>
        <p:nvPr/>
      </p:nvGrpSpPr>
      <p:grpSpPr>
        <a:xfrm>
          <a:off x="0" y="0"/>
          <a:ext cx="0" cy="0"/>
          <a:chOff x="0" y="0"/>
          <a:chExt cx="0" cy="0"/>
        </a:xfrm>
      </p:grpSpPr>
      <p:sp>
        <p:nvSpPr>
          <p:cNvPr id="28" name="날짜 개체 틀 27"/>
          <p:cNvSpPr>
            <a:spLocks noGrp="1"/>
          </p:cNvSpPr>
          <p:nvPr>
            <p:ph type="dt" sz="half" idx="10"/>
          </p:nvPr>
        </p:nvSpPr>
        <p:spPr/>
        <p:txBody>
          <a:bodyPr/>
          <a:lstStyle/>
          <a:p>
            <a:fld id="{52F686F4-3DAD-4155-867A-56661220520D}" type="datetime8">
              <a:rPr lang="en-US" altLang="ko-KR" smtClean="0">
                <a:solidFill>
                  <a:schemeClr val="tx2"/>
                </a:solidFill>
              </a:rPr>
              <a:pPr/>
              <a:t>4/28/2017 4:11 PM</a:t>
            </a:fld>
            <a:endParaRPr lang="en-US" sz="1400" dirty="0">
              <a:solidFill>
                <a:schemeClr val="tx2"/>
              </a:solidFill>
            </a:endParaRPr>
          </a:p>
        </p:txBody>
      </p:sp>
      <p:sp>
        <p:nvSpPr>
          <p:cNvPr id="17" name="바닥글 개체 틀 16"/>
          <p:cNvSpPr>
            <a:spLocks noGrp="1"/>
          </p:cNvSpPr>
          <p:nvPr>
            <p:ph type="ftr" sz="quarter" idx="11"/>
          </p:nvPr>
        </p:nvSpPr>
        <p:spPr/>
        <p:txBody>
          <a:bodyPr/>
          <a:lstStyle/>
          <a:p>
            <a:pPr algn="r"/>
            <a:endParaRPr lang="en-US" sz="1400" dirty="0">
              <a:solidFill>
                <a:schemeClr val="tx2"/>
              </a:solidFill>
            </a:endParaRPr>
          </a:p>
        </p:txBody>
      </p:sp>
      <p:sp>
        <p:nvSpPr>
          <p:cNvPr id="29" name="슬라이드 번호 개체 틀 28"/>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
        <p:nvSpPr>
          <p:cNvPr id="32" name="직사각형 31"/>
          <p:cNvSpPr/>
          <p:nvPr/>
        </p:nvSpPr>
        <p:spPr>
          <a:xfrm>
            <a:off x="0" y="-1"/>
            <a:ext cx="39624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직사각형 38"/>
          <p:cNvSpPr/>
          <p:nvPr/>
        </p:nvSpPr>
        <p:spPr>
          <a:xfrm>
            <a:off x="335355" y="680477"/>
            <a:ext cx="4953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직사각형 39"/>
          <p:cNvSpPr/>
          <p:nvPr/>
        </p:nvSpPr>
        <p:spPr>
          <a:xfrm>
            <a:off x="291496" y="680477"/>
            <a:ext cx="29718"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직사각형 40"/>
          <p:cNvSpPr/>
          <p:nvPr/>
        </p:nvSpPr>
        <p:spPr>
          <a:xfrm>
            <a:off x="270855" y="680477"/>
            <a:ext cx="990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직사각형 41"/>
          <p:cNvSpPr/>
          <p:nvPr/>
        </p:nvSpPr>
        <p:spPr>
          <a:xfrm>
            <a:off x="240249" y="680477"/>
            <a:ext cx="990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제목 7"/>
          <p:cNvSpPr>
            <a:spLocks noGrp="1"/>
          </p:cNvSpPr>
          <p:nvPr>
            <p:ph type="ctrTitle"/>
          </p:nvPr>
        </p:nvSpPr>
        <p:spPr>
          <a:xfrm>
            <a:off x="990600" y="4343400"/>
            <a:ext cx="84201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ko-KR" altLang="en-US"/>
              <a:t>마스터 제목 스타일 편집</a:t>
            </a:r>
            <a:endParaRPr kumimoji="0" lang="en-US"/>
          </a:p>
        </p:txBody>
      </p:sp>
      <p:sp>
        <p:nvSpPr>
          <p:cNvPr id="9" name="부제목 8"/>
          <p:cNvSpPr>
            <a:spLocks noGrp="1"/>
          </p:cNvSpPr>
          <p:nvPr>
            <p:ph type="subTitle" idx="1"/>
          </p:nvPr>
        </p:nvSpPr>
        <p:spPr>
          <a:xfrm>
            <a:off x="990600" y="2834640"/>
            <a:ext cx="84201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ko-KR" altLang="en-US"/>
              <a:t>마스터 부제목 스타일 편집</a:t>
            </a:r>
            <a:endParaRPr kumimoji="0" lang="en-US"/>
          </a:p>
        </p:txBody>
      </p:sp>
      <p:sp>
        <p:nvSpPr>
          <p:cNvPr id="56" name="직사각형 55"/>
          <p:cNvSpPr/>
          <p:nvPr/>
        </p:nvSpPr>
        <p:spPr>
          <a:xfrm>
            <a:off x="276565" y="5047394"/>
            <a:ext cx="79248"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직사각형 64"/>
          <p:cNvSpPr/>
          <p:nvPr/>
        </p:nvSpPr>
        <p:spPr>
          <a:xfrm>
            <a:off x="276565" y="4796819"/>
            <a:ext cx="79248"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직사각형 65"/>
          <p:cNvSpPr/>
          <p:nvPr/>
        </p:nvSpPr>
        <p:spPr>
          <a:xfrm>
            <a:off x="276565" y="4637685"/>
            <a:ext cx="79248"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직사각형 66"/>
          <p:cNvSpPr/>
          <p:nvPr/>
        </p:nvSpPr>
        <p:spPr>
          <a:xfrm>
            <a:off x="276565" y="4542559"/>
            <a:ext cx="79248"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kumimoji="0" lang="ko-KR" altLang="en-US"/>
              <a:t>마스터 제목 스타일 편집</a:t>
            </a:r>
            <a:endParaRPr kumimoji="0" lang="en-US"/>
          </a:p>
        </p:txBody>
      </p:sp>
      <p:sp>
        <p:nvSpPr>
          <p:cNvPr id="3" name="내용 개체 틀 2"/>
          <p:cNvSpPr>
            <a:spLocks noGrp="1"/>
          </p:cNvSpPr>
          <p:nvPr>
            <p:ph idx="1"/>
          </p:nvPr>
        </p:nvSpPr>
        <p:spPr/>
        <p:txBody>
          <a:body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날짜 개체 틀 3"/>
          <p:cNvSpPr>
            <a:spLocks noGrp="1"/>
          </p:cNvSpPr>
          <p:nvPr>
            <p:ph type="dt" sz="half" idx="10"/>
          </p:nvPr>
        </p:nvSpPr>
        <p:spPr/>
        <p:txBody>
          <a:bodyPr/>
          <a:lstStyle/>
          <a:p>
            <a:fld id="{52F686F4-3DAD-4155-867A-56661220520D}" type="datetime8">
              <a:rPr lang="en-US" altLang="ko-KR" smtClean="0">
                <a:solidFill>
                  <a:schemeClr val="tx2"/>
                </a:solidFill>
              </a:rPr>
              <a:pPr/>
              <a:t>4/28/2017 4:11 PM</a:t>
            </a:fld>
            <a:endParaRPr lang="en-US" sz="1400" dirty="0">
              <a:solidFill>
                <a:schemeClr val="tx2"/>
              </a:solidFill>
            </a:endParaRPr>
          </a:p>
        </p:txBody>
      </p:sp>
      <p:sp>
        <p:nvSpPr>
          <p:cNvPr id="5" name="바닥글 개체 틀 4"/>
          <p:cNvSpPr>
            <a:spLocks noGrp="1"/>
          </p:cNvSpPr>
          <p:nvPr>
            <p:ph type="ftr" sz="quarter" idx="11"/>
          </p:nvPr>
        </p:nvSpPr>
        <p:spPr/>
        <p:txBody>
          <a:bodyPr/>
          <a:lstStyle/>
          <a:p>
            <a:pPr algn="r"/>
            <a:endParaRPr lang="en-US" sz="1400" dirty="0">
              <a:solidFill>
                <a:schemeClr val="tx2"/>
              </a:solidFill>
            </a:endParaRPr>
          </a:p>
        </p:txBody>
      </p:sp>
      <p:sp>
        <p:nvSpPr>
          <p:cNvPr id="6" name="슬라이드 번호 개체 틀 5"/>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14" name="자유형 13"/>
          <p:cNvSpPr>
            <a:spLocks/>
          </p:cNvSpPr>
          <p:nvPr/>
        </p:nvSpPr>
        <p:spPr bwMode="auto">
          <a:xfrm>
            <a:off x="5231365" y="1073888"/>
            <a:ext cx="4682314"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자유형 14"/>
          <p:cNvSpPr>
            <a:spLocks/>
          </p:cNvSpPr>
          <p:nvPr/>
        </p:nvSpPr>
        <p:spPr bwMode="auto">
          <a:xfrm>
            <a:off x="405130" y="0"/>
            <a:ext cx="5974081"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자유형 12"/>
          <p:cNvSpPr>
            <a:spLocks/>
          </p:cNvSpPr>
          <p:nvPr/>
        </p:nvSpPr>
        <p:spPr bwMode="auto">
          <a:xfrm rot="5236414">
            <a:off x="5005422" y="1434070"/>
            <a:ext cx="4114800" cy="128778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자유형 15"/>
          <p:cNvSpPr>
            <a:spLocks/>
          </p:cNvSpPr>
          <p:nvPr/>
        </p:nvSpPr>
        <p:spPr bwMode="auto">
          <a:xfrm>
            <a:off x="6438900" y="0"/>
            <a:ext cx="29718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자유형 16"/>
          <p:cNvSpPr>
            <a:spLocks/>
          </p:cNvSpPr>
          <p:nvPr/>
        </p:nvSpPr>
        <p:spPr bwMode="auto">
          <a:xfrm>
            <a:off x="6438900" y="4267200"/>
            <a:ext cx="34671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자유형 17"/>
          <p:cNvSpPr>
            <a:spLocks/>
          </p:cNvSpPr>
          <p:nvPr/>
        </p:nvSpPr>
        <p:spPr bwMode="auto">
          <a:xfrm>
            <a:off x="6438900" y="0"/>
            <a:ext cx="14859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자유형 18"/>
          <p:cNvSpPr>
            <a:spLocks/>
          </p:cNvSpPr>
          <p:nvPr/>
        </p:nvSpPr>
        <p:spPr bwMode="auto">
          <a:xfrm>
            <a:off x="6444061" y="4246564"/>
            <a:ext cx="2264965"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자유형 19"/>
          <p:cNvSpPr>
            <a:spLocks/>
          </p:cNvSpPr>
          <p:nvPr/>
        </p:nvSpPr>
        <p:spPr bwMode="auto">
          <a:xfrm>
            <a:off x="6438900" y="4267200"/>
            <a:ext cx="173355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자유형 20"/>
          <p:cNvSpPr>
            <a:spLocks/>
          </p:cNvSpPr>
          <p:nvPr/>
        </p:nvSpPr>
        <p:spPr bwMode="auto">
          <a:xfrm>
            <a:off x="6438900" y="1371600"/>
            <a:ext cx="34671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자유형 21"/>
          <p:cNvSpPr>
            <a:spLocks/>
          </p:cNvSpPr>
          <p:nvPr/>
        </p:nvSpPr>
        <p:spPr bwMode="auto">
          <a:xfrm>
            <a:off x="6438900" y="1752600"/>
            <a:ext cx="34671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자유형 22"/>
          <p:cNvSpPr>
            <a:spLocks/>
          </p:cNvSpPr>
          <p:nvPr/>
        </p:nvSpPr>
        <p:spPr bwMode="auto">
          <a:xfrm>
            <a:off x="1073150" y="4267200"/>
            <a:ext cx="536575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자유형 23"/>
          <p:cNvSpPr>
            <a:spLocks/>
          </p:cNvSpPr>
          <p:nvPr/>
        </p:nvSpPr>
        <p:spPr bwMode="auto">
          <a:xfrm>
            <a:off x="577850" y="4267200"/>
            <a:ext cx="57785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자유형 24"/>
          <p:cNvSpPr>
            <a:spLocks/>
          </p:cNvSpPr>
          <p:nvPr/>
        </p:nvSpPr>
        <p:spPr bwMode="auto">
          <a:xfrm>
            <a:off x="397393" y="2438400"/>
            <a:ext cx="61087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자유형 25"/>
          <p:cNvSpPr>
            <a:spLocks/>
          </p:cNvSpPr>
          <p:nvPr/>
        </p:nvSpPr>
        <p:spPr bwMode="auto">
          <a:xfrm>
            <a:off x="397393" y="2133600"/>
            <a:ext cx="61087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자유형 26"/>
          <p:cNvSpPr>
            <a:spLocks/>
          </p:cNvSpPr>
          <p:nvPr/>
        </p:nvSpPr>
        <p:spPr bwMode="auto">
          <a:xfrm>
            <a:off x="4953000" y="4267200"/>
            <a:ext cx="14859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텍스트 개체 틀 2"/>
          <p:cNvSpPr>
            <a:spLocks noGrp="1"/>
          </p:cNvSpPr>
          <p:nvPr>
            <p:ph type="body" idx="1"/>
          </p:nvPr>
        </p:nvSpPr>
        <p:spPr>
          <a:xfrm>
            <a:off x="765811" y="1351672"/>
            <a:ext cx="6194552"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ko-KR" altLang="en-US"/>
              <a:t>마스터 텍스트 스타일을 편집합니다</a:t>
            </a:r>
          </a:p>
        </p:txBody>
      </p:sp>
      <p:sp>
        <p:nvSpPr>
          <p:cNvPr id="4" name="날짜 개체 틀 3"/>
          <p:cNvSpPr>
            <a:spLocks noGrp="1"/>
          </p:cNvSpPr>
          <p:nvPr>
            <p:ph type="dt" sz="half" idx="10"/>
          </p:nvPr>
        </p:nvSpPr>
        <p:spPr/>
        <p:txBody>
          <a:bodyPr/>
          <a:lstStyle/>
          <a:p>
            <a:fld id="{52F686F4-3DAD-4155-867A-56661220520D}" type="datetime8">
              <a:rPr lang="en-US" altLang="ko-KR" smtClean="0">
                <a:solidFill>
                  <a:schemeClr val="tx2"/>
                </a:solidFill>
              </a:rPr>
              <a:pPr/>
              <a:t>4/28/2017 4:11 PM</a:t>
            </a:fld>
            <a:endParaRPr lang="en-US" sz="1400" dirty="0">
              <a:solidFill>
                <a:schemeClr val="tx2"/>
              </a:solidFill>
            </a:endParaRPr>
          </a:p>
        </p:txBody>
      </p:sp>
      <p:sp>
        <p:nvSpPr>
          <p:cNvPr id="5" name="바닥글 개체 틀 4"/>
          <p:cNvSpPr>
            <a:spLocks noGrp="1"/>
          </p:cNvSpPr>
          <p:nvPr>
            <p:ph type="ftr" sz="quarter" idx="11"/>
          </p:nvPr>
        </p:nvSpPr>
        <p:spPr/>
        <p:txBody>
          <a:bodyPr/>
          <a:lstStyle/>
          <a:p>
            <a:pPr algn="r"/>
            <a:endParaRPr lang="en-US" sz="1400" dirty="0">
              <a:solidFill>
                <a:schemeClr val="tx2"/>
              </a:solidFill>
            </a:endParaRPr>
          </a:p>
        </p:txBody>
      </p:sp>
      <p:sp>
        <p:nvSpPr>
          <p:cNvPr id="6" name="슬라이드 번호 개체 틀 5"/>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
        <p:nvSpPr>
          <p:cNvPr id="7" name="직사각형 6"/>
          <p:cNvSpPr/>
          <p:nvPr/>
        </p:nvSpPr>
        <p:spPr>
          <a:xfrm>
            <a:off x="393423" y="402265"/>
            <a:ext cx="92125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제목 1"/>
          <p:cNvSpPr>
            <a:spLocks noGrp="1"/>
          </p:cNvSpPr>
          <p:nvPr>
            <p:ph type="title"/>
          </p:nvPr>
        </p:nvSpPr>
        <p:spPr>
          <a:xfrm>
            <a:off x="765810" y="512064"/>
            <a:ext cx="8836152" cy="777240"/>
          </a:xfrm>
        </p:spPr>
        <p:txBody>
          <a:bodyPr tIns="64008"/>
          <a:lstStyle>
            <a:lvl1pPr algn="l">
              <a:buNone/>
              <a:defRPr sz="3800" b="0" cap="none" spc="-150" baseline="0"/>
            </a:lvl1pPr>
            <a:extLst/>
          </a:lstStyle>
          <a:p>
            <a:r>
              <a:rPr kumimoji="0" lang="ko-KR" altLang="en-US"/>
              <a:t>마스터 제목 스타일 편집</a:t>
            </a:r>
            <a:endParaRPr kumimoji="0" lang="en-US"/>
          </a:p>
        </p:txBody>
      </p:sp>
      <p:sp>
        <p:nvSpPr>
          <p:cNvPr id="8" name="직사각형 7"/>
          <p:cNvSpPr/>
          <p:nvPr/>
        </p:nvSpPr>
        <p:spPr>
          <a:xfrm flipH="1">
            <a:off x="402499" y="680477"/>
            <a:ext cx="29718"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직사각형 8"/>
          <p:cNvSpPr/>
          <p:nvPr/>
        </p:nvSpPr>
        <p:spPr>
          <a:xfrm flipH="1">
            <a:off x="445368" y="680477"/>
            <a:ext cx="29718"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직사각형 9"/>
          <p:cNvSpPr/>
          <p:nvPr/>
        </p:nvSpPr>
        <p:spPr>
          <a:xfrm flipH="1">
            <a:off x="485821" y="680477"/>
            <a:ext cx="990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직사각형 10"/>
          <p:cNvSpPr/>
          <p:nvPr/>
        </p:nvSpPr>
        <p:spPr>
          <a:xfrm flipH="1">
            <a:off x="516427" y="680477"/>
            <a:ext cx="990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직사각형 11"/>
          <p:cNvSpPr/>
          <p:nvPr/>
        </p:nvSpPr>
        <p:spPr>
          <a:xfrm>
            <a:off x="542185" y="680477"/>
            <a:ext cx="3962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95300" y="512064"/>
            <a:ext cx="8915400" cy="914400"/>
          </a:xfrm>
        </p:spPr>
        <p:txBody>
          <a:bodyPr/>
          <a:lstStyle/>
          <a:p>
            <a:r>
              <a:rPr kumimoji="0" lang="ko-KR" altLang="en-US"/>
              <a:t>마스터 제목 스타일 편집</a:t>
            </a:r>
            <a:endParaRPr kumimoji="0" lang="en-US"/>
          </a:p>
        </p:txBody>
      </p:sp>
      <p:sp>
        <p:nvSpPr>
          <p:cNvPr id="3" name="내용 개체 틀 2"/>
          <p:cNvSpPr>
            <a:spLocks noGrp="1"/>
          </p:cNvSpPr>
          <p:nvPr>
            <p:ph sz="half" idx="1"/>
          </p:nvPr>
        </p:nvSpPr>
        <p:spPr>
          <a:xfrm>
            <a:off x="503039" y="1770502"/>
            <a:ext cx="437515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내용 개체 틀 3"/>
          <p:cNvSpPr>
            <a:spLocks noGrp="1"/>
          </p:cNvSpPr>
          <p:nvPr>
            <p:ph sz="half" idx="2"/>
          </p:nvPr>
        </p:nvSpPr>
        <p:spPr>
          <a:xfrm>
            <a:off x="5043289" y="1770502"/>
            <a:ext cx="437515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날짜 개체 틀 4"/>
          <p:cNvSpPr>
            <a:spLocks noGrp="1"/>
          </p:cNvSpPr>
          <p:nvPr>
            <p:ph type="dt" sz="half" idx="10"/>
          </p:nvPr>
        </p:nvSpPr>
        <p:spPr/>
        <p:txBody>
          <a:bodyPr/>
          <a:lstStyle/>
          <a:p>
            <a:fld id="{52F686F4-3DAD-4155-867A-56661220520D}" type="datetime8">
              <a:rPr lang="en-US" altLang="ko-KR" smtClean="0">
                <a:solidFill>
                  <a:schemeClr val="tx2"/>
                </a:solidFill>
              </a:rPr>
              <a:pPr/>
              <a:t>4/28/2017 4:11 PM</a:t>
            </a:fld>
            <a:endParaRPr lang="en-US" sz="1400" dirty="0">
              <a:solidFill>
                <a:schemeClr val="tx2"/>
              </a:solidFill>
            </a:endParaRPr>
          </a:p>
        </p:txBody>
      </p:sp>
      <p:sp>
        <p:nvSpPr>
          <p:cNvPr id="6" name="바닥글 개체 틀 5"/>
          <p:cNvSpPr>
            <a:spLocks noGrp="1"/>
          </p:cNvSpPr>
          <p:nvPr>
            <p:ph type="ftr" sz="quarter" idx="11"/>
          </p:nvPr>
        </p:nvSpPr>
        <p:spPr/>
        <p:txBody>
          <a:bodyPr/>
          <a:lstStyle/>
          <a:p>
            <a:pPr algn="r"/>
            <a:endParaRPr lang="en-US" sz="1400" dirty="0">
              <a:solidFill>
                <a:schemeClr val="tx2"/>
              </a:solidFill>
            </a:endParaRPr>
          </a:p>
        </p:txBody>
      </p:sp>
      <p:sp>
        <p:nvSpPr>
          <p:cNvPr id="7" name="슬라이드 번호 개체 틀 6"/>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비교">
    <p:spTree>
      <p:nvGrpSpPr>
        <p:cNvPr id="1" name=""/>
        <p:cNvGrpSpPr/>
        <p:nvPr/>
      </p:nvGrpSpPr>
      <p:grpSpPr>
        <a:xfrm>
          <a:off x="0" y="0"/>
          <a:ext cx="0" cy="0"/>
          <a:chOff x="0" y="0"/>
          <a:chExt cx="0" cy="0"/>
        </a:xfrm>
      </p:grpSpPr>
      <p:sp>
        <p:nvSpPr>
          <p:cNvPr id="25" name="직사각형 24"/>
          <p:cNvSpPr/>
          <p:nvPr/>
        </p:nvSpPr>
        <p:spPr>
          <a:xfrm>
            <a:off x="0" y="402266"/>
            <a:ext cx="9606003"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제목 1"/>
          <p:cNvSpPr>
            <a:spLocks noGrp="1"/>
          </p:cNvSpPr>
          <p:nvPr>
            <p:ph type="title"/>
          </p:nvPr>
        </p:nvSpPr>
        <p:spPr>
          <a:xfrm>
            <a:off x="546893" y="512064"/>
            <a:ext cx="8420100" cy="914400"/>
          </a:xfrm>
        </p:spPr>
        <p:txBody>
          <a:bodyPr anchor="t"/>
          <a:lstStyle>
            <a:lvl1pPr>
              <a:defRPr sz="4000"/>
            </a:lvl1pPr>
            <a:extLst/>
          </a:lstStyle>
          <a:p>
            <a:r>
              <a:rPr kumimoji="0" lang="ko-KR" altLang="en-US"/>
              <a:t>마스터 제목 스타일 편집</a:t>
            </a:r>
            <a:endParaRPr kumimoji="0" lang="en-US"/>
          </a:p>
        </p:txBody>
      </p:sp>
      <p:sp>
        <p:nvSpPr>
          <p:cNvPr id="3" name="텍스트 개체 틀 2"/>
          <p:cNvSpPr>
            <a:spLocks noGrp="1"/>
          </p:cNvSpPr>
          <p:nvPr>
            <p:ph type="body" idx="1"/>
          </p:nvPr>
        </p:nvSpPr>
        <p:spPr>
          <a:xfrm>
            <a:off x="495300" y="1809750"/>
            <a:ext cx="4376870"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ko-KR" altLang="en-US"/>
              <a:t>마스터 텍스트 스타일을 편집합니다</a:t>
            </a:r>
          </a:p>
        </p:txBody>
      </p:sp>
      <p:sp>
        <p:nvSpPr>
          <p:cNvPr id="4" name="텍스트 개체 틀 3"/>
          <p:cNvSpPr>
            <a:spLocks noGrp="1"/>
          </p:cNvSpPr>
          <p:nvPr>
            <p:ph type="body" sz="half" idx="3"/>
          </p:nvPr>
        </p:nvSpPr>
        <p:spPr>
          <a:xfrm>
            <a:off x="5032111" y="1809750"/>
            <a:ext cx="4378590"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ko-KR" altLang="en-US"/>
              <a:t>마스터 텍스트 스타일을 편집합니다</a:t>
            </a:r>
          </a:p>
        </p:txBody>
      </p:sp>
      <p:sp>
        <p:nvSpPr>
          <p:cNvPr id="5" name="내용 개체 틀 4"/>
          <p:cNvSpPr>
            <a:spLocks noGrp="1"/>
          </p:cNvSpPr>
          <p:nvPr>
            <p:ph sz="quarter" idx="2"/>
          </p:nvPr>
        </p:nvSpPr>
        <p:spPr>
          <a:xfrm>
            <a:off x="495300" y="2459037"/>
            <a:ext cx="4376870"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6" name="내용 개체 틀 5"/>
          <p:cNvSpPr>
            <a:spLocks noGrp="1"/>
          </p:cNvSpPr>
          <p:nvPr>
            <p:ph sz="quarter" idx="4"/>
          </p:nvPr>
        </p:nvSpPr>
        <p:spPr>
          <a:xfrm>
            <a:off x="5032111" y="2459037"/>
            <a:ext cx="4378590"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7" name="날짜 개체 틀 6"/>
          <p:cNvSpPr>
            <a:spLocks noGrp="1"/>
          </p:cNvSpPr>
          <p:nvPr>
            <p:ph type="dt" sz="half" idx="10"/>
          </p:nvPr>
        </p:nvSpPr>
        <p:spPr/>
        <p:txBody>
          <a:bodyPr/>
          <a:lstStyle/>
          <a:p>
            <a:fld id="{52F686F4-3DAD-4155-867A-56661220520D}" type="datetime8">
              <a:rPr lang="en-US" altLang="ko-KR" smtClean="0">
                <a:solidFill>
                  <a:schemeClr val="tx2"/>
                </a:solidFill>
              </a:rPr>
              <a:pPr/>
              <a:t>4/28/2017 4:11 PM</a:t>
            </a:fld>
            <a:endParaRPr lang="en-US" sz="1400" dirty="0">
              <a:solidFill>
                <a:schemeClr val="tx2"/>
              </a:solidFill>
            </a:endParaRPr>
          </a:p>
        </p:txBody>
      </p:sp>
      <p:sp>
        <p:nvSpPr>
          <p:cNvPr id="8" name="바닥글 개체 틀 7"/>
          <p:cNvSpPr>
            <a:spLocks noGrp="1"/>
          </p:cNvSpPr>
          <p:nvPr>
            <p:ph type="ftr" sz="quarter" idx="11"/>
          </p:nvPr>
        </p:nvSpPr>
        <p:spPr/>
        <p:txBody>
          <a:bodyPr/>
          <a:lstStyle/>
          <a:p>
            <a:pPr algn="r"/>
            <a:endParaRPr lang="en-US" sz="1400" dirty="0">
              <a:solidFill>
                <a:schemeClr val="tx2"/>
              </a:solidFill>
            </a:endParaRPr>
          </a:p>
        </p:txBody>
      </p:sp>
      <p:sp>
        <p:nvSpPr>
          <p:cNvPr id="9" name="슬라이드 번호 개체 틀 8"/>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
        <p:nvSpPr>
          <p:cNvPr id="16" name="직사각형 15"/>
          <p:cNvSpPr/>
          <p:nvPr/>
        </p:nvSpPr>
        <p:spPr>
          <a:xfrm>
            <a:off x="95106" y="680477"/>
            <a:ext cx="4953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직사각형 16"/>
          <p:cNvSpPr/>
          <p:nvPr/>
        </p:nvSpPr>
        <p:spPr>
          <a:xfrm>
            <a:off x="51247" y="680477"/>
            <a:ext cx="29718"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직사각형 17"/>
          <p:cNvSpPr/>
          <p:nvPr/>
        </p:nvSpPr>
        <p:spPr>
          <a:xfrm>
            <a:off x="30606" y="680477"/>
            <a:ext cx="990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직사각형 18"/>
          <p:cNvSpPr/>
          <p:nvPr/>
        </p:nvSpPr>
        <p:spPr>
          <a:xfrm>
            <a:off x="0" y="680477"/>
            <a:ext cx="990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직사각형 19"/>
          <p:cNvSpPr/>
          <p:nvPr/>
        </p:nvSpPr>
        <p:spPr>
          <a:xfrm flipH="1">
            <a:off x="162251" y="680477"/>
            <a:ext cx="29718"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직사각형 20"/>
          <p:cNvSpPr/>
          <p:nvPr/>
        </p:nvSpPr>
        <p:spPr>
          <a:xfrm flipH="1">
            <a:off x="205119" y="680477"/>
            <a:ext cx="29718"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직사각형 21"/>
          <p:cNvSpPr/>
          <p:nvPr/>
        </p:nvSpPr>
        <p:spPr>
          <a:xfrm flipH="1">
            <a:off x="245572" y="680477"/>
            <a:ext cx="990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직사각형 28"/>
          <p:cNvSpPr/>
          <p:nvPr/>
        </p:nvSpPr>
        <p:spPr>
          <a:xfrm flipH="1">
            <a:off x="276179" y="680477"/>
            <a:ext cx="990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직사각형 29"/>
          <p:cNvSpPr/>
          <p:nvPr/>
        </p:nvSpPr>
        <p:spPr>
          <a:xfrm>
            <a:off x="301936" y="680477"/>
            <a:ext cx="3962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990600" y="512064"/>
            <a:ext cx="8420100" cy="914400"/>
          </a:xfrm>
        </p:spPr>
        <p:txBody>
          <a:bodyPr/>
          <a:lstStyle>
            <a:lvl1pPr>
              <a:defRPr sz="4000" cap="none" baseline="0"/>
            </a:lvl1pPr>
            <a:extLst/>
          </a:lstStyle>
          <a:p>
            <a:r>
              <a:rPr kumimoji="0" lang="ko-KR" altLang="en-US"/>
              <a:t>마스터 제목 스타일 편집</a:t>
            </a:r>
            <a:endParaRPr kumimoji="0" lang="en-US"/>
          </a:p>
        </p:txBody>
      </p:sp>
      <p:sp>
        <p:nvSpPr>
          <p:cNvPr id="3" name="날짜 개체 틀 2"/>
          <p:cNvSpPr>
            <a:spLocks noGrp="1"/>
          </p:cNvSpPr>
          <p:nvPr>
            <p:ph type="dt" sz="half" idx="10"/>
          </p:nvPr>
        </p:nvSpPr>
        <p:spPr/>
        <p:txBody>
          <a:bodyPr/>
          <a:lstStyle/>
          <a:p>
            <a:fld id="{52F686F4-3DAD-4155-867A-56661220520D}" type="datetime8">
              <a:rPr lang="en-US" altLang="ko-KR" smtClean="0">
                <a:solidFill>
                  <a:schemeClr val="tx2"/>
                </a:solidFill>
              </a:rPr>
              <a:pPr/>
              <a:t>4/28/2017 4:11 PM</a:t>
            </a:fld>
            <a:endParaRPr lang="en-US" sz="1400" dirty="0">
              <a:solidFill>
                <a:schemeClr val="tx2"/>
              </a:solidFill>
            </a:endParaRPr>
          </a:p>
        </p:txBody>
      </p:sp>
      <p:sp>
        <p:nvSpPr>
          <p:cNvPr id="4" name="바닥글 개체 틀 3"/>
          <p:cNvSpPr>
            <a:spLocks noGrp="1"/>
          </p:cNvSpPr>
          <p:nvPr>
            <p:ph type="ftr" sz="quarter" idx="11"/>
          </p:nvPr>
        </p:nvSpPr>
        <p:spPr/>
        <p:txBody>
          <a:bodyPr/>
          <a:lstStyle/>
          <a:p>
            <a:pPr algn="r"/>
            <a:endParaRPr lang="en-US" sz="1400" dirty="0">
              <a:solidFill>
                <a:schemeClr val="tx2"/>
              </a:solidFill>
            </a:endParaRPr>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52F686F4-3DAD-4155-867A-56661220520D}" type="datetime8">
              <a:rPr lang="en-US" altLang="ko-KR" smtClean="0">
                <a:solidFill>
                  <a:schemeClr val="tx2"/>
                </a:solidFill>
              </a:rPr>
              <a:pPr/>
              <a:t>4/28/2017 4:11 PM</a:t>
            </a:fld>
            <a:endParaRPr lang="en-US" sz="1400" dirty="0">
              <a:solidFill>
                <a:schemeClr val="tx2"/>
              </a:solidFill>
            </a:endParaRPr>
          </a:p>
        </p:txBody>
      </p:sp>
      <p:sp>
        <p:nvSpPr>
          <p:cNvPr id="3" name="바닥글 개체 틀 2"/>
          <p:cNvSpPr>
            <a:spLocks noGrp="1"/>
          </p:cNvSpPr>
          <p:nvPr>
            <p:ph type="ftr" sz="quarter" idx="11"/>
          </p:nvPr>
        </p:nvSpPr>
        <p:spPr/>
        <p:txBody>
          <a:bodyPr/>
          <a:lstStyle/>
          <a:p>
            <a:pPr algn="r"/>
            <a:endParaRPr lang="en-US" sz="1400" dirty="0">
              <a:solidFill>
                <a:schemeClr val="tx2"/>
              </a:solidFill>
            </a:endParaRPr>
          </a:p>
        </p:txBody>
      </p:sp>
      <p:sp>
        <p:nvSpPr>
          <p:cNvPr id="4" name="슬라이드 번호 개체 틀 3"/>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742950" y="273050"/>
            <a:ext cx="8915400" cy="1162050"/>
          </a:xfrm>
        </p:spPr>
        <p:txBody>
          <a:bodyPr anchor="ctr"/>
          <a:lstStyle>
            <a:lvl1pPr algn="l">
              <a:buNone/>
              <a:defRPr sz="3600" b="0"/>
            </a:lvl1pPr>
            <a:extLst/>
          </a:lstStyle>
          <a:p>
            <a:r>
              <a:rPr kumimoji="0" lang="ko-KR" altLang="en-US"/>
              <a:t>마스터 제목 스타일 편집</a:t>
            </a:r>
            <a:endParaRPr kumimoji="0" lang="en-US"/>
          </a:p>
        </p:txBody>
      </p:sp>
      <p:sp>
        <p:nvSpPr>
          <p:cNvPr id="3" name="텍스트 개체 틀 2"/>
          <p:cNvSpPr>
            <a:spLocks noGrp="1"/>
          </p:cNvSpPr>
          <p:nvPr>
            <p:ph type="body" idx="2"/>
          </p:nvPr>
        </p:nvSpPr>
        <p:spPr>
          <a:xfrm>
            <a:off x="742950" y="1435100"/>
            <a:ext cx="272415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ko-KR" altLang="en-US"/>
              <a:t>마스터 텍스트 스타일을 편집합니다</a:t>
            </a:r>
          </a:p>
        </p:txBody>
      </p:sp>
      <p:sp>
        <p:nvSpPr>
          <p:cNvPr id="4" name="내용 개체 틀 3"/>
          <p:cNvSpPr>
            <a:spLocks noGrp="1"/>
          </p:cNvSpPr>
          <p:nvPr>
            <p:ph sz="half" idx="1"/>
          </p:nvPr>
        </p:nvSpPr>
        <p:spPr>
          <a:xfrm>
            <a:off x="3714750" y="1435100"/>
            <a:ext cx="59436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날짜 개체 틀 4"/>
          <p:cNvSpPr>
            <a:spLocks noGrp="1"/>
          </p:cNvSpPr>
          <p:nvPr>
            <p:ph type="dt" sz="half" idx="10"/>
          </p:nvPr>
        </p:nvSpPr>
        <p:spPr/>
        <p:txBody>
          <a:bodyPr/>
          <a:lstStyle/>
          <a:p>
            <a:fld id="{52F686F4-3DAD-4155-867A-56661220520D}" type="datetime8">
              <a:rPr lang="en-US" altLang="ko-KR" smtClean="0">
                <a:solidFill>
                  <a:schemeClr val="tx2"/>
                </a:solidFill>
              </a:rPr>
              <a:pPr/>
              <a:t>4/28/2017 4:11 PM</a:t>
            </a:fld>
            <a:endParaRPr lang="en-US" sz="1400" dirty="0">
              <a:solidFill>
                <a:schemeClr val="tx2"/>
              </a:solidFill>
            </a:endParaRPr>
          </a:p>
        </p:txBody>
      </p:sp>
      <p:sp>
        <p:nvSpPr>
          <p:cNvPr id="6" name="바닥글 개체 틀 5"/>
          <p:cNvSpPr>
            <a:spLocks noGrp="1"/>
          </p:cNvSpPr>
          <p:nvPr>
            <p:ph type="ftr" sz="quarter" idx="11"/>
          </p:nvPr>
        </p:nvSpPr>
        <p:spPr/>
        <p:txBody>
          <a:bodyPr/>
          <a:lstStyle/>
          <a:p>
            <a:pPr algn="r"/>
            <a:endParaRPr lang="en-US" sz="1400" dirty="0">
              <a:solidFill>
                <a:schemeClr val="tx2"/>
              </a:solidFill>
            </a:endParaRPr>
          </a:p>
        </p:txBody>
      </p:sp>
      <p:sp>
        <p:nvSpPr>
          <p:cNvPr id="7" name="슬라이드 번호 개체 틀 6"/>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8" name="직사각형 7"/>
          <p:cNvSpPr/>
          <p:nvPr/>
        </p:nvSpPr>
        <p:spPr>
          <a:xfrm>
            <a:off x="398701" y="0"/>
            <a:ext cx="950976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직선 연결선 8"/>
          <p:cNvCxnSpPr/>
          <p:nvPr/>
        </p:nvCxnSpPr>
        <p:spPr>
          <a:xfrm flipV="1">
            <a:off x="393461" y="1885028"/>
            <a:ext cx="9514507"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그룹 9"/>
          <p:cNvGrpSpPr/>
          <p:nvPr/>
        </p:nvGrpSpPr>
        <p:grpSpPr>
          <a:xfrm rot="5400000">
            <a:off x="9229662" y="1213847"/>
            <a:ext cx="132763" cy="139172"/>
            <a:chOff x="6668087" y="1297746"/>
            <a:chExt cx="161840" cy="156602"/>
          </a:xfrm>
        </p:grpSpPr>
        <p:cxnSp>
          <p:nvCxnSpPr>
            <p:cNvPr id="15" name="직선 연결선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직선 연결선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직선 연결선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제목 1"/>
          <p:cNvSpPr>
            <a:spLocks noGrp="1"/>
          </p:cNvSpPr>
          <p:nvPr>
            <p:ph type="title"/>
          </p:nvPr>
        </p:nvSpPr>
        <p:spPr bwMode="grayWhite">
          <a:xfrm>
            <a:off x="990600" y="441252"/>
            <a:ext cx="7429500" cy="701749"/>
          </a:xfrm>
        </p:spPr>
        <p:txBody>
          <a:bodyPr anchor="b"/>
          <a:lstStyle>
            <a:lvl1pPr algn="l">
              <a:buNone/>
              <a:defRPr sz="2100" b="0"/>
            </a:lvl1pPr>
            <a:extLst/>
          </a:lstStyle>
          <a:p>
            <a:r>
              <a:rPr kumimoji="0" lang="ko-KR" altLang="en-US"/>
              <a:t>마스터 제목 스타일 편집</a:t>
            </a:r>
            <a:endParaRPr kumimoji="0" lang="en-US"/>
          </a:p>
        </p:txBody>
      </p:sp>
      <p:sp>
        <p:nvSpPr>
          <p:cNvPr id="3" name="그림 개체 틀 2"/>
          <p:cNvSpPr>
            <a:spLocks noGrp="1"/>
          </p:cNvSpPr>
          <p:nvPr>
            <p:ph type="pic" idx="1"/>
          </p:nvPr>
        </p:nvSpPr>
        <p:spPr>
          <a:xfrm>
            <a:off x="398701" y="1893781"/>
            <a:ext cx="9509760" cy="4960144"/>
          </a:xfrm>
          <a:solidFill>
            <a:schemeClr val="bg2"/>
          </a:solidFill>
        </p:spPr>
        <p:txBody>
          <a:bodyPr/>
          <a:lstStyle>
            <a:lvl1pPr marL="0" indent="0">
              <a:buNone/>
              <a:defRPr sz="3200"/>
            </a:lvl1pPr>
            <a:extLst/>
          </a:lstStyle>
          <a:p>
            <a:r>
              <a:rPr kumimoji="0" lang="ko-KR" altLang="en-US"/>
              <a:t>그림을 추가하려면 아이콘을 클릭하십시오</a:t>
            </a:r>
            <a:endParaRPr kumimoji="0" lang="en-US"/>
          </a:p>
        </p:txBody>
      </p:sp>
      <p:sp>
        <p:nvSpPr>
          <p:cNvPr id="4" name="텍스트 개체 틀 3"/>
          <p:cNvSpPr>
            <a:spLocks noGrp="1"/>
          </p:cNvSpPr>
          <p:nvPr>
            <p:ph type="body" sz="half" idx="2"/>
          </p:nvPr>
        </p:nvSpPr>
        <p:spPr bwMode="grayWhite">
          <a:xfrm>
            <a:off x="990600" y="1150144"/>
            <a:ext cx="74295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ko-KR" altLang="en-US"/>
              <a:t>마스터 텍스트 스타일을 편집합니다</a:t>
            </a:r>
          </a:p>
        </p:txBody>
      </p:sp>
      <p:grpSp>
        <p:nvGrpSpPr>
          <p:cNvPr id="14" name="그룹 13"/>
          <p:cNvGrpSpPr/>
          <p:nvPr/>
        </p:nvGrpSpPr>
        <p:grpSpPr>
          <a:xfrm rot="5400000">
            <a:off x="9394762" y="1366247"/>
            <a:ext cx="132763" cy="139172"/>
            <a:chOff x="6668087" y="1297746"/>
            <a:chExt cx="161840" cy="156602"/>
          </a:xfrm>
        </p:grpSpPr>
        <p:cxnSp>
          <p:nvCxnSpPr>
            <p:cNvPr id="11" name="직선 연결선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직선 연결선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직선 연결선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그룹 17"/>
          <p:cNvGrpSpPr/>
          <p:nvPr/>
        </p:nvGrpSpPr>
        <p:grpSpPr>
          <a:xfrm rot="5400000">
            <a:off x="9018961" y="1469410"/>
            <a:ext cx="132763" cy="139172"/>
            <a:chOff x="6668087" y="1297746"/>
            <a:chExt cx="161840" cy="156602"/>
          </a:xfrm>
        </p:grpSpPr>
        <p:cxnSp>
          <p:nvCxnSpPr>
            <p:cNvPr id="19" name="직선 연결선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직선 연결선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직선 연결선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날짜 개체 틀 4"/>
          <p:cNvSpPr>
            <a:spLocks noGrp="1"/>
          </p:cNvSpPr>
          <p:nvPr>
            <p:ph type="dt" sz="half" idx="10"/>
          </p:nvPr>
        </p:nvSpPr>
        <p:spPr>
          <a:xfrm>
            <a:off x="7016750" y="55499"/>
            <a:ext cx="2311400" cy="365125"/>
          </a:xfrm>
        </p:spPr>
        <p:txBody>
          <a:bodyPr/>
          <a:lstStyle/>
          <a:p>
            <a:fld id="{52F686F4-3DAD-4155-867A-56661220520D}" type="datetime8">
              <a:rPr lang="en-US" altLang="ko-KR" smtClean="0">
                <a:solidFill>
                  <a:schemeClr val="tx2"/>
                </a:solidFill>
              </a:rPr>
              <a:pPr/>
              <a:t>4/28/2017 4:11 PM</a:t>
            </a:fld>
            <a:endParaRPr lang="en-US" sz="1400" dirty="0">
              <a:solidFill>
                <a:schemeClr val="tx2"/>
              </a:solidFill>
            </a:endParaRPr>
          </a:p>
        </p:txBody>
      </p:sp>
      <p:sp>
        <p:nvSpPr>
          <p:cNvPr id="6" name="바닥글 개체 틀 5"/>
          <p:cNvSpPr>
            <a:spLocks noGrp="1"/>
          </p:cNvSpPr>
          <p:nvPr>
            <p:ph type="ftr" sz="quarter" idx="11"/>
          </p:nvPr>
        </p:nvSpPr>
        <p:spPr>
          <a:xfrm>
            <a:off x="990600" y="55499"/>
            <a:ext cx="6026150" cy="365125"/>
          </a:xfrm>
        </p:spPr>
        <p:txBody>
          <a:bodyPr/>
          <a:lstStyle/>
          <a:p>
            <a:pPr algn="r"/>
            <a:endParaRPr lang="en-US" sz="1400" dirty="0">
              <a:solidFill>
                <a:schemeClr val="tx2"/>
              </a:solidFill>
            </a:endParaRPr>
          </a:p>
        </p:txBody>
      </p:sp>
      <p:sp>
        <p:nvSpPr>
          <p:cNvPr id="7" name="슬라이드 번호 개체 틀 6"/>
          <p:cNvSpPr>
            <a:spLocks noGrp="1"/>
          </p:cNvSpPr>
          <p:nvPr>
            <p:ph type="sldNum" sz="quarter" idx="12"/>
          </p:nvPr>
        </p:nvSpPr>
        <p:spPr>
          <a:xfrm>
            <a:off x="9328150" y="55499"/>
            <a:ext cx="495300" cy="365125"/>
          </a:xfrm>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kumimoji="0" lang="ko-KR" altLang="en-US"/>
              <a:t>마스터 제목 스타일 편집</a:t>
            </a:r>
            <a:endParaRPr kumimoji="0" lang="en-US"/>
          </a:p>
        </p:txBody>
      </p:sp>
      <p:sp>
        <p:nvSpPr>
          <p:cNvPr id="3" name="세로 텍스트 개체 틀 2"/>
          <p:cNvSpPr>
            <a:spLocks noGrp="1"/>
          </p:cNvSpPr>
          <p:nvPr>
            <p:ph type="body" orient="vert" idx="1"/>
          </p:nvPr>
        </p:nvSpPr>
        <p:spPr/>
        <p:txBody>
          <a:bodyPr vert="eaVer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날짜 개체 틀 3"/>
          <p:cNvSpPr>
            <a:spLocks noGrp="1"/>
          </p:cNvSpPr>
          <p:nvPr>
            <p:ph type="dt" sz="half" idx="10"/>
          </p:nvPr>
        </p:nvSpPr>
        <p:spPr/>
        <p:txBody>
          <a:bodyPr/>
          <a:lstStyle/>
          <a:p>
            <a:fld id="{52F686F4-3DAD-4155-867A-56661220520D}" type="datetime8">
              <a:rPr lang="en-US" altLang="ko-KR" smtClean="0">
                <a:solidFill>
                  <a:schemeClr val="tx2"/>
                </a:solidFill>
              </a:rPr>
              <a:pPr/>
              <a:t>4/28/2017 4:11 PM</a:t>
            </a:fld>
            <a:endParaRPr lang="en-US" sz="1400" dirty="0">
              <a:solidFill>
                <a:schemeClr val="tx2"/>
              </a:solidFill>
            </a:endParaRPr>
          </a:p>
        </p:txBody>
      </p:sp>
      <p:sp>
        <p:nvSpPr>
          <p:cNvPr id="5" name="바닥글 개체 틀 4"/>
          <p:cNvSpPr>
            <a:spLocks noGrp="1"/>
          </p:cNvSpPr>
          <p:nvPr>
            <p:ph type="ftr" sz="quarter" idx="11"/>
          </p:nvPr>
        </p:nvSpPr>
        <p:spPr/>
        <p:txBody>
          <a:bodyPr/>
          <a:lstStyle/>
          <a:p>
            <a:pPr algn="r"/>
            <a:endParaRPr lang="en-US" sz="1400" dirty="0">
              <a:solidFill>
                <a:schemeClr val="tx2"/>
              </a:solidFill>
            </a:endParaRPr>
          </a:p>
        </p:txBody>
      </p:sp>
      <p:sp>
        <p:nvSpPr>
          <p:cNvPr id="6" name="슬라이드 번호 개체 틀 5"/>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7181850" y="274639"/>
            <a:ext cx="2146300" cy="5851525"/>
          </a:xfrm>
        </p:spPr>
        <p:txBody>
          <a:bodyPr vert="eaVert" anchor="ctr"/>
          <a:lstStyle/>
          <a:p>
            <a:r>
              <a:rPr kumimoji="0" lang="ko-KR" altLang="en-US"/>
              <a:t>마스터 제목 스타일 편집</a:t>
            </a:r>
            <a:endParaRPr kumimoji="0" lang="en-US"/>
          </a:p>
        </p:txBody>
      </p:sp>
      <p:sp>
        <p:nvSpPr>
          <p:cNvPr id="3" name="세로 텍스트 개체 틀 2"/>
          <p:cNvSpPr>
            <a:spLocks noGrp="1"/>
          </p:cNvSpPr>
          <p:nvPr>
            <p:ph type="body" orient="vert" idx="1"/>
          </p:nvPr>
        </p:nvSpPr>
        <p:spPr>
          <a:xfrm>
            <a:off x="660400" y="274639"/>
            <a:ext cx="6356350" cy="5851525"/>
          </a:xfrm>
        </p:spPr>
        <p:txBody>
          <a:bodyPr vert="eaVer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날짜 개체 틀 3"/>
          <p:cNvSpPr>
            <a:spLocks noGrp="1"/>
          </p:cNvSpPr>
          <p:nvPr>
            <p:ph type="dt" sz="half" idx="10"/>
          </p:nvPr>
        </p:nvSpPr>
        <p:spPr/>
        <p:txBody>
          <a:bodyPr/>
          <a:lstStyle/>
          <a:p>
            <a:fld id="{52F686F4-3DAD-4155-867A-56661220520D}" type="datetime8">
              <a:rPr lang="en-US" altLang="ko-KR" smtClean="0">
                <a:solidFill>
                  <a:schemeClr val="tx2"/>
                </a:solidFill>
              </a:rPr>
              <a:pPr/>
              <a:t>4/28/2017 4:11 PM</a:t>
            </a:fld>
            <a:endParaRPr lang="en-US" sz="1400" dirty="0">
              <a:solidFill>
                <a:schemeClr val="tx2"/>
              </a:solidFill>
            </a:endParaRPr>
          </a:p>
        </p:txBody>
      </p:sp>
      <p:sp>
        <p:nvSpPr>
          <p:cNvPr id="5" name="바닥글 개체 틀 4"/>
          <p:cNvSpPr>
            <a:spLocks noGrp="1"/>
          </p:cNvSpPr>
          <p:nvPr>
            <p:ph type="ftr" sz="quarter" idx="11"/>
          </p:nvPr>
        </p:nvSpPr>
        <p:spPr/>
        <p:txBody>
          <a:bodyPr/>
          <a:lstStyle/>
          <a:p>
            <a:pPr algn="r"/>
            <a:endParaRPr lang="en-US" sz="1400" dirty="0">
              <a:solidFill>
                <a:schemeClr val="tx2"/>
              </a:solidFill>
            </a:endParaRPr>
          </a:p>
        </p:txBody>
      </p:sp>
      <p:sp>
        <p:nvSpPr>
          <p:cNvPr id="6" name="슬라이드 번호 개체 틀 5"/>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60400" y="273050"/>
            <a:ext cx="8750300" cy="869950"/>
          </a:xfrm>
        </p:spPr>
        <p:txBody>
          <a:bodyPr anchor="ctr"/>
          <a:lstStyle>
            <a:lvl1pPr algn="l">
              <a:buNone/>
              <a:defRPr sz="4400" b="0"/>
            </a:lvl1pPr>
          </a:lstStyle>
          <a:p>
            <a:r>
              <a:rPr lang="ko-KR" altLang="en-US"/>
              <a:t>마스터 제목 스타일 편집</a:t>
            </a:r>
            <a:endParaRPr lang="en-US" dirty="0"/>
          </a:p>
        </p:txBody>
      </p:sp>
      <p:sp>
        <p:nvSpPr>
          <p:cNvPr id="5" name="Date Placeholder 4"/>
          <p:cNvSpPr>
            <a:spLocks noGrp="1"/>
          </p:cNvSpPr>
          <p:nvPr>
            <p:ph type="dt" sz="half" idx="10"/>
          </p:nvPr>
        </p:nvSpPr>
        <p:spPr/>
        <p:txBody>
          <a:bodyPr/>
          <a:lstStyle/>
          <a:p>
            <a:fld id="{37DF6EB1-31FF-4BC2-A741-EBB03B49ACE2}" type="datetime8">
              <a:rPr lang="en-US" altLang="ko-KR" smtClean="0"/>
              <a:pPr/>
              <a:t>4/28/2017 4:11 PM</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559050" y="1752600"/>
            <a:ext cx="6934200" cy="4419600"/>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pic>
        <p:nvPicPr>
          <p:cNvPr id="8" name="Picture 7" descr="sm_pencil.png"/>
          <p:cNvPicPr>
            <a:picLocks noChangeAspect="1"/>
          </p:cNvPicPr>
          <p:nvPr userDrawn="1"/>
        </p:nvPicPr>
        <p:blipFill>
          <a:blip r:embed="rId2" cstate="print"/>
          <a:stretch>
            <a:fillRect/>
          </a:stretch>
        </p:blipFill>
        <p:spPr>
          <a:xfrm>
            <a:off x="663702" y="1755649"/>
            <a:ext cx="1749916" cy="2145615"/>
          </a:xfrm>
          <a:prstGeom prst="rect">
            <a:avLst/>
          </a:prstGeom>
          <a:ln w="50800" cap="sq" cmpd="dbl">
            <a:solidFill>
              <a:schemeClr val="accent2"/>
            </a:solidFill>
            <a:miter lim="800000"/>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직사각형 6"/>
          <p:cNvSpPr/>
          <p:nvPr/>
        </p:nvSpPr>
        <p:spPr>
          <a:xfrm>
            <a:off x="0" y="-1"/>
            <a:ext cx="39624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직사각형 7"/>
          <p:cNvSpPr/>
          <p:nvPr/>
        </p:nvSpPr>
        <p:spPr>
          <a:xfrm>
            <a:off x="276565" y="5047394"/>
            <a:ext cx="79248"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직사각형 8"/>
          <p:cNvSpPr/>
          <p:nvPr/>
        </p:nvSpPr>
        <p:spPr>
          <a:xfrm>
            <a:off x="276565" y="4796819"/>
            <a:ext cx="79248"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직사각형 9"/>
          <p:cNvSpPr/>
          <p:nvPr/>
        </p:nvSpPr>
        <p:spPr>
          <a:xfrm>
            <a:off x="276565" y="4637685"/>
            <a:ext cx="79248"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직사각형 10"/>
          <p:cNvSpPr/>
          <p:nvPr/>
        </p:nvSpPr>
        <p:spPr>
          <a:xfrm>
            <a:off x="276565" y="4542559"/>
            <a:ext cx="79248"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직사각형 11"/>
          <p:cNvSpPr/>
          <p:nvPr/>
        </p:nvSpPr>
        <p:spPr>
          <a:xfrm>
            <a:off x="335355" y="680477"/>
            <a:ext cx="4953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직사각형 14"/>
          <p:cNvSpPr/>
          <p:nvPr/>
        </p:nvSpPr>
        <p:spPr>
          <a:xfrm>
            <a:off x="291496" y="680477"/>
            <a:ext cx="29718"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직사각형 15"/>
          <p:cNvSpPr/>
          <p:nvPr/>
        </p:nvSpPr>
        <p:spPr>
          <a:xfrm>
            <a:off x="270855" y="680477"/>
            <a:ext cx="9906"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직사각형 16"/>
          <p:cNvSpPr/>
          <p:nvPr/>
        </p:nvSpPr>
        <p:spPr>
          <a:xfrm>
            <a:off x="240249" y="680477"/>
            <a:ext cx="9906"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제목 개체 틀 21"/>
          <p:cNvSpPr>
            <a:spLocks noGrp="1"/>
          </p:cNvSpPr>
          <p:nvPr>
            <p:ph type="title"/>
          </p:nvPr>
        </p:nvSpPr>
        <p:spPr>
          <a:xfrm>
            <a:off x="990600" y="512064"/>
            <a:ext cx="8420100" cy="914400"/>
          </a:xfrm>
          <a:prstGeom prst="rect">
            <a:avLst/>
          </a:prstGeom>
        </p:spPr>
        <p:txBody>
          <a:bodyPr vert="horz" anchor="t">
            <a:noAutofit/>
          </a:bodyPr>
          <a:lstStyle/>
          <a:p>
            <a:r>
              <a:rPr kumimoji="0" lang="ko-KR" altLang="en-US"/>
              <a:t>마스터 제목 스타일 편집</a:t>
            </a:r>
            <a:endParaRPr kumimoji="0" lang="en-US"/>
          </a:p>
        </p:txBody>
      </p:sp>
      <p:sp>
        <p:nvSpPr>
          <p:cNvPr id="13" name="텍스트 개체 틀 12"/>
          <p:cNvSpPr>
            <a:spLocks noGrp="1"/>
          </p:cNvSpPr>
          <p:nvPr>
            <p:ph type="body" idx="1"/>
          </p:nvPr>
        </p:nvSpPr>
        <p:spPr>
          <a:xfrm>
            <a:off x="990600" y="1783560"/>
            <a:ext cx="8420100" cy="4572000"/>
          </a:xfrm>
          <a:prstGeom prst="rect">
            <a:avLst/>
          </a:prstGeom>
        </p:spPr>
        <p:txBody>
          <a:bodyPr vert="horz">
            <a:normAutofit/>
          </a:bodyPr>
          <a:lstStyle/>
          <a:p>
            <a:pPr lvl="0" eaLnBrk="1" latinLnBrk="0" hangingPunct="1"/>
            <a:r>
              <a:rPr kumimoji="0" lang="ko-KR" altLang="en-US"/>
              <a:t>마스터 텍스트 스타일을 편집합니다</a:t>
            </a:r>
          </a:p>
          <a:p>
            <a:pPr lvl="1" eaLnBrk="1" latinLnBrk="0" hangingPunct="1"/>
            <a:r>
              <a:rPr kumimoji="0" lang="ko-KR" altLang="en-US"/>
              <a:t>둘째 수준</a:t>
            </a:r>
          </a:p>
          <a:p>
            <a:pPr lvl="2" eaLnBrk="1" latinLnBrk="0" hangingPunct="1"/>
            <a:r>
              <a:rPr kumimoji="0" lang="ko-KR" altLang="en-US"/>
              <a:t>셋째 수준</a:t>
            </a:r>
          </a:p>
          <a:p>
            <a:pPr lvl="3" eaLnBrk="1" latinLnBrk="0" hangingPunct="1"/>
            <a:r>
              <a:rPr kumimoji="0" lang="ko-KR" altLang="en-US"/>
              <a:t>넷째 수준</a:t>
            </a:r>
          </a:p>
          <a:p>
            <a:pPr lvl="4" eaLnBrk="1" latinLnBrk="0" hangingPunct="1"/>
            <a:r>
              <a:rPr kumimoji="0" lang="ko-KR" altLang="en-US"/>
              <a:t>다섯째 수준</a:t>
            </a:r>
            <a:endParaRPr kumimoji="0" lang="en-US"/>
          </a:p>
        </p:txBody>
      </p:sp>
      <p:sp>
        <p:nvSpPr>
          <p:cNvPr id="14" name="날짜 개체 틀 13"/>
          <p:cNvSpPr>
            <a:spLocks noGrp="1"/>
          </p:cNvSpPr>
          <p:nvPr>
            <p:ph type="dt" sz="half" idx="2"/>
          </p:nvPr>
        </p:nvSpPr>
        <p:spPr>
          <a:xfrm>
            <a:off x="7016750" y="6416676"/>
            <a:ext cx="2311400" cy="365125"/>
          </a:xfrm>
          <a:prstGeom prst="rect">
            <a:avLst/>
          </a:prstGeom>
        </p:spPr>
        <p:txBody>
          <a:bodyPr vert="horz" anchor="b"/>
          <a:lstStyle>
            <a:lvl1pPr algn="l" eaLnBrk="1" latinLnBrk="0" hangingPunct="1">
              <a:defRPr kumimoji="0" sz="1100">
                <a:solidFill>
                  <a:schemeClr val="tx2"/>
                </a:solidFill>
              </a:defRPr>
            </a:lvl1pPr>
            <a:extLst/>
          </a:lstStyle>
          <a:p>
            <a:fld id="{52F686F4-3DAD-4155-867A-56661220520D}" type="datetime8">
              <a:rPr lang="en-US" altLang="ko-KR" smtClean="0">
                <a:solidFill>
                  <a:schemeClr val="tx2"/>
                </a:solidFill>
              </a:rPr>
              <a:pPr/>
              <a:t>4/28/2017 4:11 PM</a:t>
            </a:fld>
            <a:endParaRPr lang="en-US" sz="1400" dirty="0">
              <a:solidFill>
                <a:schemeClr val="tx2"/>
              </a:solidFill>
            </a:endParaRPr>
          </a:p>
        </p:txBody>
      </p:sp>
      <p:sp>
        <p:nvSpPr>
          <p:cNvPr id="3" name="바닥글 개체 틀 2"/>
          <p:cNvSpPr>
            <a:spLocks noGrp="1"/>
          </p:cNvSpPr>
          <p:nvPr>
            <p:ph type="ftr" sz="quarter" idx="3"/>
          </p:nvPr>
        </p:nvSpPr>
        <p:spPr>
          <a:xfrm>
            <a:off x="990600" y="6416676"/>
            <a:ext cx="6026150" cy="365125"/>
          </a:xfrm>
          <a:prstGeom prst="rect">
            <a:avLst/>
          </a:prstGeom>
        </p:spPr>
        <p:txBody>
          <a:bodyPr vert="horz" anchor="b"/>
          <a:lstStyle>
            <a:lvl1pPr algn="r" eaLnBrk="1" latinLnBrk="0" hangingPunct="1">
              <a:defRPr kumimoji="0" sz="1100">
                <a:solidFill>
                  <a:schemeClr val="tx2"/>
                </a:solidFill>
              </a:defRPr>
            </a:lvl1pPr>
            <a:extLst/>
          </a:lstStyle>
          <a:p>
            <a:pPr algn="r"/>
            <a:endParaRPr lang="en-US" sz="1400" dirty="0">
              <a:solidFill>
                <a:schemeClr val="tx2"/>
              </a:solidFill>
            </a:endParaRPr>
          </a:p>
        </p:txBody>
      </p:sp>
      <p:sp>
        <p:nvSpPr>
          <p:cNvPr id="23" name="슬라이드 번호 개체 틀 22"/>
          <p:cNvSpPr>
            <a:spLocks noGrp="1"/>
          </p:cNvSpPr>
          <p:nvPr>
            <p:ph type="sldNum" sz="quarter" idx="4"/>
          </p:nvPr>
        </p:nvSpPr>
        <p:spPr>
          <a:xfrm>
            <a:off x="9328150" y="6416676"/>
            <a:ext cx="495300" cy="365125"/>
          </a:xfrm>
          <a:prstGeom prst="rect">
            <a:avLst/>
          </a:prstGeom>
        </p:spPr>
        <p:txBody>
          <a:bodyPr vert="horz" anchor="b"/>
          <a:lstStyle>
            <a:lvl1pPr algn="l" eaLnBrk="1" latinLnBrk="0" hangingPunct="1">
              <a:defRPr kumimoji="0" sz="1200">
                <a:solidFill>
                  <a:schemeClr val="tx2"/>
                </a:solidFill>
              </a:defRPr>
            </a:lvl1pPr>
            <a:extLst/>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702" r:id="rId12"/>
  </p:sldLayoutIdLst>
  <p:hf hdr="0" ftr="0" dt="0"/>
  <p:txStyles>
    <p:titleStyle>
      <a:lvl1pPr algn="l" rtl="0" eaLnBrk="1" latinLnBrk="1"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1"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1"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1"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1"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1"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1"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1"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1"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1"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1" hangingPunct="1">
        <a:defRPr kumimoji="0" kern="1200">
          <a:solidFill>
            <a:schemeClr val="tx1"/>
          </a:solidFill>
          <a:latin typeface="+mn-lt"/>
          <a:ea typeface="+mn-ea"/>
          <a:cs typeface="+mn-cs"/>
        </a:defRPr>
      </a:lvl1pPr>
      <a:lvl2pPr marL="457200" algn="l" rtl="0" eaLnBrk="1" latinLnBrk="1" hangingPunct="1">
        <a:defRPr kumimoji="0" kern="1200">
          <a:solidFill>
            <a:schemeClr val="tx1"/>
          </a:solidFill>
          <a:latin typeface="+mn-lt"/>
          <a:ea typeface="+mn-ea"/>
          <a:cs typeface="+mn-cs"/>
        </a:defRPr>
      </a:lvl2pPr>
      <a:lvl3pPr marL="914400" algn="l" rtl="0" eaLnBrk="1" latinLnBrk="1" hangingPunct="1">
        <a:defRPr kumimoji="0" kern="1200">
          <a:solidFill>
            <a:schemeClr val="tx1"/>
          </a:solidFill>
          <a:latin typeface="+mn-lt"/>
          <a:ea typeface="+mn-ea"/>
          <a:cs typeface="+mn-cs"/>
        </a:defRPr>
      </a:lvl3pPr>
      <a:lvl4pPr marL="1371600" algn="l" rtl="0" eaLnBrk="1" latinLnBrk="1" hangingPunct="1">
        <a:defRPr kumimoji="0" kern="1200">
          <a:solidFill>
            <a:schemeClr val="tx1"/>
          </a:solidFill>
          <a:latin typeface="+mn-lt"/>
          <a:ea typeface="+mn-ea"/>
          <a:cs typeface="+mn-cs"/>
        </a:defRPr>
      </a:lvl4pPr>
      <a:lvl5pPr marL="1828800" algn="l" rtl="0" eaLnBrk="1" latinLnBrk="1" hangingPunct="1">
        <a:defRPr kumimoji="0" kern="1200">
          <a:solidFill>
            <a:schemeClr val="tx1"/>
          </a:solidFill>
          <a:latin typeface="+mn-lt"/>
          <a:ea typeface="+mn-ea"/>
          <a:cs typeface="+mn-cs"/>
        </a:defRPr>
      </a:lvl5pPr>
      <a:lvl6pPr marL="2286000" algn="l" rtl="0" eaLnBrk="1" latinLnBrk="1" hangingPunct="1">
        <a:defRPr kumimoji="0" kern="1200">
          <a:solidFill>
            <a:schemeClr val="tx1"/>
          </a:solidFill>
          <a:latin typeface="+mn-lt"/>
          <a:ea typeface="+mn-ea"/>
          <a:cs typeface="+mn-cs"/>
        </a:defRPr>
      </a:lvl6pPr>
      <a:lvl7pPr marL="2743200" algn="l" rtl="0" eaLnBrk="1" latinLnBrk="1" hangingPunct="1">
        <a:defRPr kumimoji="0" kern="1200">
          <a:solidFill>
            <a:schemeClr val="tx1"/>
          </a:solidFill>
          <a:latin typeface="+mn-lt"/>
          <a:ea typeface="+mn-ea"/>
          <a:cs typeface="+mn-cs"/>
        </a:defRPr>
      </a:lvl7pPr>
      <a:lvl8pPr marL="3200400" algn="l" rtl="0" eaLnBrk="1" latinLnBrk="1" hangingPunct="1">
        <a:defRPr kumimoji="0" kern="1200">
          <a:solidFill>
            <a:schemeClr val="tx1"/>
          </a:solidFill>
          <a:latin typeface="+mn-lt"/>
          <a:ea typeface="+mn-ea"/>
          <a:cs typeface="+mn-cs"/>
        </a:defRPr>
      </a:lvl8pPr>
      <a:lvl9pPr marL="3657600" algn="l" rtl="0" eaLnBrk="1" latinLnBrk="1"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632520" y="908720"/>
            <a:ext cx="8843392" cy="2223120"/>
          </a:xfrm>
        </p:spPr>
        <p:txBody>
          <a:bodyPr>
            <a:normAutofit fontScale="90000"/>
          </a:bodyPr>
          <a:lstStyle/>
          <a:p>
            <a:pPr algn="l">
              <a:lnSpc>
                <a:spcPct val="150000"/>
              </a:lnSpc>
            </a:pPr>
            <a:r>
              <a:rPr lang="en-US" altLang="ko-KR" sz="2700" dirty="0">
                <a:latin typeface="+mn-ea"/>
                <a:ea typeface="+mn-ea"/>
              </a:rPr>
              <a:t>  </a:t>
            </a:r>
            <a:r>
              <a:rPr lang="en-US" altLang="ko-KR" sz="1800" dirty="0">
                <a:latin typeface="+mn-ea"/>
                <a:ea typeface="+mn-ea"/>
              </a:rPr>
              <a:t>4.16</a:t>
            </a:r>
            <a:r>
              <a:rPr lang="ko-KR" altLang="en-US" sz="1800" dirty="0" err="1">
                <a:latin typeface="+mn-ea"/>
                <a:ea typeface="+mn-ea"/>
              </a:rPr>
              <a:t>연권연대</a:t>
            </a:r>
            <a:r>
              <a:rPr lang="ko-KR" altLang="en-US" sz="1800" dirty="0">
                <a:latin typeface="+mn-ea"/>
                <a:ea typeface="+mn-ea"/>
              </a:rPr>
              <a:t> 연속강좌</a:t>
            </a:r>
            <a:r>
              <a:rPr lang="en-US" altLang="ko-KR" sz="1800" dirty="0">
                <a:latin typeface="+mn-ea"/>
                <a:ea typeface="+mn-ea"/>
              </a:rPr>
              <a:t>1(2015.8.18)</a:t>
            </a:r>
            <a:br>
              <a:rPr lang="en-US" altLang="ko-KR" sz="2700" dirty="0">
                <a:latin typeface="+mn-ea"/>
                <a:ea typeface="+mn-ea"/>
              </a:rPr>
            </a:br>
            <a:br>
              <a:rPr lang="en-US" altLang="ko-KR" sz="2700" dirty="0">
                <a:latin typeface="+mn-ea"/>
                <a:ea typeface="+mn-ea"/>
              </a:rPr>
            </a:br>
            <a:r>
              <a:rPr lang="en-US" altLang="ko-KR" sz="2700" dirty="0">
                <a:latin typeface="+mn-ea"/>
                <a:ea typeface="+mn-ea"/>
              </a:rPr>
              <a:t>                   </a:t>
            </a:r>
            <a:r>
              <a:rPr lang="ko-KR" altLang="en-US" dirty="0">
                <a:latin typeface="+mn-ea"/>
                <a:ea typeface="+mn-ea"/>
              </a:rPr>
              <a:t>국가범죄에 관한 시선들</a:t>
            </a:r>
            <a:br>
              <a:rPr lang="en-US" altLang="ko-KR" dirty="0">
                <a:latin typeface="+mn-ea"/>
                <a:ea typeface="+mn-ea"/>
              </a:rPr>
            </a:br>
            <a:r>
              <a:rPr lang="en-US" altLang="ko-KR" dirty="0">
                <a:latin typeface="+mn-ea"/>
                <a:ea typeface="+mn-ea"/>
              </a:rPr>
              <a:t>                                        </a:t>
            </a:r>
            <a:br>
              <a:rPr lang="en-US" altLang="ko-KR" dirty="0">
                <a:latin typeface="+mn-ea"/>
                <a:ea typeface="+mn-ea"/>
              </a:rPr>
            </a:br>
            <a:br>
              <a:rPr lang="en-US" altLang="ko-KR" dirty="0">
                <a:latin typeface="HY그래픽" pitchFamily="18" charset="-127"/>
                <a:ea typeface="HY그래픽" pitchFamily="18" charset="-127"/>
              </a:rPr>
            </a:br>
            <a:r>
              <a:rPr lang="en-US" altLang="ko-KR" dirty="0">
                <a:latin typeface="+mn-ea"/>
                <a:ea typeface="+mn-ea"/>
              </a:rPr>
              <a:t>                                           </a:t>
            </a:r>
            <a:r>
              <a:rPr lang="ko-KR" altLang="en-US" sz="2700" dirty="0">
                <a:latin typeface="+mn-ea"/>
                <a:ea typeface="+mn-ea"/>
              </a:rPr>
              <a:t>이재승</a:t>
            </a:r>
            <a:br>
              <a:rPr lang="en-US" altLang="ko-KR" sz="2700" dirty="0">
                <a:latin typeface="+mn-ea"/>
                <a:ea typeface="+mn-ea"/>
              </a:rPr>
            </a:br>
            <a:endParaRPr lang="ko-KR" altLang="en-US" sz="2700" dirty="0">
              <a:latin typeface="+mn-ea"/>
              <a:ea typeface="+mn-ea"/>
            </a:endParaRPr>
          </a:p>
        </p:txBody>
      </p:sp>
      <p:sp>
        <p:nvSpPr>
          <p:cNvPr id="5" name="슬라이드 번호 개체 틀 4"/>
          <p:cNvSpPr>
            <a:spLocks noGrp="1"/>
          </p:cNvSpPr>
          <p:nvPr>
            <p:ph type="sldNum" sz="quarter" idx="12"/>
          </p:nvPr>
        </p:nvSpPr>
        <p:spPr/>
        <p:txBody>
          <a:bodyPr>
            <a:normAutofit/>
          </a:bodyPr>
          <a:lstStyle/>
          <a:p>
            <a:pPr algn="ctr"/>
            <a:fld id="{72AC53DF-4216-466D-99A7-94400E6C2A25}" type="slidenum">
              <a:rPr lang="en-US" sz="1200" smtClean="0">
                <a:solidFill>
                  <a:schemeClr val="tx2"/>
                </a:solidFill>
              </a:rPr>
              <a:pPr algn="ctr"/>
              <a:t>1</a:t>
            </a:fld>
            <a:endParaRPr lang="en-US" sz="1400" b="1" dirty="0">
              <a:solidFill>
                <a:srgbClr val="FFFFFF"/>
              </a:solidFill>
            </a:endParaRPr>
          </a:p>
        </p:txBody>
      </p:sp>
    </p:spTree>
    <p:extLst>
      <p:ext uri="{BB962C8B-B14F-4D97-AF65-F5344CB8AC3E}">
        <p14:creationId xmlns:p14="http://schemas.microsoft.com/office/powerpoint/2010/main" val="2359949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352600" y="512064"/>
            <a:ext cx="8058100" cy="914400"/>
          </a:xfrm>
        </p:spPr>
        <p:txBody>
          <a:bodyPr/>
          <a:lstStyle/>
          <a:p>
            <a:r>
              <a:rPr lang="ko-KR" altLang="en-US" dirty="0"/>
              <a:t>목차</a:t>
            </a:r>
          </a:p>
        </p:txBody>
      </p:sp>
      <p:sp>
        <p:nvSpPr>
          <p:cNvPr id="3" name="내용 개체 틀 2"/>
          <p:cNvSpPr>
            <a:spLocks noGrp="1"/>
          </p:cNvSpPr>
          <p:nvPr>
            <p:ph sz="half" idx="1"/>
          </p:nvPr>
        </p:nvSpPr>
        <p:spPr>
          <a:xfrm>
            <a:off x="1640632" y="1412776"/>
            <a:ext cx="4375150" cy="2520280"/>
          </a:xfrm>
        </p:spPr>
        <p:txBody>
          <a:bodyPr/>
          <a:lstStyle/>
          <a:p>
            <a:r>
              <a:rPr lang="ko-KR" altLang="en-US" dirty="0"/>
              <a:t>죄책감</a:t>
            </a:r>
            <a:endParaRPr lang="en-US" altLang="ko-KR" dirty="0"/>
          </a:p>
          <a:p>
            <a:r>
              <a:rPr lang="ko-KR" altLang="en-US" dirty="0"/>
              <a:t>시민의 책임</a:t>
            </a:r>
            <a:endParaRPr lang="en-US" altLang="ko-KR" dirty="0"/>
          </a:p>
          <a:p>
            <a:r>
              <a:rPr lang="ko-KR" altLang="en-US" dirty="0"/>
              <a:t>국가범죄</a:t>
            </a:r>
            <a:r>
              <a:rPr lang="en-US" altLang="ko-KR" dirty="0"/>
              <a:t>/</a:t>
            </a:r>
            <a:r>
              <a:rPr lang="ko-KR" altLang="en-US" dirty="0"/>
              <a:t>국가책임</a:t>
            </a:r>
            <a:endParaRPr lang="en-US" altLang="ko-KR" dirty="0"/>
          </a:p>
          <a:p>
            <a:r>
              <a:rPr lang="ko-KR" altLang="en-US" dirty="0"/>
              <a:t>피해자의 권리</a:t>
            </a:r>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2</a:t>
            </a:fld>
            <a:endParaRPr lang="en-US" sz="1400" b="1" dirty="0">
              <a:solidFill>
                <a:srgbClr val="FFFFFF"/>
              </a:solidFill>
            </a:endParaRPr>
          </a:p>
        </p:txBody>
      </p:sp>
    </p:spTree>
    <p:extLst>
      <p:ext uri="{BB962C8B-B14F-4D97-AF65-F5344CB8AC3E}">
        <p14:creationId xmlns:p14="http://schemas.microsoft.com/office/powerpoint/2010/main" val="3248710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그럼</a:t>
            </a:r>
            <a:r>
              <a:rPr lang="en-US" altLang="ko-KR" dirty="0"/>
              <a:t> </a:t>
            </a:r>
            <a:r>
              <a:rPr lang="ko-KR" altLang="en-US" dirty="0"/>
              <a:t>난 누구를 쏠 수 있다는 거야</a:t>
            </a:r>
            <a:r>
              <a:rPr lang="en-US" altLang="ko-KR" dirty="0"/>
              <a:t>?</a:t>
            </a:r>
            <a:endParaRPr lang="ko-KR" altLang="en-US" dirty="0"/>
          </a:p>
        </p:txBody>
      </p:sp>
      <p:sp>
        <p:nvSpPr>
          <p:cNvPr id="3" name="내용 개체 틀 2"/>
          <p:cNvSpPr>
            <a:spLocks noGrp="1"/>
          </p:cNvSpPr>
          <p:nvPr>
            <p:ph sz="half" idx="1"/>
          </p:nvPr>
        </p:nvSpPr>
        <p:spPr>
          <a:xfrm>
            <a:off x="632520" y="1700808"/>
            <a:ext cx="7848872" cy="4525963"/>
          </a:xfrm>
        </p:spPr>
        <p:txBody>
          <a:bodyPr>
            <a:normAutofit/>
          </a:bodyPr>
          <a:lstStyle/>
          <a:p>
            <a:r>
              <a:rPr lang="ko-KR" altLang="en-US" sz="2000" dirty="0"/>
              <a:t>이 말은 </a:t>
            </a:r>
            <a:r>
              <a:rPr lang="ko-KR" altLang="en-US" sz="2000" dirty="0" err="1"/>
              <a:t>스타인벡의</a:t>
            </a:r>
            <a:r>
              <a:rPr lang="ko-KR" altLang="en-US" sz="2000" dirty="0"/>
              <a:t> </a:t>
            </a:r>
            <a:r>
              <a:rPr lang="en-US" altLang="ko-KR" sz="2000" dirty="0"/>
              <a:t>&lt;</a:t>
            </a:r>
            <a:r>
              <a:rPr lang="ko-KR" altLang="en-US" sz="2000" dirty="0"/>
              <a:t>분노의 포도</a:t>
            </a:r>
            <a:r>
              <a:rPr lang="en-US" altLang="ko-KR" sz="2000" dirty="0"/>
              <a:t>&gt;</a:t>
            </a:r>
            <a:r>
              <a:rPr lang="ko-KR" altLang="en-US" sz="2000" dirty="0"/>
              <a:t>에 나온다</a:t>
            </a:r>
            <a:r>
              <a:rPr lang="en-US" altLang="ko-KR" sz="2000" dirty="0"/>
              <a:t>. </a:t>
            </a:r>
          </a:p>
          <a:p>
            <a:r>
              <a:rPr lang="ko-KR" altLang="en-US" sz="2000" dirty="0"/>
              <a:t>땅을 빼앗긴 농부가 자기 집을 허무는 트랙터 기사에게 총을 겨누자 트랙터 기사는 </a:t>
            </a:r>
            <a:r>
              <a:rPr lang="ko-KR" altLang="en-US" sz="2000" dirty="0" err="1"/>
              <a:t>오클라호마</a:t>
            </a:r>
            <a:r>
              <a:rPr lang="ko-KR" altLang="en-US" sz="2000" dirty="0"/>
              <a:t> 시티의 은행가로부터 지시를 받은 것이며 또 그 은행가도 뉴욕에 있는 은행가로부터 지시를 받는다고 말하자 혼란에 빠진 농부가 내뱉은 절규이다</a:t>
            </a:r>
            <a:r>
              <a:rPr lang="en-US" altLang="ko-KR" sz="2000" dirty="0"/>
              <a:t>. </a:t>
            </a:r>
          </a:p>
          <a:p>
            <a:r>
              <a:rPr lang="ko-KR" altLang="en-US" sz="2000" dirty="0"/>
              <a:t>인간이 투쟁을 멈추었을 때 구조는 운명이 된다</a:t>
            </a:r>
            <a:r>
              <a:rPr lang="en-US" altLang="ko-KR" sz="2000" dirty="0"/>
              <a:t>. </a:t>
            </a:r>
            <a:r>
              <a:rPr lang="ko-KR" altLang="en-US" sz="2000" dirty="0"/>
              <a:t>구조는 돌처럼 경화된다</a:t>
            </a:r>
            <a:r>
              <a:rPr lang="en-US" altLang="ko-KR" sz="2000" dirty="0"/>
              <a:t>. </a:t>
            </a:r>
            <a:r>
              <a:rPr lang="ko-KR" altLang="en-US" sz="2000" dirty="0"/>
              <a:t>투쟁을 시작하면 기득권의  실밥이 터지고 투쟁하는 만큼 구조는 인간적인 것이 된다</a:t>
            </a:r>
            <a:r>
              <a:rPr lang="en-US" altLang="ko-KR" sz="2000" dirty="0"/>
              <a:t>.</a:t>
            </a:r>
            <a:r>
              <a:rPr lang="ko-KR" altLang="en-US" sz="2000" dirty="0"/>
              <a:t>시민이 참여하여 정치의 온도를 높이고 위기가 없는 경우에도 지속적인 실험을 통해 정치의 속도를 높이면 구조는 인간의 이상과 열망에 더욱 봉사한다</a:t>
            </a:r>
            <a:r>
              <a:rPr lang="en-US" altLang="ko-KR" sz="2000" dirty="0"/>
              <a:t>.(</a:t>
            </a:r>
            <a:r>
              <a:rPr lang="ko-KR" altLang="en-US" sz="2000" dirty="0"/>
              <a:t>웅거</a:t>
            </a:r>
            <a:r>
              <a:rPr lang="en-US" altLang="ko-KR" sz="2000" dirty="0"/>
              <a:t>)</a:t>
            </a:r>
            <a:endParaRPr lang="ko-KR" altLang="en-US" sz="2000" dirty="0"/>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3</a:t>
            </a:fld>
            <a:endParaRPr lang="en-US" sz="1400" b="1" dirty="0">
              <a:solidFill>
                <a:srgbClr val="FFFFFF"/>
              </a:solidFill>
            </a:endParaRPr>
          </a:p>
        </p:txBody>
      </p:sp>
    </p:spTree>
    <p:extLst>
      <p:ext uri="{BB962C8B-B14F-4D97-AF65-F5344CB8AC3E}">
        <p14:creationId xmlns:p14="http://schemas.microsoft.com/office/powerpoint/2010/main" val="2913767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4</a:t>
            </a:fld>
            <a:endParaRPr lang="en-US" sz="1400" b="1" dirty="0">
              <a:solidFill>
                <a:srgbClr val="FFFFFF"/>
              </a:solidFill>
            </a:endParaRPr>
          </a:p>
        </p:txBody>
      </p:sp>
      <p:pic>
        <p:nvPicPr>
          <p:cNvPr id="3074" name="Picture 2" descr="C:\Users\이재승\Pictures\8992151330_2.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568624" y="2276872"/>
            <a:ext cx="2400498" cy="3440714"/>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이재승\Pictures\8996170658_1.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953000" y="2204864"/>
            <a:ext cx="2474539" cy="3674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6655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 유용성과 한계</a:t>
            </a:r>
            <a:r>
              <a:rPr lang="en-US" altLang="ko-KR" dirty="0"/>
              <a:t>?</a:t>
            </a:r>
            <a:endParaRPr lang="ko-KR" altLang="en-US" dirty="0"/>
          </a:p>
        </p:txBody>
      </p:sp>
      <p:sp>
        <p:nvSpPr>
          <p:cNvPr id="3" name="내용 개체 틀 2"/>
          <p:cNvSpPr>
            <a:spLocks noGrp="1"/>
          </p:cNvSpPr>
          <p:nvPr>
            <p:ph sz="half" idx="1"/>
          </p:nvPr>
        </p:nvSpPr>
        <p:spPr>
          <a:xfrm>
            <a:off x="632520" y="1700808"/>
            <a:ext cx="7848872" cy="4525963"/>
          </a:xfrm>
          <a:noFill/>
        </p:spPr>
        <p:txBody>
          <a:bodyPr>
            <a:normAutofit/>
          </a:bodyPr>
          <a:lstStyle/>
          <a:p>
            <a:r>
              <a:rPr lang="ko-KR" altLang="en-US" sz="2000" dirty="0"/>
              <a:t>국가범죄</a:t>
            </a:r>
            <a:r>
              <a:rPr lang="en-US" altLang="ko-KR" sz="2000" dirty="0"/>
              <a:t>—</a:t>
            </a:r>
            <a:r>
              <a:rPr lang="ko-KR" altLang="en-US" sz="2000" dirty="0"/>
              <a:t>우상타파적 개념이지만</a:t>
            </a:r>
            <a:r>
              <a:rPr lang="en-US" altLang="ko-KR" sz="2000" dirty="0"/>
              <a:t>, </a:t>
            </a:r>
            <a:r>
              <a:rPr lang="ko-KR" altLang="en-US" sz="2000" dirty="0"/>
              <a:t>국가</a:t>
            </a:r>
            <a:r>
              <a:rPr lang="en-US" altLang="ko-KR" sz="2000" dirty="0"/>
              <a:t>(</a:t>
            </a:r>
            <a:r>
              <a:rPr lang="ko-KR" altLang="en-US" sz="2000" dirty="0"/>
              <a:t>범죄</a:t>
            </a:r>
            <a:r>
              <a:rPr lang="en-US" altLang="ko-KR" sz="2000" dirty="0"/>
              <a:t>)</a:t>
            </a:r>
            <a:r>
              <a:rPr lang="ko-KR" altLang="en-US" sz="2000" dirty="0"/>
              <a:t>를  의인화할 우려도 있다</a:t>
            </a:r>
            <a:r>
              <a:rPr lang="en-US" altLang="ko-KR" sz="2000" dirty="0"/>
              <a:t>.</a:t>
            </a:r>
          </a:p>
          <a:p>
            <a:r>
              <a:rPr lang="ko-KR" altLang="en-US" sz="2000" dirty="0" err="1"/>
              <a:t>유병언</a:t>
            </a:r>
            <a:r>
              <a:rPr lang="en-US" altLang="ko-KR" sz="2000" dirty="0"/>
              <a:t>, </a:t>
            </a:r>
            <a:r>
              <a:rPr lang="ko-KR" altLang="en-US" sz="2000" dirty="0" err="1"/>
              <a:t>구원파</a:t>
            </a:r>
            <a:r>
              <a:rPr lang="en-US" altLang="ko-KR" sz="2000" dirty="0"/>
              <a:t>, </a:t>
            </a:r>
            <a:r>
              <a:rPr lang="ko-KR" altLang="en-US" sz="2000" dirty="0"/>
              <a:t>이준석 등 한 사람 때리기를 대신하여</a:t>
            </a:r>
            <a:r>
              <a:rPr lang="en-US" altLang="ko-KR" sz="2000" dirty="0"/>
              <a:t>,</a:t>
            </a:r>
            <a:r>
              <a:rPr lang="ko-KR" altLang="en-US" sz="2000" dirty="0"/>
              <a:t> 권력의 상층부를 진정한 책임소재로 규정할 수 있는 </a:t>
            </a:r>
            <a:r>
              <a:rPr lang="ko-KR" altLang="en-US" sz="2000" dirty="0" err="1"/>
              <a:t>만능키로</a:t>
            </a:r>
            <a:r>
              <a:rPr lang="ko-KR" altLang="en-US" sz="2000" dirty="0"/>
              <a:t> 상정하는 것</a:t>
            </a:r>
            <a:r>
              <a:rPr lang="en-US" altLang="ko-KR" sz="2000" dirty="0"/>
              <a:t>.</a:t>
            </a:r>
          </a:p>
          <a:p>
            <a:r>
              <a:rPr lang="ko-KR" altLang="en-US" sz="2000" dirty="0"/>
              <a:t>음모설</a:t>
            </a:r>
            <a:r>
              <a:rPr lang="en-US" altLang="ko-KR" sz="2000" dirty="0"/>
              <a:t>-</a:t>
            </a:r>
            <a:r>
              <a:rPr lang="ko-KR" altLang="en-US" sz="2000" dirty="0"/>
              <a:t>작위의 국가범죄라는 가정</a:t>
            </a:r>
            <a:endParaRPr lang="en-US" altLang="ko-KR" sz="2000" dirty="0"/>
          </a:p>
          <a:p>
            <a:r>
              <a:rPr lang="ko-KR" altLang="en-US" sz="2000" dirty="0"/>
              <a:t>지시나 명령에 의해 수행되는 집단학살과 같은 적극적인 국가범죄와 달리 </a:t>
            </a:r>
            <a:r>
              <a:rPr lang="ko-KR" altLang="en-US" sz="2000" dirty="0" err="1"/>
              <a:t>부작위의</a:t>
            </a:r>
            <a:r>
              <a:rPr lang="ko-KR" altLang="en-US" sz="2000" dirty="0"/>
              <a:t> 국가범죄에서는 조직의 구조</a:t>
            </a:r>
            <a:r>
              <a:rPr lang="en-US" altLang="ko-KR" sz="2000" dirty="0"/>
              <a:t>, </a:t>
            </a:r>
            <a:r>
              <a:rPr lang="ko-KR" altLang="en-US" sz="2000" dirty="0"/>
              <a:t>관행</a:t>
            </a:r>
            <a:r>
              <a:rPr lang="en-US" altLang="ko-KR" sz="2000" dirty="0"/>
              <a:t>,</a:t>
            </a:r>
            <a:r>
              <a:rPr lang="ko-KR" altLang="en-US" sz="2000" dirty="0"/>
              <a:t> 경향에 주목할 필요가 있다</a:t>
            </a:r>
            <a:r>
              <a:rPr lang="en-US" altLang="ko-KR" sz="2000" dirty="0"/>
              <a:t>.</a:t>
            </a:r>
          </a:p>
          <a:p>
            <a:r>
              <a:rPr lang="ko-KR" altLang="en-US" sz="2000" dirty="0"/>
              <a:t>국가범죄와 사회범죄가 동전의 양면으로 존재한다</a:t>
            </a:r>
            <a:r>
              <a:rPr lang="en-US" altLang="ko-KR" sz="2000" dirty="0"/>
              <a:t>.</a:t>
            </a:r>
          </a:p>
          <a:p>
            <a:r>
              <a:rPr lang="ko-KR" altLang="en-US" sz="2000" dirty="0"/>
              <a:t>국가사회결탁범죄</a:t>
            </a:r>
            <a:r>
              <a:rPr lang="en-US" altLang="ko-KR" sz="2000" dirty="0"/>
              <a:t>(</a:t>
            </a:r>
            <a:r>
              <a:rPr lang="ko-KR" altLang="en-US" sz="2000" dirty="0"/>
              <a:t>교통사고</a:t>
            </a:r>
            <a:r>
              <a:rPr lang="en-US" altLang="ko-KR" sz="2000" dirty="0"/>
              <a:t>,</a:t>
            </a:r>
            <a:r>
              <a:rPr lang="ko-KR" altLang="en-US" sz="2000" dirty="0"/>
              <a:t> 침략범죄</a:t>
            </a:r>
            <a:r>
              <a:rPr lang="en-US" altLang="ko-KR" sz="2000" dirty="0"/>
              <a:t>, </a:t>
            </a:r>
            <a:r>
              <a:rPr lang="ko-KR" altLang="en-US" sz="2000" dirty="0"/>
              <a:t>개털범죄</a:t>
            </a:r>
            <a:r>
              <a:rPr lang="en-US" altLang="ko-KR" sz="2000" dirty="0"/>
              <a:t>)</a:t>
            </a:r>
            <a:r>
              <a:rPr lang="ko-KR" altLang="en-US" sz="2000" dirty="0"/>
              <a:t> </a:t>
            </a:r>
            <a:endParaRPr lang="en-US" altLang="ko-KR" sz="2000" dirty="0"/>
          </a:p>
          <a:p>
            <a:endParaRPr lang="ko-KR" altLang="en-US" sz="2000" dirty="0"/>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5</a:t>
            </a:fld>
            <a:endParaRPr lang="en-US" sz="1400" b="1" dirty="0">
              <a:solidFill>
                <a:srgbClr val="FFFFFF"/>
              </a:solidFill>
            </a:endParaRPr>
          </a:p>
        </p:txBody>
      </p:sp>
    </p:spTree>
    <p:extLst>
      <p:ext uri="{BB962C8B-B14F-4D97-AF65-F5344CB8AC3E}">
        <p14:creationId xmlns:p14="http://schemas.microsoft.com/office/powerpoint/2010/main" val="395582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z="3200" dirty="0"/>
              <a:t>김동수씨의 변</a:t>
            </a:r>
          </a:p>
        </p:txBody>
      </p:sp>
      <p:sp>
        <p:nvSpPr>
          <p:cNvPr id="3" name="내용 개체 틀 2"/>
          <p:cNvSpPr>
            <a:spLocks noGrp="1"/>
          </p:cNvSpPr>
          <p:nvPr>
            <p:ph sz="half" idx="1"/>
          </p:nvPr>
        </p:nvSpPr>
        <p:spPr>
          <a:xfrm>
            <a:off x="560512" y="1412776"/>
            <a:ext cx="8410401" cy="4525963"/>
          </a:xfrm>
        </p:spPr>
        <p:txBody>
          <a:bodyPr>
            <a:normAutofit/>
          </a:bodyPr>
          <a:lstStyle/>
          <a:p>
            <a:r>
              <a:rPr lang="ko-KR" altLang="en-US" sz="2400" dirty="0"/>
              <a:t>“몸이 따로 놀아요</a:t>
            </a:r>
            <a:r>
              <a:rPr lang="en-US" altLang="ko-KR" sz="2400" dirty="0"/>
              <a:t>. </a:t>
            </a:r>
            <a:r>
              <a:rPr lang="ko-KR" altLang="en-US" sz="2400" dirty="0"/>
              <a:t>어제도 정신과 치료를 받고 와 기분이 좋았어요</a:t>
            </a:r>
            <a:r>
              <a:rPr lang="en-US" altLang="ko-KR" sz="2400" dirty="0"/>
              <a:t>. </a:t>
            </a:r>
            <a:r>
              <a:rPr lang="ko-KR" altLang="en-US" sz="2400" dirty="0"/>
              <a:t>하지만 손이 너무 아프니까 ‘이런 </a:t>
            </a:r>
            <a:r>
              <a:rPr lang="ko-KR" altLang="en-US" sz="2400" dirty="0" err="1"/>
              <a:t>쓸모없는</a:t>
            </a:r>
            <a:r>
              <a:rPr lang="ko-KR" altLang="en-US" sz="2400" dirty="0"/>
              <a:t> 손을 갖고 있어서 뭐하나’ 하는 생각이 들었어요</a:t>
            </a:r>
            <a:r>
              <a:rPr lang="en-US" altLang="ko-KR" sz="2400" dirty="0"/>
              <a:t>. </a:t>
            </a:r>
            <a:r>
              <a:rPr lang="ko-KR" altLang="en-US" sz="2400" dirty="0"/>
              <a:t>그래서 그런 일을 저지른 거고요</a:t>
            </a:r>
            <a:r>
              <a:rPr lang="en-US" altLang="ko-KR" sz="2400" dirty="0"/>
              <a:t>.”</a:t>
            </a:r>
            <a:br>
              <a:rPr lang="en-US" altLang="ko-KR" sz="2400" dirty="0"/>
            </a:br>
            <a:r>
              <a:rPr lang="ko-KR" altLang="en-US" sz="2400" dirty="0"/>
              <a:t>“</a:t>
            </a:r>
            <a:r>
              <a:rPr lang="en-US" altLang="ko-KR" sz="2400" dirty="0"/>
              <a:t>(</a:t>
            </a:r>
            <a:r>
              <a:rPr lang="ko-KR" altLang="en-US" sz="2400" dirty="0" err="1"/>
              <a:t>세월호</a:t>
            </a:r>
            <a:r>
              <a:rPr lang="ko-KR" altLang="en-US" sz="2400" dirty="0"/>
              <a:t> 참사에 대해</a:t>
            </a:r>
            <a:r>
              <a:rPr lang="en-US" altLang="ko-KR" sz="2400" dirty="0"/>
              <a:t>) </a:t>
            </a:r>
            <a:r>
              <a:rPr lang="ko-KR" altLang="en-US" sz="2400" dirty="0"/>
              <a:t>다 보상받고 해결됐는데 왜 그때 일을 못 잊느냐는 사람들이 있어요</a:t>
            </a:r>
            <a:r>
              <a:rPr lang="en-US" altLang="ko-KR" sz="2400" dirty="0"/>
              <a:t>. </a:t>
            </a:r>
            <a:r>
              <a:rPr lang="ko-KR" altLang="en-US" sz="2400" dirty="0"/>
              <a:t>학생들을 보면 그 학생들이 생각나고</a:t>
            </a:r>
            <a:r>
              <a:rPr lang="en-US" altLang="ko-KR" sz="2400" dirty="0"/>
              <a:t>, </a:t>
            </a:r>
            <a:r>
              <a:rPr lang="ko-KR" altLang="en-US" sz="2400" dirty="0"/>
              <a:t>창문을 보면 </a:t>
            </a:r>
            <a:r>
              <a:rPr lang="ko-KR" altLang="en-US" sz="2400" dirty="0" err="1"/>
              <a:t>세월호</a:t>
            </a:r>
            <a:r>
              <a:rPr lang="ko-KR" altLang="en-US" sz="2400" dirty="0"/>
              <a:t> 창문에 </a:t>
            </a:r>
            <a:r>
              <a:rPr lang="en-US" altLang="ko-KR" sz="2400" dirty="0"/>
              <a:t>(</a:t>
            </a:r>
            <a:r>
              <a:rPr lang="ko-KR" altLang="en-US" sz="2400" dirty="0"/>
              <a:t>매달려</a:t>
            </a:r>
            <a:r>
              <a:rPr lang="en-US" altLang="ko-KR" sz="2400" dirty="0"/>
              <a:t>) </a:t>
            </a:r>
            <a:r>
              <a:rPr lang="ko-KR" altLang="en-US" sz="2400" dirty="0"/>
              <a:t>있는 아이들이 생각나는데 어떻게 그 일을 쉽게 잊겠어요</a:t>
            </a:r>
            <a:r>
              <a:rPr lang="en-US" altLang="ko-KR" sz="2400" dirty="0"/>
              <a:t>. </a:t>
            </a:r>
            <a:r>
              <a:rPr lang="ko-KR" altLang="en-US" sz="2400" dirty="0"/>
              <a:t>사는 것이 너무 비참해요</a:t>
            </a:r>
            <a:r>
              <a:rPr lang="en-US" altLang="ko-KR" sz="2400" dirty="0"/>
              <a:t>.”</a:t>
            </a:r>
          </a:p>
          <a:p>
            <a:r>
              <a:rPr lang="en-US" altLang="ko-KR" sz="2400" dirty="0"/>
              <a:t>2015-3-20 http://news.zum.com/articles/20620061</a:t>
            </a:r>
            <a:endParaRPr lang="ko-KR" altLang="en-US" sz="2400" dirty="0"/>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6</a:t>
            </a:fld>
            <a:endParaRPr lang="en-US" sz="1400" b="1" dirty="0">
              <a:solidFill>
                <a:srgbClr val="FFFFFF"/>
              </a:solidFill>
            </a:endParaRPr>
          </a:p>
        </p:txBody>
      </p:sp>
    </p:spTree>
    <p:extLst>
      <p:ext uri="{BB962C8B-B14F-4D97-AF65-F5344CB8AC3E}">
        <p14:creationId xmlns:p14="http://schemas.microsoft.com/office/powerpoint/2010/main" val="2354121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내용 개체 틀 3"/>
          <p:cNvSpPr>
            <a:spLocks noGrp="1"/>
          </p:cNvSpPr>
          <p:nvPr>
            <p:ph sz="half" idx="2"/>
          </p:nvPr>
        </p:nvSpPr>
        <p:spPr>
          <a:xfrm>
            <a:off x="185509" y="460859"/>
            <a:ext cx="6690345" cy="5621896"/>
          </a:xfrm>
        </p:spPr>
        <p:txBody>
          <a:bodyPr>
            <a:noAutofit/>
          </a:bodyPr>
          <a:lstStyle/>
          <a:p>
            <a:pPr>
              <a:buNone/>
            </a:pPr>
            <a:r>
              <a:rPr lang="ko-KR" altLang="en-US" sz="2000" dirty="0">
                <a:latin typeface="+mn-ea"/>
              </a:rPr>
              <a:t>여기서 사라지게</a:t>
            </a:r>
            <a:r>
              <a:rPr lang="en-US" altLang="ko-KR" sz="2000" dirty="0">
                <a:latin typeface="+mn-ea"/>
              </a:rPr>
              <a:t>, </a:t>
            </a:r>
            <a:r>
              <a:rPr lang="ko-KR" altLang="en-US" sz="2000" dirty="0">
                <a:latin typeface="+mn-ea"/>
              </a:rPr>
              <a:t>익사한 사람들이여</a:t>
            </a:r>
          </a:p>
          <a:p>
            <a:pPr>
              <a:buNone/>
            </a:pPr>
            <a:r>
              <a:rPr lang="ko-KR" altLang="en-US" sz="2000" dirty="0">
                <a:latin typeface="+mn-ea"/>
              </a:rPr>
              <a:t>어서 가게</a:t>
            </a:r>
            <a:r>
              <a:rPr lang="en-US" altLang="ko-KR" sz="2000" dirty="0">
                <a:latin typeface="+mn-ea"/>
              </a:rPr>
              <a:t>, </a:t>
            </a:r>
            <a:r>
              <a:rPr lang="ko-KR" altLang="en-US" sz="2000" dirty="0">
                <a:latin typeface="+mn-ea"/>
              </a:rPr>
              <a:t>나는 어느 누구의 자리도 빼앗은 적이 없네</a:t>
            </a:r>
            <a:r>
              <a:rPr lang="en-US" altLang="ko-KR" sz="2000" dirty="0">
                <a:latin typeface="+mn-ea"/>
              </a:rPr>
              <a:t>.</a:t>
            </a:r>
            <a:endParaRPr lang="ko-KR" altLang="en-US" sz="2000" dirty="0">
              <a:latin typeface="+mn-ea"/>
            </a:endParaRPr>
          </a:p>
          <a:p>
            <a:pPr>
              <a:buNone/>
            </a:pPr>
            <a:r>
              <a:rPr lang="ko-KR" altLang="en-US" sz="2000" dirty="0">
                <a:latin typeface="+mn-ea"/>
              </a:rPr>
              <a:t>어느 누구의 빵도 훔친 적이 없네</a:t>
            </a:r>
            <a:r>
              <a:rPr lang="en-US" altLang="ko-KR" sz="2000" dirty="0">
                <a:latin typeface="+mn-ea"/>
              </a:rPr>
              <a:t>.</a:t>
            </a:r>
            <a:endParaRPr lang="ko-KR" altLang="en-US" sz="2000" dirty="0">
              <a:latin typeface="+mn-ea"/>
            </a:endParaRPr>
          </a:p>
          <a:p>
            <a:pPr>
              <a:buNone/>
            </a:pPr>
            <a:r>
              <a:rPr lang="ko-KR" altLang="en-US" sz="2000" dirty="0">
                <a:latin typeface="+mn-ea"/>
              </a:rPr>
              <a:t>어느 누구도 나를 대신해서 죽지 않았네</a:t>
            </a:r>
            <a:r>
              <a:rPr lang="en-US" altLang="ko-KR" sz="2000" dirty="0">
                <a:latin typeface="+mn-ea"/>
              </a:rPr>
              <a:t>. </a:t>
            </a:r>
            <a:r>
              <a:rPr lang="ko-KR" altLang="en-US" sz="2000" dirty="0">
                <a:latin typeface="+mn-ea"/>
              </a:rPr>
              <a:t>어느 누구도</a:t>
            </a:r>
            <a:r>
              <a:rPr lang="en-US" altLang="ko-KR" sz="2000" dirty="0">
                <a:latin typeface="+mn-ea"/>
              </a:rPr>
              <a:t>.</a:t>
            </a:r>
            <a:endParaRPr lang="ko-KR" altLang="en-US" sz="2000" dirty="0">
              <a:latin typeface="+mn-ea"/>
            </a:endParaRPr>
          </a:p>
          <a:p>
            <a:pPr>
              <a:buNone/>
            </a:pPr>
            <a:r>
              <a:rPr lang="ko-KR" altLang="en-US" sz="2000" dirty="0">
                <a:latin typeface="+mn-ea"/>
              </a:rPr>
              <a:t>그대의 안개 속으로 떠나게</a:t>
            </a:r>
            <a:r>
              <a:rPr lang="en-US" altLang="ko-KR" sz="2000" dirty="0">
                <a:latin typeface="+mn-ea"/>
              </a:rPr>
              <a:t>.</a:t>
            </a:r>
            <a:r>
              <a:rPr lang="ko-KR" altLang="en-US" sz="2000" dirty="0">
                <a:latin typeface="+mn-ea"/>
              </a:rPr>
              <a:t> </a:t>
            </a:r>
            <a:endParaRPr lang="en-US" altLang="ko-KR" sz="2000" dirty="0">
              <a:latin typeface="+mn-ea"/>
            </a:endParaRPr>
          </a:p>
          <a:p>
            <a:pPr>
              <a:buNone/>
            </a:pPr>
            <a:r>
              <a:rPr lang="ko-KR" altLang="en-US" sz="2000" dirty="0">
                <a:latin typeface="+mn-ea"/>
              </a:rPr>
              <a:t>어서 돌아가게</a:t>
            </a:r>
            <a:r>
              <a:rPr lang="en-US" altLang="ko-KR" sz="2000" dirty="0">
                <a:latin typeface="+mn-ea"/>
              </a:rPr>
              <a:t>.</a:t>
            </a:r>
            <a:endParaRPr lang="ko-KR" altLang="en-US" sz="2000" dirty="0">
              <a:latin typeface="+mn-ea"/>
            </a:endParaRPr>
          </a:p>
          <a:p>
            <a:pPr>
              <a:buNone/>
            </a:pPr>
            <a:r>
              <a:rPr lang="ko-KR" altLang="en-US" sz="2000" dirty="0">
                <a:latin typeface="+mn-ea"/>
              </a:rPr>
              <a:t>내 죄는 아닐세</a:t>
            </a:r>
            <a:r>
              <a:rPr lang="en-US" altLang="ko-KR" sz="2000" dirty="0">
                <a:latin typeface="+mn-ea"/>
              </a:rPr>
              <a:t>! </a:t>
            </a:r>
            <a:r>
              <a:rPr lang="ko-KR" altLang="en-US" sz="2000" dirty="0">
                <a:latin typeface="+mn-ea"/>
              </a:rPr>
              <a:t>내가 살아 숨쉬는 것도</a:t>
            </a:r>
          </a:p>
          <a:p>
            <a:pPr>
              <a:buNone/>
            </a:pPr>
            <a:r>
              <a:rPr lang="ko-KR" altLang="en-US" sz="2000" dirty="0">
                <a:latin typeface="+mn-ea"/>
              </a:rPr>
              <a:t>먹고</a:t>
            </a:r>
            <a:r>
              <a:rPr lang="en-US" altLang="ko-KR" sz="2000" dirty="0">
                <a:latin typeface="+mn-ea"/>
              </a:rPr>
              <a:t>, </a:t>
            </a:r>
            <a:r>
              <a:rPr lang="ko-KR" altLang="en-US" sz="2000" dirty="0">
                <a:latin typeface="+mn-ea"/>
              </a:rPr>
              <a:t>마시고 잠자고 옷을 입는 것도</a:t>
            </a:r>
            <a:r>
              <a:rPr lang="en-US" altLang="ko-KR" sz="2000" dirty="0">
                <a:latin typeface="+mn-ea"/>
              </a:rPr>
              <a:t>.</a:t>
            </a:r>
          </a:p>
          <a:p>
            <a:pPr>
              <a:buNone/>
            </a:pPr>
            <a:endParaRPr lang="en-US" altLang="ko-KR" sz="2000" i="1" dirty="0">
              <a:latin typeface="+mn-ea"/>
            </a:endParaRPr>
          </a:p>
          <a:p>
            <a:pPr>
              <a:buNone/>
            </a:pPr>
            <a:r>
              <a:rPr lang="ko-KR" altLang="en-US" sz="2000" i="1" dirty="0" err="1">
                <a:latin typeface="+mn-ea"/>
              </a:rPr>
              <a:t>프리모</a:t>
            </a:r>
            <a:r>
              <a:rPr lang="ko-KR" altLang="en-US" sz="2000" i="1" dirty="0">
                <a:latin typeface="+mn-ea"/>
              </a:rPr>
              <a:t> </a:t>
            </a:r>
            <a:r>
              <a:rPr lang="ko-KR" altLang="en-US" sz="2000" i="1" dirty="0" err="1">
                <a:latin typeface="+mn-ea"/>
              </a:rPr>
              <a:t>레비</a:t>
            </a:r>
            <a:endParaRPr lang="en-US" altLang="ko-KR" sz="2000" i="1" dirty="0">
              <a:latin typeface="+mn-ea"/>
            </a:endParaRPr>
          </a:p>
        </p:txBody>
      </p:sp>
      <p:sp>
        <p:nvSpPr>
          <p:cNvPr id="5" name="슬라이드 번호 개체 틀 4"/>
          <p:cNvSpPr>
            <a:spLocks noGrp="1"/>
          </p:cNvSpPr>
          <p:nvPr>
            <p:ph type="sldNum" sz="quarter" idx="12"/>
          </p:nvPr>
        </p:nvSpPr>
        <p:spPr/>
        <p:txBody>
          <a:bodyPr>
            <a:normAutofit/>
          </a:bodyPr>
          <a:lstStyle/>
          <a:p>
            <a:pPr algn="ctr"/>
            <a:fld id="{72AC53DF-4216-466D-99A7-94400E6C2A25}" type="slidenum">
              <a:rPr lang="en-US" sz="1200" smtClean="0">
                <a:solidFill>
                  <a:schemeClr val="tx2"/>
                </a:solidFill>
              </a:rPr>
              <a:pPr algn="ctr"/>
              <a:t>7</a:t>
            </a:fld>
            <a:endParaRPr lang="en-US" sz="1400" b="1" dirty="0">
              <a:solidFill>
                <a:srgbClr val="FFFFFF"/>
              </a:solidFill>
            </a:endParaRPr>
          </a:p>
        </p:txBody>
      </p:sp>
      <p:sp>
        <p:nvSpPr>
          <p:cNvPr id="6" name="내용 개체 틀 3"/>
          <p:cNvSpPr>
            <a:spLocks noGrp="1"/>
          </p:cNvSpPr>
          <p:nvPr>
            <p:ph sz="half" idx="2"/>
          </p:nvPr>
        </p:nvSpPr>
        <p:spPr>
          <a:xfrm>
            <a:off x="6393160" y="1628800"/>
            <a:ext cx="3079006" cy="4453955"/>
          </a:xfrm>
        </p:spPr>
        <p:txBody>
          <a:bodyPr>
            <a:normAutofit/>
          </a:bodyPr>
          <a:lstStyle/>
          <a:p>
            <a:pPr>
              <a:buNone/>
            </a:pPr>
            <a:r>
              <a:rPr lang="ko-KR" altLang="en-US" sz="1600" dirty="0">
                <a:latin typeface="HY그래픽" pitchFamily="18" charset="-127"/>
                <a:ea typeface="HY그래픽" pitchFamily="18" charset="-127"/>
              </a:rPr>
              <a:t>단테 신곡 </a:t>
            </a:r>
            <a:r>
              <a:rPr lang="en-US" altLang="ko-KR" sz="1600" dirty="0">
                <a:latin typeface="HY그래픽" pitchFamily="18" charset="-127"/>
                <a:ea typeface="HY그래픽" pitchFamily="18" charset="-127"/>
              </a:rPr>
              <a:t>(</a:t>
            </a:r>
            <a:r>
              <a:rPr lang="ko-KR" altLang="en-US" sz="1600" dirty="0" err="1">
                <a:latin typeface="HY그래픽" pitchFamily="18" charset="-127"/>
                <a:ea typeface="HY그래픽" pitchFamily="18" charset="-127"/>
              </a:rPr>
              <a:t>지옥편</a:t>
            </a:r>
            <a:r>
              <a:rPr lang="en-US" altLang="ko-KR" sz="1600" dirty="0">
                <a:latin typeface="HY그래픽" pitchFamily="18" charset="-127"/>
                <a:ea typeface="HY그래픽" pitchFamily="18" charset="-127"/>
              </a:rPr>
              <a:t>&gt; </a:t>
            </a:r>
            <a:r>
              <a:rPr lang="ko-KR" altLang="en-US" sz="1600" dirty="0">
                <a:latin typeface="HY그래픽" pitchFamily="18" charset="-127"/>
                <a:ea typeface="HY그래픽" pitchFamily="18" charset="-127"/>
              </a:rPr>
              <a:t>제</a:t>
            </a:r>
            <a:r>
              <a:rPr lang="en-US" altLang="ko-KR" sz="1600" dirty="0">
                <a:latin typeface="HY그래픽" pitchFamily="18" charset="-127"/>
                <a:ea typeface="HY그래픽" pitchFamily="18" charset="-127"/>
              </a:rPr>
              <a:t>33</a:t>
            </a:r>
            <a:r>
              <a:rPr lang="ko-KR" altLang="en-US" sz="1600" dirty="0">
                <a:latin typeface="HY그래픽" pitchFamily="18" charset="-127"/>
                <a:ea typeface="HY그래픽" pitchFamily="18" charset="-127"/>
              </a:rPr>
              <a:t>곡 </a:t>
            </a:r>
            <a:r>
              <a:rPr lang="en-US" altLang="ko-KR" sz="1600" dirty="0">
                <a:latin typeface="HY그래픽" pitchFamily="18" charset="-127"/>
                <a:ea typeface="HY그래픽" pitchFamily="18" charset="-127"/>
              </a:rPr>
              <a:t>139-41</a:t>
            </a:r>
            <a:r>
              <a:rPr lang="ko-KR" altLang="en-US" sz="1600" dirty="0">
                <a:latin typeface="HY그래픽" pitchFamily="18" charset="-127"/>
                <a:ea typeface="HY그래픽" pitchFamily="18" charset="-127"/>
              </a:rPr>
              <a:t>행</a:t>
            </a:r>
            <a:endParaRPr lang="en-US" altLang="ko-KR" sz="1600" dirty="0">
              <a:latin typeface="HY그래픽" pitchFamily="18" charset="-127"/>
              <a:ea typeface="HY그래픽" pitchFamily="18" charset="-127"/>
            </a:endParaRPr>
          </a:p>
          <a:p>
            <a:pPr>
              <a:buNone/>
            </a:pPr>
            <a:r>
              <a:rPr lang="ko-KR" altLang="en-US" sz="1600" dirty="0" err="1">
                <a:latin typeface="HY그래픽" pitchFamily="18" charset="-127"/>
                <a:ea typeface="HY그래픽" pitchFamily="18" charset="-127"/>
              </a:rPr>
              <a:t>아감벤</a:t>
            </a:r>
            <a:r>
              <a:rPr lang="en-US" altLang="ko-KR" sz="1600" dirty="0">
                <a:latin typeface="HY그래픽" pitchFamily="18" charset="-127"/>
                <a:ea typeface="HY그래픽" pitchFamily="18" charset="-127"/>
              </a:rPr>
              <a:t>, &lt;</a:t>
            </a:r>
            <a:r>
              <a:rPr lang="ko-KR" altLang="en-US" sz="1600" dirty="0" err="1">
                <a:latin typeface="HY그래픽" pitchFamily="18" charset="-127"/>
                <a:ea typeface="HY그래픽" pitchFamily="18" charset="-127"/>
              </a:rPr>
              <a:t>아우쉬비츠에서</a:t>
            </a:r>
            <a:r>
              <a:rPr lang="ko-KR" altLang="en-US" sz="1600" dirty="0">
                <a:latin typeface="HY그래픽" pitchFamily="18" charset="-127"/>
                <a:ea typeface="HY그래픽" pitchFamily="18" charset="-127"/>
              </a:rPr>
              <a:t> 남은 자들</a:t>
            </a:r>
            <a:r>
              <a:rPr lang="en-US" altLang="ko-KR" sz="1600" dirty="0">
                <a:latin typeface="HY그래픽" pitchFamily="18" charset="-127"/>
                <a:ea typeface="HY그래픽" pitchFamily="18" charset="-127"/>
              </a:rPr>
              <a:t>&gt;, </a:t>
            </a:r>
            <a:r>
              <a:rPr lang="ko-KR" altLang="en-US" sz="1600" dirty="0" err="1">
                <a:latin typeface="HY그래픽" pitchFamily="18" charset="-127"/>
                <a:ea typeface="HY그래픽" pitchFamily="18" charset="-127"/>
              </a:rPr>
              <a:t>새물결</a:t>
            </a:r>
            <a:r>
              <a:rPr lang="en-US" altLang="ko-KR" sz="1600" dirty="0">
                <a:latin typeface="HY그래픽" pitchFamily="18" charset="-127"/>
                <a:ea typeface="HY그래픽" pitchFamily="18" charset="-127"/>
              </a:rPr>
              <a:t>, 136</a:t>
            </a:r>
            <a:r>
              <a:rPr lang="ko-KR" altLang="en-US" sz="1600" dirty="0">
                <a:latin typeface="HY그래픽" pitchFamily="18" charset="-127"/>
                <a:ea typeface="HY그래픽" pitchFamily="18" charset="-127"/>
              </a:rPr>
              <a:t>쪽</a:t>
            </a:r>
            <a:r>
              <a:rPr lang="en-US" altLang="ko-KR" sz="1600" dirty="0">
                <a:latin typeface="HY그래픽" pitchFamily="18" charset="-127"/>
                <a:ea typeface="HY그래픽" pitchFamily="18" charset="-127"/>
              </a:rPr>
              <a:t>.</a:t>
            </a:r>
            <a:endParaRPr lang="en-US" altLang="ko-KR" sz="1800" dirty="0">
              <a:latin typeface="HY그래픽" pitchFamily="18" charset="-127"/>
              <a:ea typeface="HY그래픽" pitchFamily="18" charset="-127"/>
            </a:endParaRPr>
          </a:p>
          <a:p>
            <a:pPr marL="68580" indent="0">
              <a:buNone/>
            </a:pPr>
            <a:endParaRPr lang="ko-KR" altLang="en-US" dirty="0"/>
          </a:p>
        </p:txBody>
      </p:sp>
      <p:pic>
        <p:nvPicPr>
          <p:cNvPr id="4098" name="Picture 2" descr="C:\Users\이재승\Pictures\899179453x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7176" y="200229"/>
            <a:ext cx="3200275" cy="4528389"/>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이재승\Pictures\8955593163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207" y="2621027"/>
            <a:ext cx="2625080" cy="3819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749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p:cTn id="4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 calcmode="lin" valueType="num">
                                      <p:cBhvr>
                                        <p:cTn id="56"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4">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
                                            <p:txEl>
                                              <p:pRg st="9" end="9"/>
                                            </p:txEl>
                                          </p:spTgt>
                                        </p:tgtEl>
                                        <p:attrNameLst>
                                          <p:attrName>style.visibility</p:attrName>
                                        </p:attrNameLst>
                                      </p:cBhvr>
                                      <p:to>
                                        <p:strVal val="visible"/>
                                      </p:to>
                                    </p:set>
                                    <p:anim calcmode="lin" valueType="num">
                                      <p:cBhvr>
                                        <p:cTn id="63"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64"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65"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95300" y="512064"/>
            <a:ext cx="8915400" cy="684688"/>
          </a:xfrm>
        </p:spPr>
        <p:txBody>
          <a:bodyPr/>
          <a:lstStyle/>
          <a:p>
            <a:r>
              <a:rPr lang="ko-KR" altLang="en-US" dirty="0"/>
              <a:t>형이상학적 죄</a:t>
            </a:r>
          </a:p>
        </p:txBody>
      </p:sp>
      <p:sp>
        <p:nvSpPr>
          <p:cNvPr id="3" name="내용 개체 틀 2"/>
          <p:cNvSpPr>
            <a:spLocks noGrp="1"/>
          </p:cNvSpPr>
          <p:nvPr>
            <p:ph sz="half" idx="1"/>
          </p:nvPr>
        </p:nvSpPr>
        <p:spPr>
          <a:xfrm>
            <a:off x="488504" y="1556792"/>
            <a:ext cx="8928992" cy="4165923"/>
          </a:xfrm>
        </p:spPr>
        <p:txBody>
          <a:bodyPr>
            <a:normAutofit/>
          </a:bodyPr>
          <a:lstStyle/>
          <a:p>
            <a:pPr fontAlgn="base"/>
            <a:r>
              <a:rPr lang="ko-KR" altLang="en-US" sz="2200" dirty="0"/>
              <a:t>“인간 상호간에는 연대가 있다</a:t>
            </a:r>
            <a:r>
              <a:rPr lang="en-US" altLang="ko-KR" sz="2200" dirty="0"/>
              <a:t>. </a:t>
            </a:r>
            <a:r>
              <a:rPr lang="ko-KR" altLang="en-US" sz="2200" dirty="0"/>
              <a:t>세상에서 자행되는 모든 불법과 모든 불의에 대해</a:t>
            </a:r>
            <a:r>
              <a:rPr lang="en-US" altLang="ko-KR" sz="2200" dirty="0"/>
              <a:t>, </a:t>
            </a:r>
            <a:r>
              <a:rPr lang="ko-KR" altLang="en-US" sz="2200" dirty="0"/>
              <a:t>특히 자신이 있는 곳에서 또는 자신이 알고 있는 가운데 발생한 범죄에 대해 인간 각자의 공동책임을 부과하는 것이 바로 이 연대다</a:t>
            </a:r>
            <a:r>
              <a:rPr lang="en-US" altLang="ko-KR" sz="2200" dirty="0"/>
              <a:t>. …</a:t>
            </a:r>
            <a:r>
              <a:rPr lang="ko-KR" altLang="en-US" sz="2200" dirty="0"/>
              <a:t> 그러한 범죄가 자행되었는데도 아직 내가 살아있다는 사실은 씻을 수 없는 죄가 되어 내게 돌아온다</a:t>
            </a:r>
            <a:r>
              <a:rPr lang="en-US" altLang="ko-KR" sz="2200" dirty="0"/>
              <a:t>. …</a:t>
            </a:r>
            <a:r>
              <a:rPr lang="ko-KR" altLang="en-US" sz="2200" dirty="0"/>
              <a:t> 우리는 인간으로서 목적 없이</a:t>
            </a:r>
            <a:r>
              <a:rPr lang="en-US" altLang="ko-KR" sz="2200" dirty="0"/>
              <a:t>, </a:t>
            </a:r>
            <a:r>
              <a:rPr lang="ko-KR" altLang="en-US" sz="2200" dirty="0"/>
              <a:t>즉 성공의 가망이 없는데도 무조건적으로 생명을 바칠 것인지</a:t>
            </a:r>
            <a:r>
              <a:rPr lang="en-US" altLang="ko-KR" sz="2200" dirty="0"/>
              <a:t>, </a:t>
            </a:r>
            <a:r>
              <a:rPr lang="ko-KR" altLang="en-US" sz="2200" dirty="0"/>
              <a:t>아니면 성공이 불가능하기 때문에 생명을 보존할 것인지 사이에서 선택하지 않으면 안 되는 한계에 직면한다</a:t>
            </a:r>
            <a:r>
              <a:rPr lang="en-US" altLang="ko-KR" sz="2200" dirty="0"/>
              <a:t>. </a:t>
            </a:r>
            <a:r>
              <a:rPr lang="ko-KR" altLang="en-US" sz="2200" dirty="0"/>
              <a:t>이웃 사람들에게 범죄가 자행되는 경우 </a:t>
            </a:r>
            <a:r>
              <a:rPr lang="en-US" altLang="ko-KR" sz="2200" dirty="0"/>
              <a:t>…</a:t>
            </a:r>
            <a:r>
              <a:rPr lang="ko-KR" altLang="en-US" sz="2200" dirty="0"/>
              <a:t> 어쨌거나 함께 죽든지 아니면 함께 살든지 해야 한다는 원칙이 무조건적으로 타당하다는 것이 형이상학적 죄의 본질이다</a:t>
            </a:r>
            <a:r>
              <a:rPr lang="en-US" altLang="ko-KR" sz="2200" dirty="0"/>
              <a:t>.”(</a:t>
            </a:r>
            <a:r>
              <a:rPr lang="ko-KR" altLang="en-US" sz="2200" dirty="0"/>
              <a:t>죄의 문제</a:t>
            </a:r>
            <a:r>
              <a:rPr lang="en-US" altLang="ko-KR" sz="2200" dirty="0"/>
              <a:t>, 89</a:t>
            </a:r>
            <a:r>
              <a:rPr lang="ko-KR" altLang="en-US" sz="2200" dirty="0"/>
              <a:t>쪽</a:t>
            </a:r>
            <a:r>
              <a:rPr lang="en-US" altLang="ko-KR" sz="2200" dirty="0"/>
              <a:t>)</a:t>
            </a:r>
            <a:endParaRPr lang="ko-KR" altLang="en-US" sz="2200" dirty="0"/>
          </a:p>
          <a:p>
            <a:endParaRPr lang="ko-KR" altLang="en-US" dirty="0"/>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8</a:t>
            </a:fld>
            <a:endParaRPr lang="en-US" sz="1400" b="1" dirty="0">
              <a:solidFill>
                <a:srgbClr val="FFFFFF"/>
              </a:solidFill>
            </a:endParaRPr>
          </a:p>
        </p:txBody>
      </p:sp>
    </p:spTree>
    <p:extLst>
      <p:ext uri="{BB962C8B-B14F-4D97-AF65-F5344CB8AC3E}">
        <p14:creationId xmlns:p14="http://schemas.microsoft.com/office/powerpoint/2010/main" val="3167499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95300" y="512064"/>
            <a:ext cx="8915400" cy="684688"/>
          </a:xfrm>
        </p:spPr>
        <p:txBody>
          <a:bodyPr/>
          <a:lstStyle/>
          <a:p>
            <a:r>
              <a:rPr lang="ko-KR" altLang="en-US" dirty="0"/>
              <a:t>살아남은 죄</a:t>
            </a:r>
          </a:p>
        </p:txBody>
      </p:sp>
      <p:sp>
        <p:nvSpPr>
          <p:cNvPr id="3" name="내용 개체 틀 2"/>
          <p:cNvSpPr>
            <a:spLocks noGrp="1"/>
          </p:cNvSpPr>
          <p:nvPr>
            <p:ph sz="half" idx="1"/>
          </p:nvPr>
        </p:nvSpPr>
        <p:spPr>
          <a:xfrm>
            <a:off x="272480" y="1268760"/>
            <a:ext cx="9217024" cy="5400600"/>
          </a:xfrm>
        </p:spPr>
        <p:txBody>
          <a:bodyPr>
            <a:normAutofit/>
          </a:bodyPr>
          <a:lstStyle/>
          <a:p>
            <a:pPr fontAlgn="base"/>
            <a:r>
              <a:rPr lang="ko-KR" altLang="en-US" sz="2000" dirty="0"/>
              <a:t>“도덕은 항상 현실세계의 목표에 의해서도 규정된다</a:t>
            </a:r>
            <a:r>
              <a:rPr lang="en-US" altLang="ko-KR" sz="2000" dirty="0"/>
              <a:t>. </a:t>
            </a:r>
            <a:r>
              <a:rPr lang="ko-KR" altLang="en-US" sz="2000" dirty="0"/>
              <a:t>어떤 목적을 실현하는 것이 중요하다면 나는 도덕적으로 내 자신의 생명을 걸 도덕적인 의무를 질 수도 있다</a:t>
            </a:r>
            <a:r>
              <a:rPr lang="en-US" altLang="ko-KR" sz="2000" dirty="0"/>
              <a:t>. </a:t>
            </a:r>
            <a:r>
              <a:rPr lang="ko-KR" altLang="en-US" sz="2000" dirty="0"/>
              <a:t>그러나 생명의 희생을 통해서도 아무 것도 달성할 수 없다는 사정이 명백한 경우에는 생명을 희생하라는 요구는 도덕적으로 성립하지 않는다</a:t>
            </a:r>
            <a:r>
              <a:rPr lang="en-US" altLang="ko-KR" sz="2000" dirty="0"/>
              <a:t>. …</a:t>
            </a:r>
            <a:r>
              <a:rPr lang="ko-KR" altLang="en-US" sz="2000" dirty="0"/>
              <a:t> 그렇지만 우리의 마음 안에는 또 다른 죄의식이 있다</a:t>
            </a:r>
            <a:r>
              <a:rPr lang="en-US" altLang="ko-KR" sz="2000" dirty="0"/>
              <a:t>. </a:t>
            </a:r>
            <a:r>
              <a:rPr lang="ko-KR" altLang="en-US" sz="2000" dirty="0"/>
              <a:t>형이상적인 죄는 적어도 인간으로서 인간과의 절대적 연대가 결핍되어 있다는 점에 있다</a:t>
            </a:r>
            <a:r>
              <a:rPr lang="en-US" altLang="ko-KR" sz="2000" dirty="0"/>
              <a:t>. </a:t>
            </a:r>
            <a:r>
              <a:rPr lang="ko-KR" altLang="en-US" sz="2000" dirty="0"/>
              <a:t>도덕적으로 </a:t>
            </a:r>
            <a:r>
              <a:rPr lang="ko-KR" altLang="en-US" sz="2000" dirty="0" err="1"/>
              <a:t>성립가능한</a:t>
            </a:r>
            <a:r>
              <a:rPr lang="ko-KR" altLang="en-US" sz="2000" dirty="0"/>
              <a:t> 요구가 이미 멈춘 곳에서 형이상학적 죄는 씻을 수 없는 요구로 존재한다</a:t>
            </a:r>
            <a:r>
              <a:rPr lang="en-US" altLang="ko-KR" sz="2000" dirty="0"/>
              <a:t>. </a:t>
            </a:r>
            <a:r>
              <a:rPr lang="ko-KR" altLang="en-US" sz="2000" dirty="0"/>
              <a:t>내가 있는 곳에서 불법과 범죄가 자행된다면 연대는 훼손된 것이다</a:t>
            </a:r>
            <a:r>
              <a:rPr lang="en-US" altLang="ko-KR" sz="2000" dirty="0"/>
              <a:t>. </a:t>
            </a:r>
            <a:r>
              <a:rPr lang="ko-KR" altLang="en-US" sz="2000" dirty="0"/>
              <a:t>불법과 범죄를 막기 위해 용의주도하게 자신의 생명을 위험에 내놓았다는 것만으로는 충분하지 않다</a:t>
            </a:r>
            <a:r>
              <a:rPr lang="en-US" altLang="ko-KR" sz="2000" dirty="0"/>
              <a:t>. </a:t>
            </a:r>
            <a:r>
              <a:rPr lang="ko-KR" altLang="en-US" sz="2000" dirty="0"/>
              <a:t>도덕적인 죄는 없겠지만 형이상학적 죄는 남는다</a:t>
            </a:r>
            <a:r>
              <a:rPr lang="en-US" altLang="ko-KR" sz="2000" dirty="0"/>
              <a:t>. </a:t>
            </a:r>
            <a:r>
              <a:rPr lang="ko-KR" altLang="en-US" sz="2000" dirty="0"/>
              <a:t>내가 있는 곳에서 불법과 범죄가 자행되고 다른 사람들이 죽어나가는데 나는 살아남았다면</a:t>
            </a:r>
            <a:r>
              <a:rPr lang="en-US" altLang="ko-KR" sz="2000" dirty="0"/>
              <a:t>, </a:t>
            </a:r>
            <a:r>
              <a:rPr lang="ko-KR" altLang="en-US" sz="2000" dirty="0"/>
              <a:t>내 안에서 하나의 소리가 들리고</a:t>
            </a:r>
            <a:r>
              <a:rPr lang="en-US" altLang="ko-KR" sz="2000" dirty="0"/>
              <a:t>, </a:t>
            </a:r>
            <a:r>
              <a:rPr lang="ko-KR" altLang="en-US" sz="2000" dirty="0"/>
              <a:t>이를 통해 나는 안다</a:t>
            </a:r>
            <a:r>
              <a:rPr lang="en-US" altLang="ko-KR" sz="2000" dirty="0"/>
              <a:t>. </a:t>
            </a:r>
            <a:r>
              <a:rPr lang="ko-KR" altLang="en-US" sz="2000" dirty="0"/>
              <a:t>살아남아 있다는 것이 나의 죄이다</a:t>
            </a:r>
            <a:r>
              <a:rPr lang="en-US" altLang="ko-KR" sz="2000" dirty="0"/>
              <a:t>.”(</a:t>
            </a:r>
            <a:r>
              <a:rPr lang="ko-KR" altLang="en-US" sz="2000" dirty="0"/>
              <a:t>죄의 문제</a:t>
            </a:r>
            <a:r>
              <a:rPr lang="en-US" altLang="ko-KR" sz="2000" dirty="0"/>
              <a:t>, 144</a:t>
            </a:r>
            <a:r>
              <a:rPr lang="ko-KR" altLang="en-US" sz="2000" dirty="0"/>
              <a:t>쪽</a:t>
            </a:r>
            <a:r>
              <a:rPr lang="en-US" altLang="ko-KR" sz="2000" dirty="0"/>
              <a:t>)</a:t>
            </a:r>
            <a:endParaRPr lang="ko-KR" altLang="en-US" sz="2600" dirty="0"/>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9</a:t>
            </a:fld>
            <a:endParaRPr lang="en-US" sz="1400" b="1" dirty="0">
              <a:solidFill>
                <a:srgbClr val="FFFFFF"/>
              </a:solidFill>
            </a:endParaRPr>
          </a:p>
        </p:txBody>
      </p:sp>
    </p:spTree>
    <p:extLst>
      <p:ext uri="{BB962C8B-B14F-4D97-AF65-F5344CB8AC3E}">
        <p14:creationId xmlns:p14="http://schemas.microsoft.com/office/powerpoint/2010/main" val="3123469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lgn="ctr"/>
            <a:r>
              <a:rPr lang="ko-KR" altLang="en-US" sz="3200" dirty="0"/>
              <a:t>국가범죄 앞에서 죄의 분류</a:t>
            </a:r>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10</a:t>
            </a:fld>
            <a:endParaRPr lang="en-US" sz="1400" b="1" dirty="0">
              <a:solidFill>
                <a:srgbClr val="FFFFFF"/>
              </a:solidFill>
            </a:endParaRPr>
          </a:p>
        </p:txBody>
      </p:sp>
      <p:sp>
        <p:nvSpPr>
          <p:cNvPr id="7" name="Rectangle 1"/>
          <p:cNvSpPr>
            <a:spLocks noChangeArrowheads="1"/>
          </p:cNvSpPr>
          <p:nvPr/>
        </p:nvSpPr>
        <p:spPr bwMode="auto">
          <a:xfrm>
            <a:off x="1016000" y="3090863"/>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graphicFrame>
        <p:nvGraphicFramePr>
          <p:cNvPr id="9" name="표 8"/>
          <p:cNvGraphicFramePr>
            <a:graphicFrameLocks noGrp="1"/>
          </p:cNvGraphicFramePr>
          <p:nvPr>
            <p:extLst>
              <p:ext uri="{D42A27DB-BD31-4B8C-83A1-F6EECF244321}">
                <p14:modId xmlns:p14="http://schemas.microsoft.com/office/powerpoint/2010/main" val="259929434"/>
              </p:ext>
            </p:extLst>
          </p:nvPr>
        </p:nvGraphicFramePr>
        <p:xfrm>
          <a:off x="1280592" y="1484785"/>
          <a:ext cx="7848871" cy="3691291"/>
        </p:xfrm>
        <a:graphic>
          <a:graphicData uri="http://schemas.openxmlformats.org/drawingml/2006/table">
            <a:tbl>
              <a:tblPr/>
              <a:tblGrid>
                <a:gridCol w="2223455">
                  <a:extLst>
                    <a:ext uri="{9D8B030D-6E8A-4147-A177-3AD203B41FA5}">
                      <a16:colId xmlns:a16="http://schemas.microsoft.com/office/drawing/2014/main" val="20000"/>
                    </a:ext>
                  </a:extLst>
                </a:gridCol>
                <a:gridCol w="2812708">
                  <a:extLst>
                    <a:ext uri="{9D8B030D-6E8A-4147-A177-3AD203B41FA5}">
                      <a16:colId xmlns:a16="http://schemas.microsoft.com/office/drawing/2014/main" val="20001"/>
                    </a:ext>
                  </a:extLst>
                </a:gridCol>
                <a:gridCol w="2812708">
                  <a:extLst>
                    <a:ext uri="{9D8B030D-6E8A-4147-A177-3AD203B41FA5}">
                      <a16:colId xmlns:a16="http://schemas.microsoft.com/office/drawing/2014/main" val="20002"/>
                    </a:ext>
                  </a:extLst>
                </a:gridCol>
              </a:tblGrid>
              <a:tr h="1207171">
                <a:tc>
                  <a:txBody>
                    <a:bodyPr/>
                    <a:lstStyle/>
                    <a:p>
                      <a:pPr marL="0" marR="0" indent="0" algn="just" fontAlgn="base" latinLnBrk="1">
                        <a:lnSpc>
                          <a:spcPct val="160000"/>
                        </a:lnSpc>
                        <a:spcBef>
                          <a:spcPts val="0"/>
                        </a:spcBef>
                        <a:spcAft>
                          <a:spcPts val="0"/>
                        </a:spcAft>
                      </a:pPr>
                      <a:endParaRPr lang="ko-KR" altLang="en-US" sz="2400" kern="0" spc="-50" dirty="0">
                        <a:solidFill>
                          <a:schemeClr val="tx1"/>
                        </a:solidFill>
                        <a:effectLst/>
                        <a:latin typeface="+mn-ea"/>
                        <a:ea typeface="+mn-ea"/>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just" fontAlgn="base" latinLnBrk="1">
                        <a:lnSpc>
                          <a:spcPct val="160000"/>
                        </a:lnSpc>
                        <a:spcBef>
                          <a:spcPts val="0"/>
                        </a:spcBef>
                        <a:spcAft>
                          <a:spcPts val="0"/>
                        </a:spcAft>
                      </a:pPr>
                      <a:r>
                        <a:rPr lang="ko-KR" altLang="en-US" sz="2400" kern="0" spc="-50" dirty="0">
                          <a:solidFill>
                            <a:schemeClr val="tx1"/>
                          </a:solidFill>
                          <a:effectLst/>
                          <a:latin typeface="+mn-ea"/>
                          <a:ea typeface="+mn-ea"/>
                        </a:rPr>
                        <a:t>성격</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just" fontAlgn="base" latinLnBrk="1">
                        <a:lnSpc>
                          <a:spcPct val="160000"/>
                        </a:lnSpc>
                        <a:spcBef>
                          <a:spcPts val="0"/>
                        </a:spcBef>
                        <a:spcAft>
                          <a:spcPts val="0"/>
                        </a:spcAft>
                      </a:pPr>
                      <a:r>
                        <a:rPr lang="ko-KR" altLang="en-US" sz="2400" kern="0" spc="-50" dirty="0">
                          <a:solidFill>
                            <a:schemeClr val="tx1"/>
                          </a:solidFill>
                          <a:effectLst/>
                          <a:latin typeface="+mn-ea"/>
                          <a:ea typeface="+mn-ea"/>
                        </a:rPr>
                        <a:t>대가</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71128">
                <a:tc>
                  <a:txBody>
                    <a:bodyPr/>
                    <a:lstStyle/>
                    <a:p>
                      <a:pPr marL="0" marR="0" indent="0" algn="just" fontAlgn="base" latinLnBrk="1">
                        <a:lnSpc>
                          <a:spcPct val="160000"/>
                        </a:lnSpc>
                        <a:spcBef>
                          <a:spcPts val="0"/>
                        </a:spcBef>
                        <a:spcAft>
                          <a:spcPts val="0"/>
                        </a:spcAft>
                      </a:pPr>
                      <a:r>
                        <a:rPr lang="ko-KR" altLang="en-US" sz="2400" kern="0" spc="-50">
                          <a:solidFill>
                            <a:schemeClr val="tx1"/>
                          </a:solidFill>
                          <a:effectLst/>
                          <a:latin typeface="+mn-ea"/>
                          <a:ea typeface="+mn-ea"/>
                        </a:rPr>
                        <a:t>법적인 죄</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just" fontAlgn="base" latinLnBrk="1">
                        <a:lnSpc>
                          <a:spcPct val="160000"/>
                        </a:lnSpc>
                        <a:spcBef>
                          <a:spcPts val="0"/>
                        </a:spcBef>
                        <a:spcAft>
                          <a:spcPts val="0"/>
                        </a:spcAft>
                      </a:pPr>
                      <a:r>
                        <a:rPr lang="ko-KR" altLang="en-US" sz="2400" kern="0" spc="-50" dirty="0">
                          <a:solidFill>
                            <a:schemeClr val="tx1"/>
                          </a:solidFill>
                          <a:effectLst/>
                          <a:latin typeface="+mn-ea"/>
                          <a:ea typeface="+mn-ea"/>
                        </a:rPr>
                        <a:t>형사 범죄</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just" defTabSz="914400" rtl="0" eaLnBrk="1" fontAlgn="base" latinLnBrk="1" hangingPunct="1">
                        <a:lnSpc>
                          <a:spcPct val="160000"/>
                        </a:lnSpc>
                        <a:spcBef>
                          <a:spcPts val="0"/>
                        </a:spcBef>
                        <a:spcAft>
                          <a:spcPts val="0"/>
                        </a:spcAft>
                        <a:buClrTx/>
                        <a:buSzTx/>
                        <a:buFontTx/>
                        <a:buNone/>
                        <a:tabLst/>
                        <a:defRPr/>
                      </a:pPr>
                      <a:r>
                        <a:rPr lang="ko-KR" altLang="en-US" sz="2400" kern="0" spc="-50" dirty="0">
                          <a:solidFill>
                            <a:schemeClr val="tx1"/>
                          </a:solidFill>
                          <a:effectLst/>
                          <a:latin typeface="+mn-ea"/>
                          <a:ea typeface="+mn-ea"/>
                        </a:rPr>
                        <a:t>형벌</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68824">
                <a:tc>
                  <a:txBody>
                    <a:bodyPr/>
                    <a:lstStyle/>
                    <a:p>
                      <a:pPr marL="0" marR="0" indent="0" algn="just" fontAlgn="base" latinLnBrk="1">
                        <a:lnSpc>
                          <a:spcPct val="160000"/>
                        </a:lnSpc>
                        <a:spcBef>
                          <a:spcPts val="0"/>
                        </a:spcBef>
                        <a:spcAft>
                          <a:spcPts val="0"/>
                        </a:spcAft>
                      </a:pPr>
                      <a:r>
                        <a:rPr lang="ko-KR" altLang="en-US" sz="2400" kern="0" spc="-50" dirty="0">
                          <a:solidFill>
                            <a:schemeClr val="tx1"/>
                          </a:solidFill>
                          <a:effectLst/>
                          <a:latin typeface="+mn-ea"/>
                          <a:ea typeface="+mn-ea"/>
                        </a:rPr>
                        <a:t>정치적 죄</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just" fontAlgn="base" latinLnBrk="1">
                        <a:lnSpc>
                          <a:spcPct val="160000"/>
                        </a:lnSpc>
                        <a:spcBef>
                          <a:spcPts val="0"/>
                        </a:spcBef>
                        <a:spcAft>
                          <a:spcPts val="0"/>
                        </a:spcAft>
                      </a:pPr>
                      <a:r>
                        <a:rPr lang="ko-KR" altLang="en-US" sz="2400" kern="0" spc="-50" dirty="0">
                          <a:solidFill>
                            <a:schemeClr val="tx1"/>
                          </a:solidFill>
                          <a:effectLst/>
                          <a:latin typeface="+mn-ea"/>
                          <a:ea typeface="+mn-ea"/>
                        </a:rPr>
                        <a:t>국민의 주권적 타락</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just" fontAlgn="base" latinLnBrk="1">
                        <a:lnSpc>
                          <a:spcPct val="160000"/>
                        </a:lnSpc>
                        <a:spcBef>
                          <a:spcPts val="0"/>
                        </a:spcBef>
                        <a:spcAft>
                          <a:spcPts val="0"/>
                        </a:spcAft>
                      </a:pPr>
                      <a:r>
                        <a:rPr lang="ko-KR" altLang="en-US" sz="2400" kern="0" spc="-50" dirty="0">
                          <a:solidFill>
                            <a:schemeClr val="tx1"/>
                          </a:solidFill>
                          <a:effectLst/>
                          <a:latin typeface="+mn-ea"/>
                          <a:ea typeface="+mn-ea"/>
                        </a:rPr>
                        <a:t>국가책임</a:t>
                      </a:r>
                      <a:r>
                        <a:rPr lang="en-US" altLang="ko-KR" sz="2400" kern="0" spc="-50" dirty="0">
                          <a:solidFill>
                            <a:schemeClr val="tx1"/>
                          </a:solidFill>
                          <a:effectLst/>
                          <a:latin typeface="+mn-ea"/>
                          <a:ea typeface="+mn-ea"/>
                        </a:rPr>
                        <a:t>, </a:t>
                      </a:r>
                      <a:r>
                        <a:rPr lang="ko-KR" altLang="en-US" sz="2400" kern="0" spc="-50" dirty="0">
                          <a:solidFill>
                            <a:schemeClr val="tx1"/>
                          </a:solidFill>
                          <a:effectLst/>
                          <a:latin typeface="+mn-ea"/>
                          <a:ea typeface="+mn-ea"/>
                        </a:rPr>
                        <a:t>집단책임</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68824">
                <a:tc>
                  <a:txBody>
                    <a:bodyPr/>
                    <a:lstStyle/>
                    <a:p>
                      <a:pPr marL="0" marR="0" indent="0" algn="just" fontAlgn="base" latinLnBrk="1">
                        <a:lnSpc>
                          <a:spcPct val="160000"/>
                        </a:lnSpc>
                        <a:spcBef>
                          <a:spcPts val="0"/>
                        </a:spcBef>
                        <a:spcAft>
                          <a:spcPts val="0"/>
                        </a:spcAft>
                      </a:pPr>
                      <a:r>
                        <a:rPr lang="ko-KR" altLang="en-US" sz="2400" kern="0" spc="-50" dirty="0">
                          <a:solidFill>
                            <a:schemeClr val="tx1"/>
                          </a:solidFill>
                          <a:effectLst/>
                          <a:latin typeface="+mn-ea"/>
                          <a:ea typeface="+mn-ea"/>
                        </a:rPr>
                        <a:t>도덕적 죄</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just" fontAlgn="base" latinLnBrk="1">
                        <a:lnSpc>
                          <a:spcPct val="160000"/>
                        </a:lnSpc>
                        <a:spcBef>
                          <a:spcPts val="0"/>
                        </a:spcBef>
                        <a:spcAft>
                          <a:spcPts val="0"/>
                        </a:spcAft>
                      </a:pPr>
                      <a:r>
                        <a:rPr lang="ko-KR" altLang="en-US" sz="2400" kern="0" spc="-50" dirty="0">
                          <a:solidFill>
                            <a:schemeClr val="tx1"/>
                          </a:solidFill>
                          <a:effectLst/>
                          <a:latin typeface="+mn-ea"/>
                          <a:ea typeface="+mn-ea"/>
                        </a:rPr>
                        <a:t>부도덕</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just" fontAlgn="base" latinLnBrk="1">
                        <a:lnSpc>
                          <a:spcPct val="160000"/>
                        </a:lnSpc>
                        <a:spcBef>
                          <a:spcPts val="0"/>
                        </a:spcBef>
                        <a:spcAft>
                          <a:spcPts val="0"/>
                        </a:spcAft>
                      </a:pPr>
                      <a:r>
                        <a:rPr lang="ko-KR" altLang="en-US" sz="2400" kern="0" spc="-50" dirty="0">
                          <a:solidFill>
                            <a:schemeClr val="tx1"/>
                          </a:solidFill>
                          <a:effectLst/>
                          <a:latin typeface="+mn-ea"/>
                          <a:ea typeface="+mn-ea"/>
                        </a:rPr>
                        <a:t>개인적 참회</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68824">
                <a:tc>
                  <a:txBody>
                    <a:bodyPr/>
                    <a:lstStyle/>
                    <a:p>
                      <a:pPr marL="0" marR="0" indent="0" algn="just" fontAlgn="base" latinLnBrk="1">
                        <a:lnSpc>
                          <a:spcPct val="160000"/>
                        </a:lnSpc>
                        <a:spcBef>
                          <a:spcPts val="0"/>
                        </a:spcBef>
                        <a:spcAft>
                          <a:spcPts val="0"/>
                        </a:spcAft>
                      </a:pPr>
                      <a:r>
                        <a:rPr lang="ko-KR" altLang="en-US" sz="2400" kern="0" spc="-50">
                          <a:solidFill>
                            <a:schemeClr val="tx1"/>
                          </a:solidFill>
                          <a:effectLst/>
                          <a:latin typeface="+mn-ea"/>
                          <a:ea typeface="+mn-ea"/>
                        </a:rPr>
                        <a:t>형이상학적 죄</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just" fontAlgn="base" latinLnBrk="1">
                        <a:lnSpc>
                          <a:spcPct val="160000"/>
                        </a:lnSpc>
                        <a:spcBef>
                          <a:spcPts val="0"/>
                        </a:spcBef>
                        <a:spcAft>
                          <a:spcPts val="0"/>
                        </a:spcAft>
                      </a:pPr>
                      <a:r>
                        <a:rPr lang="ko-KR" altLang="en-US" sz="2400" kern="0" spc="-50" dirty="0" err="1">
                          <a:solidFill>
                            <a:schemeClr val="tx1"/>
                          </a:solidFill>
                          <a:effectLst/>
                          <a:latin typeface="+mn-ea"/>
                          <a:ea typeface="+mn-ea"/>
                        </a:rPr>
                        <a:t>초도덕적</a:t>
                      </a:r>
                      <a:r>
                        <a:rPr lang="ko-KR" altLang="en-US" sz="2400" kern="0" spc="-50" dirty="0">
                          <a:solidFill>
                            <a:schemeClr val="tx1"/>
                          </a:solidFill>
                          <a:effectLst/>
                          <a:latin typeface="+mn-ea"/>
                          <a:ea typeface="+mn-ea"/>
                        </a:rPr>
                        <a:t> 규범위반</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just" fontAlgn="base" latinLnBrk="1">
                        <a:lnSpc>
                          <a:spcPct val="160000"/>
                        </a:lnSpc>
                        <a:spcBef>
                          <a:spcPts val="0"/>
                        </a:spcBef>
                        <a:spcAft>
                          <a:spcPts val="0"/>
                        </a:spcAft>
                      </a:pPr>
                      <a:r>
                        <a:rPr lang="ko-KR" altLang="en-US" sz="2400" kern="0" spc="-50" dirty="0">
                          <a:solidFill>
                            <a:schemeClr val="tx1"/>
                          </a:solidFill>
                          <a:effectLst/>
                          <a:latin typeface="+mn-ea"/>
                          <a:ea typeface="+mn-ea"/>
                        </a:rPr>
                        <a:t>수치심</a:t>
                      </a:r>
                      <a:r>
                        <a:rPr lang="en-US" altLang="ko-KR" sz="2400" kern="0" spc="-50" dirty="0">
                          <a:solidFill>
                            <a:schemeClr val="tx1"/>
                          </a:solidFill>
                          <a:effectLst/>
                          <a:latin typeface="+mn-ea"/>
                          <a:ea typeface="+mn-ea"/>
                        </a:rPr>
                        <a:t>, </a:t>
                      </a:r>
                      <a:r>
                        <a:rPr lang="ko-KR" altLang="en-US" sz="2400" kern="0" spc="-50" dirty="0">
                          <a:solidFill>
                            <a:schemeClr val="tx1"/>
                          </a:solidFill>
                          <a:effectLst/>
                          <a:latin typeface="+mn-ea"/>
                          <a:ea typeface="+mn-ea"/>
                        </a:rPr>
                        <a:t>삶의 혁신</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0" name="Rectangle 2"/>
          <p:cNvSpPr>
            <a:spLocks noChangeArrowheads="1"/>
          </p:cNvSpPr>
          <p:nvPr/>
        </p:nvSpPr>
        <p:spPr bwMode="auto">
          <a:xfrm>
            <a:off x="3440832" y="3127375"/>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Tree>
    <p:extLst>
      <p:ext uri="{BB962C8B-B14F-4D97-AF65-F5344CB8AC3E}">
        <p14:creationId xmlns:p14="http://schemas.microsoft.com/office/powerpoint/2010/main" val="667990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슬라이드 번호 개체 틀 4"/>
          <p:cNvSpPr>
            <a:spLocks noGrp="1"/>
          </p:cNvSpPr>
          <p:nvPr>
            <p:ph type="sldNum" sz="quarter" idx="12"/>
          </p:nvPr>
        </p:nvSpPr>
        <p:spPr/>
        <p:txBody>
          <a:bodyPr/>
          <a:lstStyle/>
          <a:p>
            <a:fld id="{1AD93096-5B34-4342-9326-69289CEAE4C2}" type="slidenum">
              <a:rPr lang="en-US" smtClean="0"/>
              <a:pPr/>
              <a:t>11</a:t>
            </a:fld>
            <a:endParaRPr lang="en-US" dirty="0">
              <a:solidFill>
                <a:schemeClr val="tx2"/>
              </a:solidFill>
            </a:endParaRPr>
          </a:p>
        </p:txBody>
      </p:sp>
      <p:sp>
        <p:nvSpPr>
          <p:cNvPr id="3" name="Rectangle 2"/>
          <p:cNvSpPr>
            <a:spLocks noChangeArrowheads="1"/>
          </p:cNvSpPr>
          <p:nvPr/>
        </p:nvSpPr>
        <p:spPr bwMode="auto">
          <a:xfrm>
            <a:off x="0" y="0"/>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4" name="Rectangle 2"/>
          <p:cNvSpPr>
            <a:spLocks noChangeArrowheads="1"/>
          </p:cNvSpPr>
          <p:nvPr/>
        </p:nvSpPr>
        <p:spPr bwMode="auto">
          <a:xfrm>
            <a:off x="0" y="0"/>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2" name="Rectangle 2"/>
          <p:cNvSpPr>
            <a:spLocks noChangeArrowheads="1"/>
          </p:cNvSpPr>
          <p:nvPr/>
        </p:nvSpPr>
        <p:spPr bwMode="auto">
          <a:xfrm>
            <a:off x="0" y="0"/>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6" name="Rectangle 2"/>
          <p:cNvSpPr>
            <a:spLocks noChangeArrowheads="1"/>
          </p:cNvSpPr>
          <p:nvPr/>
        </p:nvSpPr>
        <p:spPr bwMode="auto">
          <a:xfrm>
            <a:off x="0" y="0"/>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pic>
        <p:nvPicPr>
          <p:cNvPr id="7" name="_x173797968" descr="EMB00000bb05f2d"/>
          <p:cNvPicPr>
            <a:picLocks noChangeAspect="1" noChangeArrowheads="1"/>
          </p:cNvPicPr>
          <p:nvPr/>
        </p:nvPicPr>
        <p:blipFill>
          <a:blip r:embed="rId2">
            <a:extLst>
              <a:ext uri="{28A0092B-C50C-407E-A947-70E740481C1C}">
                <a14:useLocalDpi xmlns:a14="http://schemas.microsoft.com/office/drawing/2010/main" val="0"/>
              </a:ext>
            </a:extLst>
          </a:blip>
          <a:srcRect t="4721" b="15747"/>
          <a:stretch>
            <a:fillRect/>
          </a:stretch>
        </p:blipFill>
        <p:spPr bwMode="auto">
          <a:xfrm>
            <a:off x="1343259" y="1268760"/>
            <a:ext cx="7223321" cy="417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5226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021904" y="188640"/>
            <a:ext cx="3715072" cy="914400"/>
          </a:xfrm>
        </p:spPr>
        <p:txBody>
          <a:bodyPr>
            <a:normAutofit/>
          </a:bodyPr>
          <a:lstStyle/>
          <a:p>
            <a:r>
              <a:rPr lang="ko-KR" altLang="en-US" sz="2800" dirty="0">
                <a:latin typeface="+mn-ea"/>
                <a:ea typeface="+mn-ea"/>
              </a:rPr>
              <a:t>시민의 책임</a:t>
            </a:r>
            <a:r>
              <a:rPr lang="en-US" altLang="ko-KR" sz="2800" dirty="0">
                <a:latin typeface="+mn-ea"/>
                <a:ea typeface="+mn-ea"/>
              </a:rPr>
              <a:t>: </a:t>
            </a:r>
            <a:r>
              <a:rPr lang="ko-KR" altLang="en-US" sz="2800" dirty="0">
                <a:latin typeface="+mn-ea"/>
                <a:ea typeface="+mn-ea"/>
              </a:rPr>
              <a:t>죄와 책임</a:t>
            </a:r>
          </a:p>
        </p:txBody>
      </p:sp>
      <p:sp>
        <p:nvSpPr>
          <p:cNvPr id="3" name="내용 개체 틀 2"/>
          <p:cNvSpPr>
            <a:spLocks noGrp="1"/>
          </p:cNvSpPr>
          <p:nvPr>
            <p:ph sz="half" idx="1"/>
          </p:nvPr>
        </p:nvSpPr>
        <p:spPr>
          <a:xfrm>
            <a:off x="272480" y="1268760"/>
            <a:ext cx="8640960" cy="5174035"/>
          </a:xfrm>
        </p:spPr>
        <p:txBody>
          <a:bodyPr>
            <a:normAutofit/>
          </a:bodyPr>
          <a:lstStyle/>
          <a:p>
            <a:pPr lvl="1">
              <a:buFont typeface="Wingdings"/>
              <a:buChar char="à"/>
            </a:pPr>
            <a:r>
              <a:rPr lang="ko-KR" altLang="en-US" sz="2000" dirty="0">
                <a:latin typeface="+mn-ea"/>
              </a:rPr>
              <a:t>죄</a:t>
            </a:r>
            <a:r>
              <a:rPr lang="en-US" altLang="ko-KR" sz="2000" dirty="0">
                <a:latin typeface="+mn-ea"/>
              </a:rPr>
              <a:t>(guilt)</a:t>
            </a:r>
            <a:r>
              <a:rPr lang="ko-KR" altLang="en-US" sz="2000" dirty="0">
                <a:latin typeface="+mn-ea"/>
              </a:rPr>
              <a:t>는 법적 규범이나 도덕적 규범의 위반을 의미한다</a:t>
            </a:r>
            <a:r>
              <a:rPr lang="en-US" altLang="ko-KR" sz="2000" dirty="0">
                <a:latin typeface="+mn-ea"/>
              </a:rPr>
              <a:t>. </a:t>
            </a:r>
          </a:p>
          <a:p>
            <a:pPr lvl="1">
              <a:buFont typeface="Wingdings"/>
              <a:buChar char="à"/>
            </a:pPr>
            <a:r>
              <a:rPr lang="ko-KR" altLang="en-US" sz="2000" dirty="0">
                <a:latin typeface="+mn-ea"/>
              </a:rPr>
              <a:t>죄는 개인적 행동에 대한 비난으로서 과거지향적이다</a:t>
            </a:r>
            <a:r>
              <a:rPr lang="en-US" altLang="ko-KR" sz="2000" dirty="0">
                <a:latin typeface="+mn-ea"/>
              </a:rPr>
              <a:t>. </a:t>
            </a:r>
          </a:p>
          <a:p>
            <a:pPr lvl="1">
              <a:buFont typeface="Wingdings"/>
              <a:buChar char="à"/>
            </a:pPr>
            <a:r>
              <a:rPr lang="ko-KR" altLang="en-US" sz="2000" dirty="0">
                <a:latin typeface="+mn-ea"/>
              </a:rPr>
              <a:t>책임</a:t>
            </a:r>
            <a:r>
              <a:rPr lang="en-US" altLang="ko-KR" sz="2000" dirty="0">
                <a:latin typeface="+mn-ea"/>
              </a:rPr>
              <a:t>(responsibility)</a:t>
            </a:r>
            <a:r>
              <a:rPr lang="ko-KR" altLang="en-US" sz="2000" dirty="0">
                <a:latin typeface="+mn-ea"/>
              </a:rPr>
              <a:t>은 정치적이고 집단적이며 정치공동체를 재형성하고 재발방지체제를 만듦으로 미래지향적이다</a:t>
            </a:r>
            <a:r>
              <a:rPr lang="en-US" altLang="ko-KR" sz="2000" dirty="0">
                <a:latin typeface="+mn-ea"/>
              </a:rPr>
              <a:t>.</a:t>
            </a:r>
          </a:p>
          <a:p>
            <a:pPr lvl="1">
              <a:buFont typeface="Wingdings"/>
              <a:buChar char="à"/>
            </a:pPr>
            <a:r>
              <a:rPr lang="ko-KR" altLang="en-US" sz="2000" dirty="0">
                <a:latin typeface="+mn-ea"/>
              </a:rPr>
              <a:t>죄는 그 자체로 비난의 대상이나 책임은 이행하지 않을 때 비난의 대상이 된다</a:t>
            </a:r>
            <a:r>
              <a:rPr lang="en-US" altLang="ko-KR" sz="2000" dirty="0">
                <a:latin typeface="+mn-ea"/>
              </a:rPr>
              <a:t>. </a:t>
            </a:r>
            <a:r>
              <a:rPr lang="ko-KR" altLang="en-US" sz="2000" dirty="0">
                <a:latin typeface="+mn-ea"/>
              </a:rPr>
              <a:t>전자는 죄책감을</a:t>
            </a:r>
            <a:r>
              <a:rPr lang="en-US" altLang="ko-KR" sz="2000" dirty="0">
                <a:latin typeface="+mn-ea"/>
              </a:rPr>
              <a:t>, </a:t>
            </a:r>
            <a:r>
              <a:rPr lang="ko-KR" altLang="en-US" sz="2000" dirty="0">
                <a:latin typeface="+mn-ea"/>
              </a:rPr>
              <a:t>후자는 수치심을 야기한다</a:t>
            </a:r>
            <a:r>
              <a:rPr lang="en-US" altLang="ko-KR" sz="2000" dirty="0">
                <a:latin typeface="+mn-ea"/>
              </a:rPr>
              <a:t>. </a:t>
            </a:r>
          </a:p>
          <a:p>
            <a:pPr lvl="1">
              <a:buFont typeface="Wingdings"/>
              <a:buChar char="à"/>
            </a:pPr>
            <a:r>
              <a:rPr lang="ko-KR" altLang="en-US" sz="2000" dirty="0">
                <a:latin typeface="+mn-ea"/>
              </a:rPr>
              <a:t>시민은 도덕적</a:t>
            </a:r>
            <a:r>
              <a:rPr lang="en-US" altLang="ko-KR" sz="2000" dirty="0">
                <a:latin typeface="+mn-ea"/>
              </a:rPr>
              <a:t>, </a:t>
            </a:r>
            <a:r>
              <a:rPr lang="ko-KR" altLang="en-US" sz="2000" dirty="0">
                <a:latin typeface="+mn-ea"/>
              </a:rPr>
              <a:t>정치적</a:t>
            </a:r>
            <a:r>
              <a:rPr lang="en-US" altLang="ko-KR" sz="2000" dirty="0">
                <a:latin typeface="+mn-ea"/>
              </a:rPr>
              <a:t>, </a:t>
            </a:r>
            <a:r>
              <a:rPr lang="ko-KR" altLang="en-US" sz="2000" dirty="0">
                <a:latin typeface="+mn-ea"/>
              </a:rPr>
              <a:t>형이상학적</a:t>
            </a:r>
            <a:r>
              <a:rPr lang="en-US" altLang="ko-KR" sz="2000" dirty="0">
                <a:latin typeface="+mn-ea"/>
              </a:rPr>
              <a:t> </a:t>
            </a:r>
            <a:r>
              <a:rPr lang="ko-KR" altLang="en-US" sz="2000" dirty="0">
                <a:latin typeface="+mn-ea"/>
              </a:rPr>
              <a:t>죄에 기초하여 새로운 정치의 역동적 일부가 된다</a:t>
            </a:r>
            <a:r>
              <a:rPr lang="en-US" altLang="ko-KR" sz="2000" dirty="0">
                <a:latin typeface="+mn-ea"/>
              </a:rPr>
              <a:t>. </a:t>
            </a:r>
          </a:p>
          <a:p>
            <a:endParaRPr lang="ko-KR" altLang="en-US" sz="2000" dirty="0">
              <a:latin typeface="+mn-ea"/>
            </a:endParaRPr>
          </a:p>
        </p:txBody>
      </p:sp>
      <p:sp>
        <p:nvSpPr>
          <p:cNvPr id="5" name="슬라이드 번호 개체 틀 4"/>
          <p:cNvSpPr>
            <a:spLocks noGrp="1"/>
          </p:cNvSpPr>
          <p:nvPr>
            <p:ph type="sldNum" sz="quarter" idx="12"/>
          </p:nvPr>
        </p:nvSpPr>
        <p:spPr/>
        <p:txBody>
          <a:bodyPr>
            <a:normAutofit/>
          </a:bodyPr>
          <a:lstStyle/>
          <a:p>
            <a:pPr algn="ctr"/>
            <a:fld id="{72AC53DF-4216-466D-99A7-94400E6C2A25}" type="slidenum">
              <a:rPr lang="en-US" sz="1200" smtClean="0">
                <a:solidFill>
                  <a:schemeClr val="tx2"/>
                </a:solidFill>
              </a:rPr>
              <a:pPr algn="ctr"/>
              <a:t>12</a:t>
            </a:fld>
            <a:endParaRPr lang="en-US" sz="1400" b="1" dirty="0">
              <a:solidFill>
                <a:srgbClr val="FFFFFF"/>
              </a:solidFill>
            </a:endParaRPr>
          </a:p>
        </p:txBody>
      </p:sp>
    </p:spTree>
    <p:extLst>
      <p:ext uri="{BB962C8B-B14F-4D97-AF65-F5344CB8AC3E}">
        <p14:creationId xmlns:p14="http://schemas.microsoft.com/office/powerpoint/2010/main" val="1169024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88504" y="188640"/>
            <a:ext cx="8915400" cy="914400"/>
          </a:xfrm>
        </p:spPr>
        <p:txBody>
          <a:bodyPr>
            <a:normAutofit/>
          </a:bodyPr>
          <a:lstStyle/>
          <a:p>
            <a:r>
              <a:rPr lang="ko-KR" altLang="en-US" sz="2800" dirty="0">
                <a:latin typeface="+mn-ea"/>
                <a:ea typeface="+mn-ea"/>
              </a:rPr>
              <a:t>시민의 책임</a:t>
            </a:r>
            <a:r>
              <a:rPr lang="en-US" altLang="ko-KR" sz="2800" dirty="0">
                <a:latin typeface="+mn-ea"/>
                <a:ea typeface="+mn-ea"/>
              </a:rPr>
              <a:t>(</a:t>
            </a:r>
            <a:r>
              <a:rPr lang="ko-KR" altLang="en-US" sz="2800" dirty="0">
                <a:latin typeface="+mn-ea"/>
                <a:ea typeface="+mn-ea"/>
              </a:rPr>
              <a:t>정치적 책임</a:t>
            </a:r>
            <a:r>
              <a:rPr lang="en-US" altLang="ko-KR" sz="2800" dirty="0">
                <a:latin typeface="+mn-ea"/>
                <a:ea typeface="+mn-ea"/>
              </a:rPr>
              <a:t>)</a:t>
            </a:r>
            <a:endParaRPr lang="ko-KR" altLang="en-US" sz="2800" dirty="0">
              <a:latin typeface="+mn-ea"/>
              <a:ea typeface="+mn-ea"/>
            </a:endParaRPr>
          </a:p>
        </p:txBody>
      </p:sp>
      <p:sp>
        <p:nvSpPr>
          <p:cNvPr id="3" name="내용 개체 틀 2"/>
          <p:cNvSpPr>
            <a:spLocks noGrp="1"/>
          </p:cNvSpPr>
          <p:nvPr>
            <p:ph sz="half" idx="1"/>
          </p:nvPr>
        </p:nvSpPr>
        <p:spPr>
          <a:xfrm>
            <a:off x="704528" y="1124745"/>
            <a:ext cx="8640960" cy="3456384"/>
          </a:xfrm>
        </p:spPr>
        <p:txBody>
          <a:bodyPr>
            <a:normAutofit/>
          </a:bodyPr>
          <a:lstStyle/>
          <a:p>
            <a:pPr marL="457200" indent="-457200">
              <a:buNone/>
            </a:pPr>
            <a:r>
              <a:rPr lang="en-US" altLang="ko-KR" sz="1900" dirty="0">
                <a:latin typeface="HY그래픽" pitchFamily="18" charset="-127"/>
                <a:ea typeface="HY그래픽" pitchFamily="18" charset="-127"/>
              </a:rPr>
              <a:t>    “</a:t>
            </a:r>
            <a:r>
              <a:rPr lang="ko-KR" altLang="en-US" sz="2000" dirty="0">
                <a:latin typeface="+mn-ea"/>
              </a:rPr>
              <a:t>우리가 속한 제도가 부정의나 범죄를 저지르는 것을 보거나 혹은 그런 범죄가 저질러지고 있다고 믿는다면</a:t>
            </a:r>
            <a:r>
              <a:rPr lang="en-US" altLang="ko-KR" sz="2000" dirty="0">
                <a:latin typeface="+mn-ea"/>
              </a:rPr>
              <a:t>, </a:t>
            </a:r>
            <a:r>
              <a:rPr lang="ko-KR" altLang="en-US" sz="2000" dirty="0">
                <a:latin typeface="+mn-ea"/>
              </a:rPr>
              <a:t>우리는 다른 이들을 동원해 그 제도에 반대해야 하고 반대 의사를 드러내야 할 정치적 책임을 진다</a:t>
            </a:r>
            <a:r>
              <a:rPr lang="en-US" altLang="ko-KR" sz="2000" dirty="0">
                <a:latin typeface="+mn-ea"/>
              </a:rPr>
              <a:t>. </a:t>
            </a:r>
            <a:r>
              <a:rPr lang="ko-KR" altLang="en-US" sz="2000" dirty="0">
                <a:latin typeface="+mn-ea"/>
              </a:rPr>
              <a:t>그리고 제도를 변화시켜 더 나은 결말을 이끌어 낼 수 있도록 함께 행동해야 할 정치적 책임을 진다</a:t>
            </a:r>
            <a:r>
              <a:rPr lang="en-US" altLang="ko-KR" sz="2000" dirty="0">
                <a:latin typeface="+mn-ea"/>
              </a:rPr>
              <a:t>. </a:t>
            </a:r>
            <a:r>
              <a:rPr lang="ko-KR" altLang="en-US" sz="2000" dirty="0">
                <a:latin typeface="+mn-ea"/>
              </a:rPr>
              <a:t>이런 뜻에서 정치적 책임이란 미래 지향적이다</a:t>
            </a:r>
            <a:r>
              <a:rPr lang="en-US" altLang="ko-KR" sz="2000" dirty="0">
                <a:latin typeface="+mn-ea"/>
              </a:rPr>
              <a:t>. </a:t>
            </a:r>
            <a:r>
              <a:rPr lang="ko-KR" altLang="en-US" sz="2000" dirty="0">
                <a:latin typeface="+mn-ea"/>
              </a:rPr>
              <a:t>그리고 이는 기본적으로 책임을 진다는 게 정치적이라는 것을 함축한다</a:t>
            </a:r>
            <a:r>
              <a:rPr lang="en-US" altLang="ko-KR" sz="2000" dirty="0">
                <a:latin typeface="+mn-ea"/>
              </a:rPr>
              <a:t>.”(</a:t>
            </a:r>
            <a:r>
              <a:rPr lang="ko-KR" altLang="en-US" sz="2000" dirty="0">
                <a:latin typeface="+mn-ea"/>
              </a:rPr>
              <a:t>아이리스 영</a:t>
            </a:r>
            <a:r>
              <a:rPr lang="en-US" altLang="ko-KR" sz="2000" dirty="0">
                <a:latin typeface="+mn-ea"/>
              </a:rPr>
              <a:t>)</a:t>
            </a:r>
          </a:p>
          <a:p>
            <a:pPr marL="457200" indent="-457200">
              <a:buNone/>
            </a:pPr>
            <a:endParaRPr lang="en-US" altLang="ko-KR" sz="2000" dirty="0">
              <a:latin typeface="+mn-ea"/>
            </a:endParaRPr>
          </a:p>
          <a:p>
            <a:pPr marL="457200" indent="-457200">
              <a:buNone/>
            </a:pPr>
            <a:endParaRPr lang="en-US" altLang="ko-KR" sz="2000" dirty="0">
              <a:latin typeface="+mn-ea"/>
            </a:endParaRPr>
          </a:p>
          <a:p>
            <a:endParaRPr lang="ko-KR" altLang="en-US" sz="2000" dirty="0">
              <a:latin typeface="HY그래픽" pitchFamily="18" charset="-127"/>
              <a:ea typeface="HY그래픽" pitchFamily="18" charset="-127"/>
            </a:endParaRPr>
          </a:p>
        </p:txBody>
      </p:sp>
      <p:sp>
        <p:nvSpPr>
          <p:cNvPr id="5" name="슬라이드 번호 개체 틀 4"/>
          <p:cNvSpPr>
            <a:spLocks noGrp="1"/>
          </p:cNvSpPr>
          <p:nvPr>
            <p:ph type="sldNum" sz="quarter" idx="12"/>
          </p:nvPr>
        </p:nvSpPr>
        <p:spPr/>
        <p:txBody>
          <a:bodyPr>
            <a:normAutofit/>
          </a:bodyPr>
          <a:lstStyle/>
          <a:p>
            <a:pPr algn="ctr"/>
            <a:fld id="{72AC53DF-4216-466D-99A7-94400E6C2A25}" type="slidenum">
              <a:rPr lang="en-US" sz="1200" smtClean="0">
                <a:solidFill>
                  <a:schemeClr val="tx2"/>
                </a:solidFill>
              </a:rPr>
              <a:pPr algn="ctr"/>
              <a:t>13</a:t>
            </a:fld>
            <a:endParaRPr lang="en-US" sz="1400" b="1" dirty="0">
              <a:solidFill>
                <a:srgbClr val="FFFFFF"/>
              </a:solidFill>
            </a:endParaRPr>
          </a:p>
        </p:txBody>
      </p:sp>
    </p:spTree>
    <p:extLst>
      <p:ext uri="{BB962C8B-B14F-4D97-AF65-F5344CB8AC3E}">
        <p14:creationId xmlns:p14="http://schemas.microsoft.com/office/powerpoint/2010/main" val="473827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국가범죄</a:t>
            </a:r>
            <a:r>
              <a:rPr lang="en-US" altLang="ko-KR" dirty="0"/>
              <a:t>(state</a:t>
            </a:r>
            <a:r>
              <a:rPr lang="ko-KR" altLang="en-US" dirty="0"/>
              <a:t> </a:t>
            </a:r>
            <a:r>
              <a:rPr lang="en-US" altLang="ko-KR" dirty="0"/>
              <a:t>Crime)</a:t>
            </a:r>
            <a:endParaRPr lang="ko-KR" altLang="en-US" dirty="0"/>
          </a:p>
        </p:txBody>
      </p:sp>
      <p:sp>
        <p:nvSpPr>
          <p:cNvPr id="4" name="내용 개체 틀 3"/>
          <p:cNvSpPr>
            <a:spLocks noGrp="1"/>
          </p:cNvSpPr>
          <p:nvPr>
            <p:ph idx="1"/>
          </p:nvPr>
        </p:nvSpPr>
        <p:spPr>
          <a:xfrm>
            <a:off x="990600" y="1783560"/>
            <a:ext cx="8138864" cy="3661664"/>
          </a:xfrm>
        </p:spPr>
        <p:txBody>
          <a:bodyPr/>
          <a:lstStyle/>
          <a:p>
            <a:r>
              <a:rPr lang="ko-KR" altLang="en-US" dirty="0"/>
              <a:t>국가에 대한 범죄</a:t>
            </a:r>
            <a:r>
              <a:rPr lang="en-US" altLang="ko-KR" dirty="0"/>
              <a:t>(crime against state)</a:t>
            </a:r>
          </a:p>
          <a:p>
            <a:r>
              <a:rPr lang="ko-KR" altLang="en-US" dirty="0"/>
              <a:t>국가에 의한 범죄</a:t>
            </a:r>
            <a:r>
              <a:rPr lang="en-US" altLang="ko-KR" dirty="0"/>
              <a:t>(crime</a:t>
            </a:r>
            <a:r>
              <a:rPr lang="ko-KR" altLang="en-US" dirty="0"/>
              <a:t> </a:t>
            </a:r>
            <a:r>
              <a:rPr lang="en-US" altLang="ko-KR" dirty="0"/>
              <a:t>by state)</a:t>
            </a:r>
          </a:p>
          <a:p>
            <a:r>
              <a:rPr lang="ko-KR" altLang="en-US" dirty="0"/>
              <a:t>국가라는 범죄</a:t>
            </a:r>
            <a:r>
              <a:rPr lang="en-US" altLang="ko-KR" dirty="0"/>
              <a:t>(crime</a:t>
            </a:r>
            <a:r>
              <a:rPr lang="ko-KR" altLang="en-US" dirty="0"/>
              <a:t> </a:t>
            </a:r>
            <a:r>
              <a:rPr lang="en-US" altLang="ko-KR" dirty="0"/>
              <a:t>of state)</a:t>
            </a:r>
            <a:endParaRPr lang="ko-KR" altLang="en-US" dirty="0"/>
          </a:p>
        </p:txBody>
      </p:sp>
      <p:sp>
        <p:nvSpPr>
          <p:cNvPr id="3" name="슬라이드 번호 개체 틀 2"/>
          <p:cNvSpPr>
            <a:spLocks noGrp="1"/>
          </p:cNvSpPr>
          <p:nvPr>
            <p:ph type="sldNum" sz="quarter" idx="12"/>
          </p:nvPr>
        </p:nvSpPr>
        <p:spPr/>
        <p:txBody>
          <a:bodyPr>
            <a:normAutofit/>
          </a:bodyPr>
          <a:lstStyle/>
          <a:p>
            <a:fld id="{1AD93096-5B34-4342-9326-69289CEAE4C2}" type="slidenum">
              <a:rPr lang="en-US" smtClean="0"/>
              <a:pPr/>
              <a:t>14</a:t>
            </a:fld>
            <a:endParaRPr lang="en-US" dirty="0">
              <a:solidFill>
                <a:srgbClr val="FFFFFF"/>
              </a:solidFill>
            </a:endParaRPr>
          </a:p>
        </p:txBody>
      </p:sp>
    </p:spTree>
    <p:extLst>
      <p:ext uri="{BB962C8B-B14F-4D97-AF65-F5344CB8AC3E}">
        <p14:creationId xmlns:p14="http://schemas.microsoft.com/office/powerpoint/2010/main" val="3457011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국가범죄</a:t>
            </a:r>
            <a:r>
              <a:rPr lang="en-US" altLang="ko-KR" dirty="0"/>
              <a:t>(</a:t>
            </a:r>
            <a:r>
              <a:rPr lang="ko-KR" altLang="en-US" dirty="0"/>
              <a:t>국제범죄</a:t>
            </a:r>
            <a:r>
              <a:rPr lang="en-US" altLang="ko-KR" dirty="0"/>
              <a:t>)</a:t>
            </a:r>
            <a:endParaRPr lang="ko-KR" altLang="en-US" dirty="0"/>
          </a:p>
        </p:txBody>
      </p:sp>
      <p:sp>
        <p:nvSpPr>
          <p:cNvPr id="4" name="내용 개체 틀 3"/>
          <p:cNvSpPr>
            <a:spLocks noGrp="1"/>
          </p:cNvSpPr>
          <p:nvPr>
            <p:ph idx="1"/>
          </p:nvPr>
        </p:nvSpPr>
        <p:spPr>
          <a:xfrm>
            <a:off x="990600" y="1783560"/>
            <a:ext cx="8138864" cy="3661664"/>
          </a:xfrm>
        </p:spPr>
        <p:txBody>
          <a:bodyPr>
            <a:normAutofit fontScale="92500" lnSpcReduction="10000"/>
          </a:bodyPr>
          <a:lstStyle/>
          <a:p>
            <a:r>
              <a:rPr lang="ko-KR" altLang="en-US" dirty="0"/>
              <a:t>국제인도법</a:t>
            </a:r>
            <a:r>
              <a:rPr lang="en-US" altLang="ko-KR" dirty="0"/>
              <a:t>/</a:t>
            </a:r>
            <a:r>
              <a:rPr lang="ko-KR" altLang="en-US" dirty="0"/>
              <a:t>국제형사법</a:t>
            </a:r>
            <a:r>
              <a:rPr lang="en-US" altLang="ko-KR" dirty="0"/>
              <a:t>/</a:t>
            </a:r>
            <a:r>
              <a:rPr lang="ko-KR" altLang="en-US" dirty="0" err="1"/>
              <a:t>국가책임법</a:t>
            </a:r>
            <a:r>
              <a:rPr lang="en-US" altLang="ko-KR" dirty="0"/>
              <a:t>(</a:t>
            </a:r>
            <a:r>
              <a:rPr lang="ko-KR" altLang="en-US" dirty="0"/>
              <a:t>국제법</a:t>
            </a:r>
            <a:r>
              <a:rPr lang="en-US" altLang="ko-KR" dirty="0"/>
              <a:t>) </a:t>
            </a:r>
          </a:p>
          <a:p>
            <a:r>
              <a:rPr lang="ko-KR" altLang="en-US" dirty="0"/>
              <a:t>비판범죄학</a:t>
            </a:r>
            <a:r>
              <a:rPr lang="en-US" altLang="ko-KR" dirty="0"/>
              <a:t>(</a:t>
            </a:r>
            <a:r>
              <a:rPr lang="ko-KR" altLang="en-US" dirty="0"/>
              <a:t>사회학 </a:t>
            </a:r>
            <a:r>
              <a:rPr lang="en-US" altLang="ko-KR" dirty="0"/>
              <a:t>or </a:t>
            </a:r>
            <a:r>
              <a:rPr lang="ko-KR" altLang="en-US" dirty="0"/>
              <a:t>형사정책</a:t>
            </a:r>
            <a:r>
              <a:rPr lang="en-US" altLang="ko-KR" dirty="0"/>
              <a:t>)</a:t>
            </a:r>
          </a:p>
          <a:p>
            <a:r>
              <a:rPr lang="ko-KR" altLang="en-US" dirty="0"/>
              <a:t>관심주제의 차이</a:t>
            </a:r>
            <a:r>
              <a:rPr lang="en-US" altLang="ko-KR" dirty="0"/>
              <a:t>, </a:t>
            </a:r>
            <a:r>
              <a:rPr lang="ko-KR" altLang="en-US" dirty="0"/>
              <a:t>최근 수렴</a:t>
            </a:r>
            <a:endParaRPr lang="en-US" altLang="ko-KR" dirty="0"/>
          </a:p>
          <a:p>
            <a:r>
              <a:rPr lang="ko-KR" altLang="en-US" dirty="0"/>
              <a:t>국내법제가 국제법</a:t>
            </a:r>
            <a:r>
              <a:rPr lang="en-US" altLang="ko-KR" dirty="0"/>
              <a:t>(</a:t>
            </a:r>
            <a:r>
              <a:rPr lang="ko-KR" altLang="en-US" dirty="0"/>
              <a:t>국제인도법</a:t>
            </a:r>
            <a:r>
              <a:rPr lang="en-US" altLang="ko-KR" dirty="0"/>
              <a:t>, </a:t>
            </a:r>
            <a:r>
              <a:rPr lang="ko-KR" altLang="en-US" dirty="0"/>
              <a:t>국제인권법</a:t>
            </a:r>
            <a:r>
              <a:rPr lang="en-US" altLang="ko-KR" dirty="0"/>
              <a:t>)</a:t>
            </a:r>
            <a:r>
              <a:rPr lang="ko-KR" altLang="en-US" dirty="0"/>
              <a:t>의 내부화</a:t>
            </a:r>
            <a:endParaRPr lang="en-US" altLang="ko-KR" dirty="0"/>
          </a:p>
          <a:p>
            <a:r>
              <a:rPr lang="ko-KR" altLang="en-US" dirty="0"/>
              <a:t>국가범죄가 국제범죄로 인정되고 국내법정에서 처벌되지 않는 경우 </a:t>
            </a:r>
            <a:r>
              <a:rPr lang="en-US" altLang="ko-KR" dirty="0"/>
              <a:t>ICC</a:t>
            </a:r>
            <a:r>
              <a:rPr lang="ko-KR" altLang="en-US" dirty="0"/>
              <a:t>에 회부</a:t>
            </a:r>
            <a:endParaRPr lang="en-US" altLang="ko-KR" dirty="0"/>
          </a:p>
          <a:p>
            <a:r>
              <a:rPr lang="ko-KR" altLang="en-US" dirty="0"/>
              <a:t>세계법과</a:t>
            </a:r>
            <a:r>
              <a:rPr lang="en-US" altLang="ko-KR" dirty="0"/>
              <a:t> </a:t>
            </a:r>
            <a:r>
              <a:rPr lang="ko-KR" altLang="en-US" dirty="0"/>
              <a:t>세계정부</a:t>
            </a:r>
          </a:p>
        </p:txBody>
      </p:sp>
      <p:sp>
        <p:nvSpPr>
          <p:cNvPr id="3" name="슬라이드 번호 개체 틀 2"/>
          <p:cNvSpPr>
            <a:spLocks noGrp="1"/>
          </p:cNvSpPr>
          <p:nvPr>
            <p:ph type="sldNum" sz="quarter" idx="12"/>
          </p:nvPr>
        </p:nvSpPr>
        <p:spPr/>
        <p:txBody>
          <a:bodyPr>
            <a:normAutofit/>
          </a:bodyPr>
          <a:lstStyle/>
          <a:p>
            <a:fld id="{1AD93096-5B34-4342-9326-69289CEAE4C2}" type="slidenum">
              <a:rPr lang="en-US" smtClean="0"/>
              <a:pPr/>
              <a:t>15</a:t>
            </a:fld>
            <a:endParaRPr lang="en-US" dirty="0">
              <a:solidFill>
                <a:srgbClr val="FFFFFF"/>
              </a:solidFill>
            </a:endParaRPr>
          </a:p>
        </p:txBody>
      </p:sp>
    </p:spTree>
    <p:extLst>
      <p:ext uri="{BB962C8B-B14F-4D97-AF65-F5344CB8AC3E}">
        <p14:creationId xmlns:p14="http://schemas.microsoft.com/office/powerpoint/2010/main" val="37744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pPr algn="l" defTabSz="914400">
              <a:spcBef>
                <a:spcPts val="0"/>
              </a:spcBef>
              <a:buNone/>
            </a:pPr>
            <a:r>
              <a:rPr lang="en-US" altLang="ko-KR" sz="4400" b="0" i="0" dirty="0">
                <a:solidFill>
                  <a:srgbClr val="4F271C"/>
                </a:solidFill>
                <a:latin typeface="굴림" pitchFamily="50" charset="-127"/>
                <a:ea typeface="굴림" pitchFamily="50" charset="-127"/>
              </a:rPr>
              <a:t> </a:t>
            </a:r>
            <a:r>
              <a:rPr lang="ko-KR" altLang="en-US" sz="3600" b="0" i="0" dirty="0">
                <a:solidFill>
                  <a:schemeClr val="tx1"/>
                </a:solidFill>
                <a:latin typeface="+mn-ea"/>
                <a:ea typeface="+mn-ea"/>
              </a:rPr>
              <a:t>국제법의 영역에서</a:t>
            </a:r>
          </a:p>
        </p:txBody>
      </p:sp>
      <p:sp>
        <p:nvSpPr>
          <p:cNvPr id="3" name="Rectangle 2"/>
          <p:cNvSpPr>
            <a:spLocks noGrp="1"/>
          </p:cNvSpPr>
          <p:nvPr>
            <p:ph idx="1"/>
          </p:nvPr>
        </p:nvSpPr>
        <p:spPr>
          <a:xfrm>
            <a:off x="660400" y="1600200"/>
            <a:ext cx="8832850" cy="4495800"/>
          </a:xfrm>
        </p:spPr>
        <p:txBody>
          <a:bodyPr>
            <a:normAutofit/>
          </a:bodyPr>
          <a:lstStyle/>
          <a:p>
            <a:pPr marL="320040" indent="-320040" algn="l" defTabSz="914400">
              <a:spcBef>
                <a:spcPts val="700"/>
              </a:spcBef>
              <a:buClr>
                <a:srgbClr val="FEB80A"/>
              </a:buClr>
              <a:buSzPct val="60000"/>
              <a:buFont typeface="Wingdings"/>
              <a:buChar char="Ø"/>
            </a:pPr>
            <a:r>
              <a:rPr lang="en-US" altLang="ko-KR" sz="2400" dirty="0">
                <a:latin typeface="+mn-ea"/>
              </a:rPr>
              <a:t>1. </a:t>
            </a:r>
            <a:r>
              <a:rPr lang="ko-KR" altLang="en-US" sz="2400" dirty="0">
                <a:latin typeface="+mn-ea"/>
              </a:rPr>
              <a:t>정의</a:t>
            </a:r>
            <a:r>
              <a:rPr lang="en-US" altLang="ko-KR" sz="2400" dirty="0">
                <a:latin typeface="+mn-ea"/>
              </a:rPr>
              <a:t>: </a:t>
            </a:r>
            <a:r>
              <a:rPr lang="ko-KR" altLang="en-US" sz="2400" dirty="0">
                <a:latin typeface="+mn-ea"/>
              </a:rPr>
              <a:t>정치</a:t>
            </a:r>
            <a:r>
              <a:rPr lang="en-US" altLang="ko-KR" sz="2400" dirty="0">
                <a:latin typeface="+mn-ea"/>
              </a:rPr>
              <a:t>, </a:t>
            </a:r>
            <a:r>
              <a:rPr lang="ko-KR" altLang="en-US" sz="2400" dirty="0">
                <a:latin typeface="+mn-ea"/>
              </a:rPr>
              <a:t>종교</a:t>
            </a:r>
            <a:r>
              <a:rPr lang="en-US" altLang="ko-KR" sz="2400" dirty="0">
                <a:latin typeface="+mn-ea"/>
              </a:rPr>
              <a:t>, </a:t>
            </a:r>
            <a:r>
              <a:rPr lang="ko-KR" altLang="en-US" sz="2400" dirty="0">
                <a:latin typeface="+mn-ea"/>
              </a:rPr>
              <a:t>인종</a:t>
            </a:r>
            <a:r>
              <a:rPr lang="en-US" altLang="ko-KR" sz="2400" dirty="0">
                <a:latin typeface="+mn-ea"/>
              </a:rPr>
              <a:t>, </a:t>
            </a:r>
            <a:r>
              <a:rPr lang="ko-KR" altLang="en-US" sz="2400" dirty="0">
                <a:latin typeface="+mn-ea"/>
              </a:rPr>
              <a:t>민족</a:t>
            </a:r>
            <a:r>
              <a:rPr lang="en-US" altLang="ko-KR" sz="2400" dirty="0">
                <a:latin typeface="+mn-ea"/>
              </a:rPr>
              <a:t>, </a:t>
            </a:r>
            <a:r>
              <a:rPr lang="ko-KR" altLang="en-US" sz="2400" dirty="0">
                <a:latin typeface="+mn-ea"/>
              </a:rPr>
              <a:t>세계관상 이유로 국가나 공적인 권력이나 정치집단이 특정한 부류의 개인이나 집단을 적이나 쓰레기로 분류하고</a:t>
            </a:r>
            <a:r>
              <a:rPr lang="en-US" altLang="ko-KR" sz="2400" dirty="0">
                <a:latin typeface="+mn-ea"/>
              </a:rPr>
              <a:t> </a:t>
            </a:r>
            <a:r>
              <a:rPr lang="ko-KR" altLang="en-US" sz="2400" dirty="0">
                <a:latin typeface="+mn-ea"/>
              </a:rPr>
              <a:t>박해하고 파괴하는 행위</a:t>
            </a:r>
            <a:r>
              <a:rPr lang="en-US" altLang="ko-KR" sz="2400" dirty="0">
                <a:latin typeface="+mn-ea"/>
              </a:rPr>
              <a:t>(</a:t>
            </a:r>
            <a:r>
              <a:rPr lang="ko-KR" altLang="en-US" sz="2400" dirty="0">
                <a:latin typeface="+mn-ea"/>
              </a:rPr>
              <a:t>인도에 반한 죄</a:t>
            </a:r>
            <a:r>
              <a:rPr lang="en-US" altLang="ko-KR" sz="2400" dirty="0">
                <a:latin typeface="+mn-ea"/>
              </a:rPr>
              <a:t>).</a:t>
            </a:r>
          </a:p>
          <a:p>
            <a:pPr marL="320040" lvl="1" indent="-320040">
              <a:spcBef>
                <a:spcPts val="700"/>
              </a:spcBef>
              <a:buClr>
                <a:srgbClr val="FEB80A"/>
              </a:buClr>
              <a:buSzPct val="60000"/>
              <a:buFont typeface="Wingdings"/>
              <a:buChar char="Ø"/>
            </a:pPr>
            <a:r>
              <a:rPr lang="en-US" altLang="ko-KR" sz="2400" dirty="0">
                <a:latin typeface="+mn-ea"/>
              </a:rPr>
              <a:t>2. </a:t>
            </a:r>
            <a:r>
              <a:rPr lang="ko-KR" altLang="en-US" sz="2400" dirty="0">
                <a:latin typeface="+mn-ea"/>
              </a:rPr>
              <a:t>국제범죄</a:t>
            </a:r>
            <a:r>
              <a:rPr lang="en-US" altLang="ko-KR" sz="2400" dirty="0">
                <a:latin typeface="+mn-ea"/>
              </a:rPr>
              <a:t>, </a:t>
            </a:r>
            <a:r>
              <a:rPr lang="ko-KR" altLang="en-US" sz="2400" dirty="0">
                <a:latin typeface="+mn-ea"/>
              </a:rPr>
              <a:t>국제법상의 범죄</a:t>
            </a:r>
            <a:r>
              <a:rPr lang="en-US" altLang="ko-KR" sz="2400" dirty="0">
                <a:latin typeface="+mn-ea"/>
              </a:rPr>
              <a:t>, </a:t>
            </a:r>
            <a:r>
              <a:rPr lang="ko-KR" altLang="en-US" sz="2400" dirty="0">
                <a:latin typeface="+mn-ea"/>
              </a:rPr>
              <a:t>국제인권법상 심각한 인권침해</a:t>
            </a:r>
            <a:r>
              <a:rPr lang="en-US" altLang="ko-KR" sz="2400" dirty="0">
                <a:latin typeface="+mn-ea"/>
              </a:rPr>
              <a:t>, </a:t>
            </a:r>
            <a:r>
              <a:rPr lang="ko-KR" altLang="en-US" sz="2400" dirty="0">
                <a:latin typeface="+mn-ea"/>
              </a:rPr>
              <a:t>국제인도법의 총체적 위반</a:t>
            </a:r>
            <a:endParaRPr lang="en-US" altLang="ko-KR" sz="2400" dirty="0">
              <a:latin typeface="+mn-ea"/>
            </a:endParaRPr>
          </a:p>
          <a:p>
            <a:pPr marL="320040" indent="-320040" algn="l" defTabSz="914400">
              <a:spcBef>
                <a:spcPts val="700"/>
              </a:spcBef>
              <a:buClr>
                <a:srgbClr val="FEB80A"/>
              </a:buClr>
              <a:buSzPct val="60000"/>
              <a:buFont typeface="Wingdings"/>
              <a:buChar char="Ø"/>
            </a:pPr>
            <a:r>
              <a:rPr lang="en-US" altLang="ko-KR" sz="2400" dirty="0">
                <a:latin typeface="+mn-ea"/>
              </a:rPr>
              <a:t>3. </a:t>
            </a:r>
            <a:r>
              <a:rPr lang="ko-KR" altLang="en-US" sz="2400" dirty="0">
                <a:latin typeface="+mn-ea"/>
              </a:rPr>
              <a:t>예시</a:t>
            </a:r>
            <a:r>
              <a:rPr lang="en-US" altLang="ko-KR" sz="2400" dirty="0">
                <a:latin typeface="+mn-ea"/>
              </a:rPr>
              <a:t>: </a:t>
            </a:r>
            <a:r>
              <a:rPr lang="ko-KR" altLang="en-US" sz="2400" dirty="0">
                <a:latin typeface="+mn-ea"/>
              </a:rPr>
              <a:t>침략범죄</a:t>
            </a:r>
            <a:r>
              <a:rPr lang="en-US" altLang="ko-KR" sz="2400" dirty="0">
                <a:latin typeface="+mn-ea"/>
              </a:rPr>
              <a:t>, </a:t>
            </a:r>
            <a:r>
              <a:rPr lang="ko-KR" altLang="en-US" sz="2400" dirty="0" err="1">
                <a:latin typeface="+mn-ea"/>
              </a:rPr>
              <a:t>제노사이드</a:t>
            </a:r>
            <a:r>
              <a:rPr lang="en-US" altLang="ko-KR" sz="2400" dirty="0">
                <a:latin typeface="+mn-ea"/>
              </a:rPr>
              <a:t>, </a:t>
            </a:r>
            <a:r>
              <a:rPr lang="ko-KR" altLang="en-US" sz="2400" dirty="0">
                <a:latin typeface="+mn-ea"/>
              </a:rPr>
              <a:t>전쟁범죄</a:t>
            </a:r>
            <a:r>
              <a:rPr lang="en-US" altLang="ko-KR" sz="2400" dirty="0">
                <a:latin typeface="+mn-ea"/>
              </a:rPr>
              <a:t>, </a:t>
            </a:r>
            <a:r>
              <a:rPr lang="ko-KR" altLang="en-US" sz="2400" dirty="0">
                <a:latin typeface="+mn-ea"/>
              </a:rPr>
              <a:t>인도에 반한 죄</a:t>
            </a:r>
            <a:r>
              <a:rPr lang="en-US" altLang="ko-KR" sz="2400" dirty="0">
                <a:latin typeface="+mn-ea"/>
              </a:rPr>
              <a:t> </a:t>
            </a:r>
          </a:p>
          <a:p>
            <a:pPr lvl="1">
              <a:buClr>
                <a:srgbClr val="3891A7"/>
              </a:buClr>
              <a:buFont typeface="Wingdings"/>
              <a:buChar char="Ø"/>
            </a:pPr>
            <a:endParaRPr lang="ko-KR" altLang="en-US" sz="2600" b="0" i="0" dirty="0">
              <a:solidFill>
                <a:schemeClr val="tx1"/>
              </a:solidFill>
              <a:latin typeface="돋움체" pitchFamily="49" charset="-127"/>
              <a:ea typeface="돋움체" pitchFamily="49" charset="-127"/>
            </a:endParaRPr>
          </a:p>
        </p:txBody>
      </p:sp>
      <p:sp>
        <p:nvSpPr>
          <p:cNvPr id="5" name="슬라이드 번호 개체 틀 4"/>
          <p:cNvSpPr>
            <a:spLocks noGrp="1"/>
          </p:cNvSpPr>
          <p:nvPr>
            <p:ph type="sldNum" sz="quarter" idx="12"/>
          </p:nvPr>
        </p:nvSpPr>
        <p:spPr/>
        <p:txBody>
          <a:bodyPr>
            <a:normAutofit/>
          </a:bodyPr>
          <a:lstStyle/>
          <a:p>
            <a:fld id="{1AD93096-5B34-4342-9326-69289CEAE4C2}" type="slidenum">
              <a:rPr lang="en-US" smtClean="0"/>
              <a:pPr/>
              <a:t>16</a:t>
            </a:fld>
            <a:endParaRPr lang="en-US" dirty="0">
              <a:solidFill>
                <a:srgbClr val="FFFFFF"/>
              </a:solidFill>
            </a:endParaRPr>
          </a:p>
        </p:txBody>
      </p:sp>
      <p:sp>
        <p:nvSpPr>
          <p:cNvPr id="6" name="슬라이드 번호 개체 틀 4"/>
          <p:cNvSpPr txBox="1">
            <a:spLocks/>
          </p:cNvSpPr>
          <p:nvPr/>
        </p:nvSpPr>
        <p:spPr>
          <a:xfrm>
            <a:off x="8667750" y="228600"/>
            <a:ext cx="908050" cy="381000"/>
          </a:xfrm>
          <a:prstGeom prst="rect">
            <a:avLst/>
          </a:prstGeom>
        </p:spPr>
        <p:txBody>
          <a:bodyPr vert="horz" anchor="ctr" anchorCtr="0">
            <a:normAutofit/>
          </a:bodyPr>
          <a:lstStyle>
            <a:defPPr>
              <a:defRPr lang="en-US"/>
            </a:defPPr>
            <a:lvl1pPr marL="0" algn="ctr" defTabSz="914400" rtl="0" latinLnBrk="0">
              <a:defRPr sz="1400" b="1" kern="1200">
                <a:solidFill>
                  <a:srgbClr val="FFFFFF"/>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endParaRPr lang="en-US" dirty="0">
              <a:solidFill>
                <a:schemeClr val="tx2"/>
              </a:solidFill>
            </a:endParaRPr>
          </a:p>
        </p:txBody>
      </p:sp>
    </p:spTree>
    <p:extLst>
      <p:ext uri="{BB962C8B-B14F-4D97-AF65-F5344CB8AC3E}">
        <p14:creationId xmlns:p14="http://schemas.microsoft.com/office/powerpoint/2010/main" val="1757251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z="3200" dirty="0"/>
              <a:t>인도에 반한 죄의 구성요소들</a:t>
            </a:r>
          </a:p>
        </p:txBody>
      </p:sp>
      <p:sp>
        <p:nvSpPr>
          <p:cNvPr id="3" name="내용 개체 틀 2"/>
          <p:cNvSpPr>
            <a:spLocks noGrp="1"/>
          </p:cNvSpPr>
          <p:nvPr>
            <p:ph idx="1"/>
          </p:nvPr>
        </p:nvSpPr>
        <p:spPr/>
        <p:txBody>
          <a:bodyPr>
            <a:normAutofit/>
          </a:bodyPr>
          <a:lstStyle/>
          <a:p>
            <a:r>
              <a:rPr lang="ko-KR" altLang="en-US" sz="2400" dirty="0"/>
              <a:t>전쟁연관성</a:t>
            </a:r>
            <a:endParaRPr lang="en-US" altLang="ko-KR" sz="2400" dirty="0"/>
          </a:p>
          <a:p>
            <a:r>
              <a:rPr lang="ko-KR" altLang="en-US" sz="2400" dirty="0"/>
              <a:t>민간인 주민에 대하여</a:t>
            </a:r>
            <a:endParaRPr lang="en-US" altLang="ko-KR" sz="2400" dirty="0"/>
          </a:p>
          <a:p>
            <a:r>
              <a:rPr lang="ko-KR" altLang="en-US" sz="2400" dirty="0"/>
              <a:t>광범위하거나 체계적인 공격의 일환으로서</a:t>
            </a:r>
            <a:r>
              <a:rPr lang="en-US" altLang="ko-KR" sz="2400" dirty="0"/>
              <a:t>(</a:t>
            </a:r>
            <a:r>
              <a:rPr lang="ko-KR" altLang="en-US" sz="2400" dirty="0"/>
              <a:t>정책의 수행</a:t>
            </a:r>
            <a:r>
              <a:rPr lang="en-US" altLang="ko-KR" sz="2400" dirty="0"/>
              <a:t>)</a:t>
            </a:r>
          </a:p>
          <a:p>
            <a:r>
              <a:rPr lang="ko-KR" altLang="en-US" sz="2400" dirty="0"/>
              <a:t>정치적</a:t>
            </a:r>
            <a:r>
              <a:rPr lang="en-US" altLang="ko-KR" sz="2400" dirty="0"/>
              <a:t>, </a:t>
            </a:r>
            <a:r>
              <a:rPr lang="ko-KR" altLang="en-US" sz="2400" dirty="0"/>
              <a:t>인종적</a:t>
            </a:r>
            <a:r>
              <a:rPr lang="en-US" altLang="ko-KR" sz="2400" dirty="0"/>
              <a:t>, </a:t>
            </a:r>
            <a:r>
              <a:rPr lang="ko-KR" altLang="en-US" sz="2400" dirty="0"/>
              <a:t>국민적</a:t>
            </a:r>
            <a:r>
              <a:rPr lang="en-US" altLang="ko-KR" sz="2400" dirty="0"/>
              <a:t>, </a:t>
            </a:r>
            <a:r>
              <a:rPr lang="ko-KR" altLang="en-US" sz="2400" dirty="0"/>
              <a:t>문화적</a:t>
            </a:r>
            <a:r>
              <a:rPr lang="en-US" altLang="ko-KR" sz="2400" dirty="0"/>
              <a:t>, </a:t>
            </a:r>
            <a:r>
              <a:rPr lang="ko-KR" altLang="en-US" sz="2400" dirty="0"/>
              <a:t>종교적 사유</a:t>
            </a:r>
            <a:endParaRPr lang="en-US" altLang="ko-KR" sz="2400" dirty="0"/>
          </a:p>
          <a:p>
            <a:r>
              <a:rPr lang="ko-KR" altLang="en-US" sz="2400" dirty="0"/>
              <a:t>살인</a:t>
            </a:r>
            <a:r>
              <a:rPr lang="en-US" altLang="ko-KR" sz="2400" dirty="0"/>
              <a:t>, </a:t>
            </a:r>
            <a:r>
              <a:rPr lang="ko-KR" altLang="en-US" sz="2400" dirty="0"/>
              <a:t>고문</a:t>
            </a:r>
            <a:r>
              <a:rPr lang="en-US" altLang="ko-KR" sz="2400" dirty="0"/>
              <a:t>, </a:t>
            </a:r>
            <a:r>
              <a:rPr lang="ko-KR" altLang="en-US" sz="2400" dirty="0"/>
              <a:t>노예화</a:t>
            </a:r>
            <a:r>
              <a:rPr lang="en-US" altLang="ko-KR" sz="2400" dirty="0"/>
              <a:t>, </a:t>
            </a:r>
            <a:r>
              <a:rPr lang="ko-KR" altLang="en-US" sz="2400" dirty="0"/>
              <a:t>강간</a:t>
            </a:r>
            <a:r>
              <a:rPr lang="en-US" altLang="ko-KR" sz="2400" dirty="0"/>
              <a:t>, </a:t>
            </a:r>
            <a:r>
              <a:rPr lang="ko-KR" altLang="en-US" sz="2400" dirty="0"/>
              <a:t>성적 노예화 등 신체 또는 정신적</a:t>
            </a:r>
            <a:r>
              <a:rPr lang="en-US" altLang="ko-KR" sz="2400" dirty="0"/>
              <a:t>․</a:t>
            </a:r>
            <a:r>
              <a:rPr lang="ko-KR" altLang="en-US" sz="2400" dirty="0"/>
              <a:t>육체적 건강에 대하여 중대한 고통이나 심각한 피해를 고의적으로 야기하는 반인도적 행위</a:t>
            </a:r>
          </a:p>
          <a:p>
            <a:pPr marL="68580" indent="0">
              <a:buNone/>
            </a:pPr>
            <a:endParaRPr lang="ko-KR" altLang="en-US" sz="2400" dirty="0"/>
          </a:p>
        </p:txBody>
      </p:sp>
      <p:sp>
        <p:nvSpPr>
          <p:cNvPr id="4" name="슬라이드 번호 개체 틀 3"/>
          <p:cNvSpPr>
            <a:spLocks noGrp="1"/>
          </p:cNvSpPr>
          <p:nvPr>
            <p:ph type="sldNum" sz="quarter" idx="12"/>
          </p:nvPr>
        </p:nvSpPr>
        <p:spPr/>
        <p:txBody>
          <a:bodyPr/>
          <a:lstStyle/>
          <a:p>
            <a:pPr algn="ctr"/>
            <a:fld id="{72AC53DF-4216-466D-99A7-94400E6C2A25}" type="slidenum">
              <a:rPr lang="en-US" sz="1200" smtClean="0">
                <a:solidFill>
                  <a:schemeClr val="tx2"/>
                </a:solidFill>
              </a:rPr>
              <a:pPr algn="ctr"/>
              <a:t>17</a:t>
            </a:fld>
            <a:endParaRPr lang="en-US" sz="1400" b="1" dirty="0">
              <a:solidFill>
                <a:srgbClr val="FFFFFF"/>
              </a:solidFill>
            </a:endParaRPr>
          </a:p>
        </p:txBody>
      </p:sp>
    </p:spTree>
    <p:extLst>
      <p:ext uri="{BB962C8B-B14F-4D97-AF65-F5344CB8AC3E}">
        <p14:creationId xmlns:p14="http://schemas.microsoft.com/office/powerpoint/2010/main" val="354928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ko-KR" altLang="en-US" sz="3600" dirty="0">
                <a:latin typeface="+mn-ea"/>
                <a:ea typeface="+mn-ea"/>
              </a:rPr>
              <a:t> 국제인도법과 </a:t>
            </a:r>
            <a:r>
              <a:rPr lang="ko-KR" altLang="en-US" sz="3600" dirty="0" err="1">
                <a:latin typeface="+mn-ea"/>
                <a:ea typeface="+mn-ea"/>
              </a:rPr>
              <a:t>국가책임법</a:t>
            </a:r>
            <a:endParaRPr lang="ko-KR" altLang="en-US" sz="3600" dirty="0">
              <a:latin typeface="+mn-ea"/>
              <a:ea typeface="+mn-ea"/>
            </a:endParaRPr>
          </a:p>
        </p:txBody>
      </p:sp>
      <p:sp>
        <p:nvSpPr>
          <p:cNvPr id="3" name="내용 개체 틀 2"/>
          <p:cNvSpPr>
            <a:spLocks noGrp="1"/>
          </p:cNvSpPr>
          <p:nvPr>
            <p:ph idx="1"/>
          </p:nvPr>
        </p:nvSpPr>
        <p:spPr/>
        <p:txBody>
          <a:bodyPr>
            <a:normAutofit/>
          </a:bodyPr>
          <a:lstStyle/>
          <a:p>
            <a:r>
              <a:rPr lang="ko-KR" altLang="en-US" sz="2400" dirty="0">
                <a:latin typeface="+mn-ea"/>
              </a:rPr>
              <a:t>국가범죄와의 투쟁사</a:t>
            </a:r>
            <a:endParaRPr lang="en-US" altLang="ko-KR" sz="2400" dirty="0">
              <a:latin typeface="+mn-ea"/>
            </a:endParaRPr>
          </a:p>
          <a:p>
            <a:r>
              <a:rPr lang="ko-KR" altLang="en-US" sz="2400" dirty="0">
                <a:latin typeface="+mn-ea"/>
              </a:rPr>
              <a:t>국제인도법</a:t>
            </a:r>
            <a:r>
              <a:rPr lang="en-US" altLang="ko-KR" sz="2400" dirty="0">
                <a:latin typeface="+mn-ea"/>
              </a:rPr>
              <a:t>/</a:t>
            </a:r>
            <a:r>
              <a:rPr lang="ko-KR" altLang="en-US" sz="2400" dirty="0" err="1">
                <a:latin typeface="+mn-ea"/>
              </a:rPr>
              <a:t>전쟁법</a:t>
            </a:r>
            <a:endParaRPr lang="en-US" altLang="ko-KR" sz="2400" dirty="0">
              <a:latin typeface="+mn-ea"/>
            </a:endParaRPr>
          </a:p>
          <a:p>
            <a:pPr marL="68580" indent="0">
              <a:buNone/>
            </a:pPr>
            <a:r>
              <a:rPr lang="en-US" altLang="ko-KR" sz="2400" dirty="0">
                <a:latin typeface="+mn-ea"/>
              </a:rPr>
              <a:t>      Jus ad bellum, jus in bello, jus post bellum</a:t>
            </a:r>
          </a:p>
          <a:p>
            <a:pPr marL="454914" lvl="1" indent="0">
              <a:buNone/>
            </a:pPr>
            <a:r>
              <a:rPr lang="ko-KR" altLang="en-US" sz="2400" dirty="0">
                <a:latin typeface="+mn-ea"/>
              </a:rPr>
              <a:t>  집단살해</a:t>
            </a:r>
            <a:r>
              <a:rPr lang="en-US" altLang="ko-KR" sz="2400" dirty="0">
                <a:latin typeface="+mn-ea"/>
              </a:rPr>
              <a:t>, </a:t>
            </a:r>
            <a:r>
              <a:rPr lang="ko-KR" altLang="en-US" sz="2400" dirty="0">
                <a:latin typeface="+mn-ea"/>
              </a:rPr>
              <a:t>전쟁범죄</a:t>
            </a:r>
            <a:r>
              <a:rPr lang="en-US" altLang="ko-KR" sz="2400" dirty="0">
                <a:latin typeface="+mn-ea"/>
              </a:rPr>
              <a:t>, </a:t>
            </a:r>
            <a:r>
              <a:rPr lang="ko-KR" altLang="en-US" sz="2400" dirty="0">
                <a:latin typeface="+mn-ea"/>
              </a:rPr>
              <a:t>침략범죄</a:t>
            </a:r>
            <a:r>
              <a:rPr lang="en-US" altLang="ko-KR" sz="2400" dirty="0">
                <a:latin typeface="+mn-ea"/>
              </a:rPr>
              <a:t>, </a:t>
            </a:r>
            <a:r>
              <a:rPr lang="ko-KR" altLang="en-US" sz="2400" dirty="0">
                <a:latin typeface="+mn-ea"/>
              </a:rPr>
              <a:t>인도에 반한 범죄</a:t>
            </a:r>
            <a:endParaRPr lang="en-US" altLang="ko-KR" sz="2400" dirty="0">
              <a:latin typeface="+mn-ea"/>
            </a:endParaRPr>
          </a:p>
          <a:p>
            <a:pPr marL="454914" lvl="1" indent="0">
              <a:buNone/>
            </a:pPr>
            <a:r>
              <a:rPr lang="ko-KR" altLang="en-US" sz="2400" dirty="0">
                <a:latin typeface="+mn-ea"/>
              </a:rPr>
              <a:t>  개인의 형사책임 추궁</a:t>
            </a:r>
            <a:endParaRPr lang="en-US" altLang="ko-KR" sz="2400" dirty="0">
              <a:latin typeface="+mn-ea"/>
            </a:endParaRPr>
          </a:p>
          <a:p>
            <a:pPr marL="454914" lvl="1" indent="0">
              <a:buNone/>
            </a:pPr>
            <a:r>
              <a:rPr lang="en-US" altLang="ko-KR" sz="2400" dirty="0">
                <a:latin typeface="+mn-ea"/>
              </a:rPr>
              <a:t>  </a:t>
            </a:r>
            <a:r>
              <a:rPr lang="ko-KR" altLang="en-US" sz="2400" dirty="0">
                <a:latin typeface="+mn-ea"/>
              </a:rPr>
              <a:t>공소시효가 없다</a:t>
            </a:r>
            <a:endParaRPr lang="en-US" altLang="ko-KR" sz="2400" dirty="0">
              <a:latin typeface="+mn-ea"/>
            </a:endParaRPr>
          </a:p>
          <a:p>
            <a:r>
              <a:rPr lang="ko-KR" altLang="en-US" sz="2400" dirty="0" err="1">
                <a:latin typeface="+mn-ea"/>
              </a:rPr>
              <a:t>국가책임법</a:t>
            </a:r>
            <a:endParaRPr lang="en-US" altLang="ko-KR" sz="2400" dirty="0">
              <a:latin typeface="+mn-ea"/>
            </a:endParaRPr>
          </a:p>
          <a:p>
            <a:pPr marL="454914" lvl="1" indent="0">
              <a:buNone/>
            </a:pPr>
            <a:r>
              <a:rPr lang="ko-KR" altLang="en-US" sz="2400" dirty="0">
                <a:latin typeface="+mn-ea"/>
              </a:rPr>
              <a:t>  국가의 불법행위</a:t>
            </a:r>
            <a:r>
              <a:rPr lang="en-US" altLang="ko-KR" sz="2400" dirty="0">
                <a:latin typeface="+mn-ea"/>
              </a:rPr>
              <a:t>/</a:t>
            </a:r>
            <a:r>
              <a:rPr lang="ko-KR" altLang="en-US" sz="2400" dirty="0">
                <a:latin typeface="+mn-ea"/>
              </a:rPr>
              <a:t>범죄</a:t>
            </a:r>
            <a:r>
              <a:rPr lang="en-US" altLang="ko-KR" sz="2400" dirty="0">
                <a:latin typeface="+mn-ea"/>
              </a:rPr>
              <a:t>/</a:t>
            </a:r>
            <a:r>
              <a:rPr lang="ko-KR" altLang="en-US" sz="2400" dirty="0">
                <a:latin typeface="+mn-ea"/>
              </a:rPr>
              <a:t>계약위반에 대한 민사책임</a:t>
            </a:r>
            <a:endParaRPr lang="en-US" altLang="ko-KR" sz="2400" dirty="0">
              <a:latin typeface="+mn-ea"/>
            </a:endParaRPr>
          </a:p>
          <a:p>
            <a:pPr marL="454914" lvl="1" indent="0">
              <a:buNone/>
            </a:pPr>
            <a:r>
              <a:rPr lang="ko-KR" altLang="en-US" sz="2400" dirty="0">
                <a:latin typeface="+mn-ea"/>
              </a:rPr>
              <a:t>  국제관계에서 발전</a:t>
            </a:r>
            <a:r>
              <a:rPr lang="en-US" altLang="ko-KR" sz="2400" dirty="0">
                <a:latin typeface="+mn-ea"/>
              </a:rPr>
              <a:t>(</a:t>
            </a:r>
            <a:r>
              <a:rPr lang="ko-KR" altLang="en-US" sz="2400" dirty="0">
                <a:latin typeface="+mn-ea"/>
              </a:rPr>
              <a:t>국내적으로는 </a:t>
            </a:r>
            <a:r>
              <a:rPr lang="ko-KR" altLang="en-US" sz="2400" dirty="0" err="1">
                <a:latin typeface="+mn-ea"/>
              </a:rPr>
              <a:t>국가배상법</a:t>
            </a:r>
            <a:r>
              <a:rPr lang="en-US" altLang="ko-KR" sz="2400" dirty="0">
                <a:latin typeface="+mn-ea"/>
              </a:rPr>
              <a:t>)</a:t>
            </a:r>
          </a:p>
          <a:p>
            <a:pPr marL="454914" lvl="1" indent="0">
              <a:buNone/>
            </a:pPr>
            <a:r>
              <a:rPr lang="ko-KR" altLang="en-US" sz="2400" dirty="0">
                <a:latin typeface="+mn-ea"/>
                <a:sym typeface="Wingdings" pitchFamily="2" charset="2"/>
              </a:rPr>
              <a:t>  소멸시효가 없다</a:t>
            </a:r>
            <a:endParaRPr lang="ko-KR" altLang="en-US" sz="2400" dirty="0">
              <a:latin typeface="+mn-ea"/>
            </a:endParaRPr>
          </a:p>
        </p:txBody>
      </p:sp>
      <p:sp>
        <p:nvSpPr>
          <p:cNvPr id="5" name="슬라이드 번호 개체 틀 4"/>
          <p:cNvSpPr>
            <a:spLocks noGrp="1"/>
          </p:cNvSpPr>
          <p:nvPr>
            <p:ph type="sldNum" sz="quarter" idx="12"/>
          </p:nvPr>
        </p:nvSpPr>
        <p:spPr/>
        <p:txBody>
          <a:bodyPr>
            <a:normAutofit/>
          </a:bodyPr>
          <a:lstStyle/>
          <a:p>
            <a:fld id="{1AD93096-5B34-4342-9326-69289CEAE4C2}" type="slidenum">
              <a:rPr lang="en-US" smtClean="0"/>
              <a:pPr/>
              <a:t>18</a:t>
            </a:fld>
            <a:endParaRPr lang="en-US" dirty="0">
              <a:solidFill>
                <a:srgbClr val="FFFFFF"/>
              </a:solidFill>
            </a:endParaRPr>
          </a:p>
        </p:txBody>
      </p:sp>
      <p:sp>
        <p:nvSpPr>
          <p:cNvPr id="6" name="슬라이드 번호 개체 틀 4"/>
          <p:cNvSpPr txBox="1">
            <a:spLocks/>
          </p:cNvSpPr>
          <p:nvPr/>
        </p:nvSpPr>
        <p:spPr>
          <a:xfrm>
            <a:off x="8667750" y="228600"/>
            <a:ext cx="908050" cy="381000"/>
          </a:xfrm>
          <a:prstGeom prst="rect">
            <a:avLst/>
          </a:prstGeom>
        </p:spPr>
        <p:txBody>
          <a:bodyPr vert="horz" anchor="ctr" anchorCtr="0">
            <a:normAutofit/>
          </a:bodyPr>
          <a:lstStyle>
            <a:defPPr>
              <a:defRPr lang="en-US"/>
            </a:defPPr>
            <a:lvl1pPr marL="0" algn="ctr" defTabSz="914400" rtl="0" latinLnBrk="0">
              <a:defRPr sz="1400" b="1" kern="1200">
                <a:solidFill>
                  <a:srgbClr val="FFFFFF"/>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endParaRPr lang="en-US" dirty="0">
              <a:solidFill>
                <a:schemeClr val="tx2"/>
              </a:solidFill>
            </a:endParaRPr>
          </a:p>
        </p:txBody>
      </p:sp>
    </p:spTree>
    <p:extLst>
      <p:ext uri="{BB962C8B-B14F-4D97-AF65-F5344CB8AC3E}">
        <p14:creationId xmlns:p14="http://schemas.microsoft.com/office/powerpoint/2010/main" val="2972783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95300" y="512064"/>
            <a:ext cx="8915400" cy="612680"/>
          </a:xfrm>
        </p:spPr>
        <p:txBody>
          <a:bodyPr/>
          <a:lstStyle/>
          <a:p>
            <a:r>
              <a:rPr lang="ko-KR" altLang="en-US" sz="2400" dirty="0" err="1"/>
              <a:t>리버코드</a:t>
            </a:r>
            <a:r>
              <a:rPr lang="en-US" altLang="ko-KR" sz="2400" dirty="0"/>
              <a:t>(Franz </a:t>
            </a:r>
            <a:r>
              <a:rPr lang="en-US" altLang="ko-KR" sz="2400" dirty="0" err="1"/>
              <a:t>Lieber</a:t>
            </a:r>
            <a:r>
              <a:rPr lang="en-US" altLang="ko-KR" sz="2400" dirty="0"/>
              <a:t> 1798-1872)</a:t>
            </a:r>
            <a:endParaRPr lang="ko-KR" altLang="en-US" sz="2400" dirty="0"/>
          </a:p>
        </p:txBody>
      </p:sp>
      <p:sp>
        <p:nvSpPr>
          <p:cNvPr id="3" name="내용 개체 틀 2"/>
          <p:cNvSpPr>
            <a:spLocks noGrp="1"/>
          </p:cNvSpPr>
          <p:nvPr>
            <p:ph sz="half" idx="1"/>
          </p:nvPr>
        </p:nvSpPr>
        <p:spPr>
          <a:xfrm>
            <a:off x="560512" y="1196752"/>
            <a:ext cx="8482409" cy="4525963"/>
          </a:xfrm>
        </p:spPr>
        <p:txBody>
          <a:bodyPr>
            <a:noAutofit/>
          </a:bodyPr>
          <a:lstStyle/>
          <a:p>
            <a:r>
              <a:rPr lang="ko-KR" altLang="en-US" sz="2000" dirty="0">
                <a:latin typeface="맑은 고딕" panose="020B0503020000020004" pitchFamily="50" charset="-127"/>
                <a:ea typeface="맑은 고딕" panose="020B0503020000020004" pitchFamily="50" charset="-127"/>
              </a:rPr>
              <a:t>제</a:t>
            </a:r>
            <a:r>
              <a:rPr lang="en-US" altLang="ko-KR" sz="2000" dirty="0">
                <a:latin typeface="맑은 고딕" panose="020B0503020000020004" pitchFamily="50" charset="-127"/>
                <a:ea typeface="맑은 고딕" panose="020B0503020000020004" pitchFamily="50" charset="-127"/>
              </a:rPr>
              <a:t>14</a:t>
            </a:r>
            <a:r>
              <a:rPr lang="ko-KR" altLang="en-US" sz="2000" dirty="0">
                <a:latin typeface="맑은 고딕" panose="020B0503020000020004" pitchFamily="50" charset="-127"/>
                <a:ea typeface="맑은 고딕" panose="020B0503020000020004" pitchFamily="50" charset="-127"/>
              </a:rPr>
              <a:t>조  현대문명국가에서 이해하는 바 군사적 필요성은 전쟁의 종결을 달성하는 데에 불가피한</a:t>
            </a:r>
            <a:r>
              <a:rPr lang="en-US" altLang="ko-KR" sz="2000" dirty="0">
                <a:latin typeface="맑은 고딕" panose="020B0503020000020004" pitchFamily="50" charset="-127"/>
                <a:ea typeface="맑은 고딕" panose="020B0503020000020004" pitchFamily="50" charset="-127"/>
              </a:rPr>
              <a:t>, </a:t>
            </a:r>
            <a:r>
              <a:rPr lang="ko-KR" altLang="en-US" sz="2000" dirty="0">
                <a:latin typeface="맑은 고딕" panose="020B0503020000020004" pitchFamily="50" charset="-127"/>
                <a:ea typeface="맑은 고딕" panose="020B0503020000020004" pitchFamily="50" charset="-127"/>
              </a:rPr>
              <a:t>전쟁에 관한 현대의 법과 관행에 일치하는 조치들의 필요성이다</a:t>
            </a:r>
            <a:r>
              <a:rPr lang="en-US" altLang="ko-KR" sz="2000" dirty="0">
                <a:latin typeface="맑은 고딕" panose="020B0503020000020004" pitchFamily="50" charset="-127"/>
                <a:ea typeface="맑은 고딕" panose="020B0503020000020004" pitchFamily="50" charset="-127"/>
              </a:rPr>
              <a:t>. </a:t>
            </a:r>
            <a:endParaRPr lang="ko-KR" altLang="en-US" sz="2000" dirty="0">
              <a:latin typeface="맑은 고딕" panose="020B0503020000020004" pitchFamily="50" charset="-127"/>
              <a:ea typeface="맑은 고딕" panose="020B0503020000020004" pitchFamily="50" charset="-127"/>
            </a:endParaRPr>
          </a:p>
          <a:p>
            <a:pPr fontAlgn="base"/>
            <a:r>
              <a:rPr lang="ko-KR" altLang="en-US" sz="2000" dirty="0">
                <a:latin typeface="맑은 고딕" panose="020B0503020000020004" pitchFamily="50" charset="-127"/>
                <a:ea typeface="맑은 고딕" panose="020B0503020000020004" pitchFamily="50" charset="-127"/>
              </a:rPr>
              <a:t>제</a:t>
            </a:r>
            <a:r>
              <a:rPr lang="en-US" altLang="ko-KR" sz="2000" dirty="0">
                <a:latin typeface="맑은 고딕" panose="020B0503020000020004" pitchFamily="50" charset="-127"/>
                <a:ea typeface="맑은 고딕" panose="020B0503020000020004" pitchFamily="50" charset="-127"/>
              </a:rPr>
              <a:t>15</a:t>
            </a:r>
            <a:r>
              <a:rPr lang="ko-KR" altLang="en-US" sz="2000" dirty="0">
                <a:latin typeface="맑은 고딕" panose="020B0503020000020004" pitchFamily="50" charset="-127"/>
                <a:ea typeface="맑은 고딕" panose="020B0503020000020004" pitchFamily="50" charset="-127"/>
              </a:rPr>
              <a:t>조  군사적 필요성은 무장한 적</a:t>
            </a:r>
            <a:r>
              <a:rPr lang="en-US" altLang="ko-KR" sz="2000" dirty="0">
                <a:latin typeface="맑은 고딕" panose="020B0503020000020004" pitchFamily="50" charset="-127"/>
                <a:ea typeface="맑은 고딕" panose="020B0503020000020004" pitchFamily="50" charset="-127"/>
              </a:rPr>
              <a:t>, </a:t>
            </a:r>
            <a:r>
              <a:rPr lang="ko-KR" altLang="en-US" sz="2000" dirty="0">
                <a:latin typeface="맑은 고딕" panose="020B0503020000020004" pitchFamily="50" charset="-127"/>
                <a:ea typeface="맑은 고딕" panose="020B0503020000020004" pitchFamily="50" charset="-127"/>
              </a:rPr>
              <a:t>그리고 전쟁과정에서 우발적으로 사람들의 생명과 신체의 온갖 직접적인 파괴를 불가피한 경우에 한하여 허용한다</a:t>
            </a:r>
            <a:r>
              <a:rPr lang="en-US" altLang="ko-KR" sz="2000" dirty="0">
                <a:latin typeface="맑은 고딕" panose="020B0503020000020004" pitchFamily="50" charset="-127"/>
                <a:ea typeface="맑은 고딕" panose="020B0503020000020004" pitchFamily="50" charset="-127"/>
              </a:rPr>
              <a:t>. … </a:t>
            </a:r>
            <a:r>
              <a:rPr lang="ko-KR" altLang="en-US" sz="2000" dirty="0">
                <a:latin typeface="맑은 고딕" panose="020B0503020000020004" pitchFamily="50" charset="-127"/>
                <a:ea typeface="맑은 고딕" panose="020B0503020000020004" pitchFamily="50" charset="-127"/>
              </a:rPr>
              <a:t>공개적인 전쟁에서 서로를 향해 무기를 잡은 사람들은 그것 때문에 타자와 신에 대하여 책임을 지는 도덕적 존재이기를 중단한 것이 아니다</a:t>
            </a:r>
            <a:r>
              <a:rPr lang="en-US" altLang="ko-KR" sz="2000" dirty="0">
                <a:latin typeface="맑은 고딕" panose="020B0503020000020004" pitchFamily="50" charset="-127"/>
                <a:ea typeface="맑은 고딕" panose="020B0503020000020004" pitchFamily="50" charset="-127"/>
              </a:rPr>
              <a:t>.</a:t>
            </a:r>
            <a:endParaRPr lang="ko-KR" altLang="en-US" sz="2000" dirty="0">
              <a:latin typeface="맑은 고딕" panose="020B0503020000020004" pitchFamily="50" charset="-127"/>
              <a:ea typeface="맑은 고딕" panose="020B0503020000020004" pitchFamily="50" charset="-127"/>
            </a:endParaRPr>
          </a:p>
          <a:p>
            <a:pPr fontAlgn="base"/>
            <a:r>
              <a:rPr lang="ko-KR" altLang="en-US" sz="2000" dirty="0">
                <a:latin typeface="맑은 고딕" panose="020B0503020000020004" pitchFamily="50" charset="-127"/>
                <a:ea typeface="맑은 고딕" panose="020B0503020000020004" pitchFamily="50" charset="-127"/>
              </a:rPr>
              <a:t>제</a:t>
            </a:r>
            <a:r>
              <a:rPr lang="en-US" altLang="ko-KR" sz="2000" dirty="0">
                <a:latin typeface="맑은 고딕" panose="020B0503020000020004" pitchFamily="50" charset="-127"/>
                <a:ea typeface="맑은 고딕" panose="020B0503020000020004" pitchFamily="50" charset="-127"/>
              </a:rPr>
              <a:t>16</a:t>
            </a:r>
            <a:r>
              <a:rPr lang="ko-KR" altLang="en-US" sz="2000" dirty="0">
                <a:latin typeface="맑은 고딕" panose="020B0503020000020004" pitchFamily="50" charset="-127"/>
                <a:ea typeface="맑은 고딕" panose="020B0503020000020004" pitchFamily="50" charset="-127"/>
              </a:rPr>
              <a:t>조 군사적 필요는 잔혹행위</a:t>
            </a:r>
            <a:r>
              <a:rPr lang="en-US" altLang="ko-KR" sz="2000" dirty="0">
                <a:latin typeface="맑은 고딕" panose="020B0503020000020004" pitchFamily="50" charset="-127"/>
                <a:ea typeface="맑은 고딕" panose="020B0503020000020004" pitchFamily="50" charset="-127"/>
              </a:rPr>
              <a:t>, </a:t>
            </a:r>
            <a:r>
              <a:rPr lang="ko-KR" altLang="en-US" sz="2000" dirty="0">
                <a:latin typeface="맑은 고딕" panose="020B0503020000020004" pitchFamily="50" charset="-127"/>
                <a:ea typeface="맑은 고딕" panose="020B0503020000020004" pitchFamily="50" charset="-127"/>
              </a:rPr>
              <a:t>즉 고통과 복수를 위한 고통의 부과를 용납하지 않는다</a:t>
            </a:r>
            <a:r>
              <a:rPr lang="en-US" altLang="ko-KR" sz="2000" dirty="0">
                <a:latin typeface="맑은 고딕" panose="020B0503020000020004" pitchFamily="50" charset="-127"/>
                <a:ea typeface="맑은 고딕" panose="020B0503020000020004" pitchFamily="50" charset="-127"/>
              </a:rPr>
              <a:t>. (…) </a:t>
            </a:r>
            <a:r>
              <a:rPr lang="ko-KR" altLang="en-US" sz="2000" dirty="0">
                <a:latin typeface="맑은 고딕" panose="020B0503020000020004" pitchFamily="50" charset="-127"/>
                <a:ea typeface="맑은 고딕" panose="020B0503020000020004" pitchFamily="50" charset="-127"/>
              </a:rPr>
              <a:t>일반적으로 군사적 필요성은 평화회복을 무의미하게 곤란하게 하는 적대행위를 포함하지 않는다</a:t>
            </a:r>
            <a:r>
              <a:rPr lang="en-US" altLang="ko-KR" sz="2000" dirty="0">
                <a:latin typeface="맑은 고딕" panose="020B0503020000020004" pitchFamily="50" charset="-127"/>
                <a:ea typeface="맑은 고딕" panose="020B0503020000020004" pitchFamily="50" charset="-127"/>
              </a:rPr>
              <a:t>. </a:t>
            </a:r>
          </a:p>
          <a:p>
            <a:pPr fontAlgn="base"/>
            <a:r>
              <a:rPr lang="ko-KR" altLang="en-US" sz="2000" dirty="0">
                <a:latin typeface="맑은 고딕" panose="020B0503020000020004" pitchFamily="50" charset="-127"/>
                <a:ea typeface="맑은 고딕" panose="020B0503020000020004" pitchFamily="50" charset="-127"/>
              </a:rPr>
              <a:t>제네바협정의 기초</a:t>
            </a:r>
            <a:endParaRPr lang="en-US" altLang="ko-KR" sz="2000" dirty="0">
              <a:latin typeface="맑은 고딕" panose="020B0503020000020004" pitchFamily="50" charset="-127"/>
              <a:ea typeface="맑은 고딕" panose="020B0503020000020004" pitchFamily="50" charset="-127"/>
            </a:endParaRPr>
          </a:p>
          <a:p>
            <a:endParaRPr lang="en-US" altLang="ko-KR" sz="2000" dirty="0">
              <a:latin typeface="맑은 고딕" panose="020B0503020000020004" pitchFamily="50" charset="-127"/>
              <a:ea typeface="맑은 고딕" panose="020B0503020000020004" pitchFamily="50" charset="-127"/>
            </a:endParaRPr>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19</a:t>
            </a:fld>
            <a:endParaRPr lang="en-US" sz="1400" b="1" dirty="0">
              <a:solidFill>
                <a:srgbClr val="FFFFFF"/>
              </a:solidFill>
            </a:endParaRPr>
          </a:p>
        </p:txBody>
      </p:sp>
    </p:spTree>
    <p:extLst>
      <p:ext uri="{BB962C8B-B14F-4D97-AF65-F5344CB8AC3E}">
        <p14:creationId xmlns:p14="http://schemas.microsoft.com/office/powerpoint/2010/main" val="1864068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err="1"/>
              <a:t>마르텐스</a:t>
            </a:r>
            <a:r>
              <a:rPr lang="ko-KR" altLang="en-US" dirty="0"/>
              <a:t> 조항</a:t>
            </a:r>
          </a:p>
        </p:txBody>
      </p:sp>
      <p:sp>
        <p:nvSpPr>
          <p:cNvPr id="3" name="내용 개체 틀 2"/>
          <p:cNvSpPr>
            <a:spLocks noGrp="1"/>
          </p:cNvSpPr>
          <p:nvPr>
            <p:ph sz="half" idx="1"/>
          </p:nvPr>
        </p:nvSpPr>
        <p:spPr>
          <a:xfrm>
            <a:off x="503038" y="1770502"/>
            <a:ext cx="7906345" cy="4525963"/>
          </a:xfrm>
        </p:spPr>
        <p:txBody>
          <a:bodyPr>
            <a:normAutofit/>
          </a:bodyPr>
          <a:lstStyle/>
          <a:p>
            <a:r>
              <a:rPr lang="ko-KR" altLang="en-US" sz="2000" dirty="0" err="1">
                <a:latin typeface="+mn-ea"/>
              </a:rPr>
              <a:t>헤이그평화회의</a:t>
            </a:r>
            <a:r>
              <a:rPr lang="en-US" altLang="ko-KR" sz="2000" dirty="0">
                <a:latin typeface="+mn-ea"/>
              </a:rPr>
              <a:t>(1899, 1907)-</a:t>
            </a:r>
            <a:r>
              <a:rPr lang="ko-KR" altLang="en-US" sz="2000" dirty="0">
                <a:latin typeface="+mn-ea"/>
              </a:rPr>
              <a:t>전쟁과 평화에 관한 법전탄생</a:t>
            </a:r>
            <a:r>
              <a:rPr lang="en-US" altLang="ko-KR" sz="2000" dirty="0">
                <a:latin typeface="+mn-ea"/>
                <a:sym typeface="Wingdings" pitchFamily="2" charset="2"/>
              </a:rPr>
              <a:t></a:t>
            </a:r>
            <a:r>
              <a:rPr lang="ko-KR" altLang="en-US" sz="2000" dirty="0" err="1">
                <a:latin typeface="+mn-ea"/>
              </a:rPr>
              <a:t>헤이그법</a:t>
            </a:r>
            <a:endParaRPr lang="en-US" altLang="ko-KR" sz="2000" dirty="0">
              <a:latin typeface="+mn-ea"/>
            </a:endParaRPr>
          </a:p>
          <a:p>
            <a:r>
              <a:rPr lang="ko-KR" altLang="en-US" sz="2000" dirty="0" err="1">
                <a:latin typeface="+mn-ea"/>
              </a:rPr>
              <a:t>마르텐스</a:t>
            </a:r>
            <a:r>
              <a:rPr lang="en-US" altLang="ko-KR" sz="2000" dirty="0">
                <a:latin typeface="+mn-ea"/>
              </a:rPr>
              <a:t>(</a:t>
            </a:r>
            <a:r>
              <a:rPr lang="en-US" altLang="ko-KR" sz="2000" b="1" dirty="0">
                <a:latin typeface="+mn-ea"/>
              </a:rPr>
              <a:t>Fyodor </a:t>
            </a:r>
            <a:r>
              <a:rPr lang="en-US" altLang="ko-KR" sz="2000" b="1" dirty="0" err="1">
                <a:latin typeface="+mn-ea"/>
              </a:rPr>
              <a:t>Fyodorovich</a:t>
            </a:r>
            <a:r>
              <a:rPr lang="en-US" altLang="ko-KR" sz="2000" b="1" dirty="0">
                <a:latin typeface="+mn-ea"/>
              </a:rPr>
              <a:t> Martens</a:t>
            </a:r>
            <a:r>
              <a:rPr lang="en-US" altLang="ko-KR" sz="2000" dirty="0">
                <a:latin typeface="+mn-ea"/>
              </a:rPr>
              <a:t> 1845 — 1909)</a:t>
            </a:r>
          </a:p>
          <a:p>
            <a:pPr marL="68580" indent="0">
              <a:buNone/>
            </a:pPr>
            <a:r>
              <a:rPr lang="ko-KR" altLang="en-US" sz="2000" dirty="0">
                <a:latin typeface="+mn-ea"/>
              </a:rPr>
              <a:t>     평화회의를 주도한 러시아 국제법학자</a:t>
            </a:r>
            <a:r>
              <a:rPr lang="en-US" altLang="ko-KR" sz="2000" dirty="0">
                <a:latin typeface="+mn-ea"/>
              </a:rPr>
              <a:t>, </a:t>
            </a:r>
            <a:r>
              <a:rPr lang="ko-KR" altLang="en-US" sz="2000" dirty="0">
                <a:latin typeface="+mn-ea"/>
              </a:rPr>
              <a:t>외교관</a:t>
            </a:r>
            <a:endParaRPr lang="en-US" altLang="ko-KR" sz="2000" dirty="0">
              <a:latin typeface="+mn-ea"/>
            </a:endParaRPr>
          </a:p>
          <a:p>
            <a:r>
              <a:rPr lang="ko-KR" altLang="en-US" sz="2000" dirty="0" err="1">
                <a:latin typeface="+mn-ea"/>
              </a:rPr>
              <a:t>마르텐스</a:t>
            </a:r>
            <a:r>
              <a:rPr lang="ko-KR" altLang="en-US" sz="2000" dirty="0">
                <a:latin typeface="+mn-ea"/>
              </a:rPr>
              <a:t> 조항</a:t>
            </a:r>
            <a:r>
              <a:rPr lang="en-US" altLang="ko-KR" sz="2000" dirty="0">
                <a:latin typeface="+mn-ea"/>
              </a:rPr>
              <a:t>: &lt;</a:t>
            </a:r>
            <a:r>
              <a:rPr lang="ko-KR" altLang="en-US" sz="2000" dirty="0">
                <a:latin typeface="+mn-ea"/>
              </a:rPr>
              <a:t>육전의 법과 관습에 관한 </a:t>
            </a:r>
            <a:r>
              <a:rPr lang="ko-KR" altLang="en-US" sz="2000" dirty="0" err="1">
                <a:latin typeface="+mn-ea"/>
              </a:rPr>
              <a:t>헤이그협약</a:t>
            </a:r>
            <a:r>
              <a:rPr lang="en-US" altLang="ko-KR" sz="2000" dirty="0">
                <a:latin typeface="+mn-ea"/>
              </a:rPr>
              <a:t>(1899)&gt; </a:t>
            </a:r>
            <a:r>
              <a:rPr lang="ko-KR" altLang="en-US" sz="2000" dirty="0">
                <a:latin typeface="+mn-ea"/>
              </a:rPr>
              <a:t>전문의 다음과 같은 문구를 의미한다</a:t>
            </a:r>
            <a:r>
              <a:rPr lang="en-US" altLang="ko-KR" sz="2000" dirty="0">
                <a:latin typeface="+mn-ea"/>
              </a:rPr>
              <a:t>.</a:t>
            </a:r>
            <a:r>
              <a:rPr lang="ko-KR" altLang="en-US" sz="2000" dirty="0">
                <a:latin typeface="+mn-ea"/>
              </a:rPr>
              <a:t> </a:t>
            </a:r>
            <a:endParaRPr lang="en-US" altLang="ko-KR" sz="2000" dirty="0">
              <a:latin typeface="+mn-ea"/>
            </a:endParaRPr>
          </a:p>
          <a:p>
            <a:r>
              <a:rPr lang="en-US" altLang="ko-KR" sz="2000" dirty="0">
                <a:latin typeface="+mn-ea"/>
              </a:rPr>
              <a:t>“</a:t>
            </a:r>
            <a:r>
              <a:rPr lang="ko-KR" altLang="en-US" sz="2000" dirty="0">
                <a:latin typeface="+mn-ea"/>
              </a:rPr>
              <a:t>협약당사국들은</a:t>
            </a:r>
            <a:r>
              <a:rPr lang="en-US" altLang="ko-KR" sz="2000" dirty="0">
                <a:latin typeface="+mn-ea"/>
              </a:rPr>
              <a:t>, </a:t>
            </a:r>
            <a:r>
              <a:rPr lang="ko-KR" altLang="en-US" sz="2000" dirty="0" err="1">
                <a:latin typeface="+mn-ea"/>
              </a:rPr>
              <a:t>전쟁법에</a:t>
            </a:r>
            <a:r>
              <a:rPr lang="ko-KR" altLang="en-US" sz="2000" dirty="0">
                <a:latin typeface="+mn-ea"/>
              </a:rPr>
              <a:t> 관한 보다 완전한 법전이 성립될 때까지 당사국들이 채택한 법전이 </a:t>
            </a:r>
            <a:r>
              <a:rPr lang="ko-KR" altLang="en-US" sz="2000" dirty="0" err="1">
                <a:latin typeface="+mn-ea"/>
              </a:rPr>
              <a:t>규율하지</a:t>
            </a:r>
            <a:r>
              <a:rPr lang="ko-KR" altLang="en-US" sz="2000" dirty="0">
                <a:latin typeface="+mn-ea"/>
              </a:rPr>
              <a:t> 않는 사안들에서 민간인과 전투요원이 문명국가들간의 확립된 관행</a:t>
            </a:r>
            <a:r>
              <a:rPr lang="en-US" altLang="ko-KR" sz="2000" dirty="0">
                <a:latin typeface="+mn-ea"/>
              </a:rPr>
              <a:t>, </a:t>
            </a:r>
            <a:r>
              <a:rPr lang="ko-KR" altLang="en-US" sz="2000" dirty="0">
                <a:latin typeface="+mn-ea"/>
              </a:rPr>
              <a:t>인도주의의 법</a:t>
            </a:r>
            <a:r>
              <a:rPr lang="en-US" altLang="ko-KR" sz="2000" dirty="0">
                <a:latin typeface="+mn-ea"/>
              </a:rPr>
              <a:t>, </a:t>
            </a:r>
            <a:r>
              <a:rPr lang="ko-KR" altLang="en-US" sz="2000" dirty="0">
                <a:latin typeface="+mn-ea"/>
              </a:rPr>
              <a:t>그리고 공공양심의 요청으로부터 귀결되는 국제법의 </a:t>
            </a:r>
            <a:r>
              <a:rPr lang="ko-KR" altLang="en-US" sz="2000" dirty="0" err="1">
                <a:latin typeface="+mn-ea"/>
              </a:rPr>
              <a:t>제원칙의</a:t>
            </a:r>
            <a:r>
              <a:rPr lang="ko-KR" altLang="en-US" sz="2000" dirty="0">
                <a:latin typeface="+mn-ea"/>
              </a:rPr>
              <a:t> 보호와 통제 아래 있다고 선언하는 것이 합당하다고 생각한다</a:t>
            </a:r>
            <a:r>
              <a:rPr lang="en-US" altLang="ko-KR" sz="2000" dirty="0">
                <a:latin typeface="+mn-ea"/>
              </a:rPr>
              <a:t>.” </a:t>
            </a:r>
          </a:p>
          <a:p>
            <a:r>
              <a:rPr lang="ko-KR" altLang="en-US" sz="2000" dirty="0">
                <a:latin typeface="+mn-ea"/>
              </a:rPr>
              <a:t>이 내용은 </a:t>
            </a:r>
            <a:r>
              <a:rPr lang="en-US" altLang="ko-KR" sz="2000" dirty="0">
                <a:latin typeface="+mn-ea"/>
              </a:rPr>
              <a:t>1907</a:t>
            </a:r>
            <a:r>
              <a:rPr lang="ko-KR" altLang="en-US" sz="2000" dirty="0">
                <a:latin typeface="+mn-ea"/>
              </a:rPr>
              <a:t>년 </a:t>
            </a:r>
            <a:r>
              <a:rPr lang="ko-KR" altLang="en-US" sz="2000" dirty="0" err="1">
                <a:latin typeface="+mn-ea"/>
              </a:rPr>
              <a:t>헤이그</a:t>
            </a:r>
            <a:r>
              <a:rPr lang="ko-KR" altLang="en-US" sz="2000" dirty="0">
                <a:latin typeface="+mn-ea"/>
              </a:rPr>
              <a:t> 제</a:t>
            </a:r>
            <a:r>
              <a:rPr lang="en-US" altLang="ko-KR" sz="2000" dirty="0">
                <a:latin typeface="+mn-ea"/>
              </a:rPr>
              <a:t>4</a:t>
            </a:r>
            <a:r>
              <a:rPr lang="ko-KR" altLang="en-US" sz="2000" dirty="0">
                <a:latin typeface="+mn-ea"/>
              </a:rPr>
              <a:t>협약에서 수정되어 나타난다</a:t>
            </a:r>
            <a:r>
              <a:rPr lang="en-US" altLang="ko-KR" sz="2000" dirty="0">
                <a:latin typeface="+mn-ea"/>
              </a:rPr>
              <a:t>. </a:t>
            </a:r>
            <a:endParaRPr lang="ko-KR" altLang="en-US" sz="2000" dirty="0">
              <a:latin typeface="+mn-ea"/>
            </a:endParaRPr>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20</a:t>
            </a:fld>
            <a:endParaRPr lang="en-US" sz="1400" b="1" dirty="0">
              <a:solidFill>
                <a:srgbClr val="FFFFFF"/>
              </a:solidFill>
            </a:endParaRPr>
          </a:p>
        </p:txBody>
      </p:sp>
    </p:spTree>
    <p:extLst>
      <p:ext uri="{BB962C8B-B14F-4D97-AF65-F5344CB8AC3E}">
        <p14:creationId xmlns:p14="http://schemas.microsoft.com/office/powerpoint/2010/main" val="814705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z="3200" dirty="0" err="1">
                <a:latin typeface="맑은 고딕" panose="020B0503020000020004" pitchFamily="50" charset="-127"/>
                <a:ea typeface="맑은 고딕" panose="020B0503020000020004" pitchFamily="50" charset="-127"/>
              </a:rPr>
              <a:t>뉘른베르크</a:t>
            </a:r>
            <a:r>
              <a:rPr lang="ko-KR" altLang="en-US" sz="3200" dirty="0">
                <a:latin typeface="맑은 고딕" panose="020B0503020000020004" pitchFamily="50" charset="-127"/>
                <a:ea typeface="맑은 고딕" panose="020B0503020000020004" pitchFamily="50" charset="-127"/>
              </a:rPr>
              <a:t> 원칙</a:t>
            </a:r>
            <a:r>
              <a:rPr lang="en-US" altLang="ko-KR" sz="3200" dirty="0">
                <a:latin typeface="맑은 고딕" panose="020B0503020000020004" pitchFamily="50" charset="-127"/>
                <a:ea typeface="맑은 고딕" panose="020B0503020000020004" pitchFamily="50" charset="-127"/>
              </a:rPr>
              <a:t>(1950</a:t>
            </a:r>
            <a:r>
              <a:rPr lang="ko-KR" altLang="en-US" sz="3200" dirty="0">
                <a:latin typeface="맑은 고딕" panose="020B0503020000020004" pitchFamily="50" charset="-127"/>
                <a:ea typeface="맑은 고딕" panose="020B0503020000020004" pitchFamily="50" charset="-127"/>
              </a:rPr>
              <a:t>년 유엔총회 채택</a:t>
            </a:r>
            <a:r>
              <a:rPr lang="en-US" altLang="ko-KR" sz="3200" dirty="0">
                <a:latin typeface="맑은 고딕" panose="020B0503020000020004" pitchFamily="50" charset="-127"/>
                <a:ea typeface="맑은 고딕" panose="020B0503020000020004" pitchFamily="50" charset="-127"/>
              </a:rPr>
              <a:t>)</a:t>
            </a:r>
            <a:endParaRPr lang="ko-KR" altLang="en-US" sz="3200" dirty="0">
              <a:latin typeface="맑은 고딕" panose="020B0503020000020004" pitchFamily="50" charset="-127"/>
              <a:ea typeface="맑은 고딕" panose="020B0503020000020004" pitchFamily="50" charset="-127"/>
            </a:endParaRPr>
          </a:p>
        </p:txBody>
      </p:sp>
      <p:sp>
        <p:nvSpPr>
          <p:cNvPr id="3" name="내용 개체 틀 2"/>
          <p:cNvSpPr>
            <a:spLocks noGrp="1"/>
          </p:cNvSpPr>
          <p:nvPr>
            <p:ph sz="half" idx="1"/>
          </p:nvPr>
        </p:nvSpPr>
        <p:spPr>
          <a:xfrm>
            <a:off x="503038" y="1770502"/>
            <a:ext cx="8554417" cy="4525963"/>
          </a:xfrm>
        </p:spPr>
        <p:txBody>
          <a:bodyPr>
            <a:normAutofit/>
          </a:bodyPr>
          <a:lstStyle/>
          <a:p>
            <a:r>
              <a:rPr lang="en-US" altLang="ko-KR" sz="2000" dirty="0">
                <a:latin typeface="+mn-ea"/>
              </a:rPr>
              <a:t>1</a:t>
            </a:r>
            <a:r>
              <a:rPr lang="ko-KR" altLang="en-US" sz="2000" dirty="0">
                <a:latin typeface="+mn-ea"/>
              </a:rPr>
              <a:t>원칙</a:t>
            </a:r>
            <a:r>
              <a:rPr lang="en-US" altLang="ko-KR" sz="2000" dirty="0">
                <a:latin typeface="+mn-ea"/>
              </a:rPr>
              <a:t>: </a:t>
            </a:r>
            <a:r>
              <a:rPr lang="ko-KR" altLang="en-US" sz="2000" dirty="0">
                <a:latin typeface="+mn-ea"/>
              </a:rPr>
              <a:t>국제법상의 범죄는 처벌한다</a:t>
            </a:r>
            <a:r>
              <a:rPr lang="en-US" altLang="ko-KR" sz="2000" dirty="0">
                <a:latin typeface="+mn-ea"/>
              </a:rPr>
              <a:t>.</a:t>
            </a:r>
          </a:p>
          <a:p>
            <a:r>
              <a:rPr lang="en-US" altLang="ko-KR" sz="2000" dirty="0">
                <a:latin typeface="+mn-ea"/>
              </a:rPr>
              <a:t>2</a:t>
            </a:r>
            <a:r>
              <a:rPr lang="ko-KR" altLang="en-US" sz="2000" dirty="0">
                <a:latin typeface="+mn-ea"/>
              </a:rPr>
              <a:t>원칙</a:t>
            </a:r>
            <a:r>
              <a:rPr lang="en-US" altLang="ko-KR" sz="2000" dirty="0">
                <a:latin typeface="+mn-ea"/>
              </a:rPr>
              <a:t>: </a:t>
            </a:r>
            <a:r>
              <a:rPr lang="ko-KR" altLang="en-US" sz="2000" dirty="0">
                <a:latin typeface="+mn-ea"/>
              </a:rPr>
              <a:t>국내법상의 근거로 국제법상의 책임을 면하지 못한다</a:t>
            </a:r>
            <a:r>
              <a:rPr lang="en-US" altLang="ko-KR" sz="2000" dirty="0">
                <a:latin typeface="+mn-ea"/>
              </a:rPr>
              <a:t>.</a:t>
            </a:r>
          </a:p>
          <a:p>
            <a:r>
              <a:rPr lang="en-US" altLang="ko-KR" sz="2000" dirty="0">
                <a:latin typeface="+mn-ea"/>
              </a:rPr>
              <a:t>3</a:t>
            </a:r>
            <a:r>
              <a:rPr lang="ko-KR" altLang="en-US" sz="2000" dirty="0">
                <a:latin typeface="+mn-ea"/>
              </a:rPr>
              <a:t>원칙</a:t>
            </a:r>
            <a:r>
              <a:rPr lang="en-US" altLang="ko-KR" sz="2000" dirty="0">
                <a:latin typeface="+mn-ea"/>
              </a:rPr>
              <a:t>: </a:t>
            </a:r>
            <a:r>
              <a:rPr lang="ko-KR" altLang="en-US" sz="2000" dirty="0">
                <a:latin typeface="+mn-ea"/>
              </a:rPr>
              <a:t>국가원수로서 또는 정부관리로서의 행위라도 면제되지 않는다</a:t>
            </a:r>
            <a:r>
              <a:rPr lang="en-US" altLang="ko-KR" sz="2000" dirty="0">
                <a:latin typeface="+mn-ea"/>
              </a:rPr>
              <a:t>.</a:t>
            </a:r>
            <a:r>
              <a:rPr lang="ko-KR" altLang="en-US" sz="2000" dirty="0">
                <a:latin typeface="+mn-ea"/>
              </a:rPr>
              <a:t> </a:t>
            </a:r>
            <a:endParaRPr lang="en-US" altLang="ko-KR" sz="2000" dirty="0">
              <a:latin typeface="+mn-ea"/>
            </a:endParaRPr>
          </a:p>
          <a:p>
            <a:r>
              <a:rPr lang="en-US" altLang="ko-KR" sz="2000" dirty="0">
                <a:latin typeface="+mn-ea"/>
              </a:rPr>
              <a:t>4</a:t>
            </a:r>
            <a:r>
              <a:rPr lang="ko-KR" altLang="en-US" sz="2000" dirty="0">
                <a:latin typeface="+mn-ea"/>
              </a:rPr>
              <a:t>원칙</a:t>
            </a:r>
            <a:r>
              <a:rPr lang="en-US" altLang="ko-KR" sz="2000" dirty="0">
                <a:latin typeface="+mn-ea"/>
              </a:rPr>
              <a:t>: </a:t>
            </a:r>
            <a:r>
              <a:rPr lang="ko-KR" altLang="en-US" sz="2000" dirty="0">
                <a:latin typeface="+mn-ea"/>
              </a:rPr>
              <a:t>정부나 상관의 명령을 따랐다는 이유로 책임을 면하지 못한다</a:t>
            </a:r>
            <a:r>
              <a:rPr lang="en-US" altLang="ko-KR" sz="2000" dirty="0">
                <a:latin typeface="+mn-ea"/>
              </a:rPr>
              <a:t>.</a:t>
            </a:r>
          </a:p>
          <a:p>
            <a:r>
              <a:rPr lang="en-US" altLang="ko-KR" sz="2000" dirty="0">
                <a:latin typeface="+mn-ea"/>
              </a:rPr>
              <a:t>5</a:t>
            </a:r>
            <a:r>
              <a:rPr lang="ko-KR" altLang="en-US" sz="2000" dirty="0">
                <a:latin typeface="+mn-ea"/>
              </a:rPr>
              <a:t>원칙</a:t>
            </a:r>
            <a:r>
              <a:rPr lang="en-US" altLang="ko-KR" sz="2000" dirty="0">
                <a:latin typeface="+mn-ea"/>
              </a:rPr>
              <a:t>: </a:t>
            </a:r>
            <a:r>
              <a:rPr lang="ko-KR" altLang="en-US" sz="2000" dirty="0">
                <a:latin typeface="+mn-ea"/>
              </a:rPr>
              <a:t>국제법상 범죄에 책임 있는 자는 공정한 재판을 받을 권리가 있다</a:t>
            </a:r>
            <a:r>
              <a:rPr lang="en-US" altLang="ko-KR" sz="2000" dirty="0">
                <a:latin typeface="+mn-ea"/>
              </a:rPr>
              <a:t>.</a:t>
            </a:r>
          </a:p>
          <a:p>
            <a:r>
              <a:rPr lang="en-US" altLang="ko-KR" sz="2000" dirty="0">
                <a:latin typeface="+mn-ea"/>
              </a:rPr>
              <a:t>6</a:t>
            </a:r>
            <a:r>
              <a:rPr lang="ko-KR" altLang="en-US" sz="2000" dirty="0">
                <a:latin typeface="+mn-ea"/>
              </a:rPr>
              <a:t>원칙</a:t>
            </a:r>
            <a:r>
              <a:rPr lang="en-US" altLang="ko-KR" sz="2000" dirty="0">
                <a:latin typeface="+mn-ea"/>
              </a:rPr>
              <a:t>:  </a:t>
            </a:r>
            <a:r>
              <a:rPr lang="ko-KR" altLang="en-US" sz="2000" dirty="0">
                <a:latin typeface="+mn-ea"/>
              </a:rPr>
              <a:t>평화에 반한 죄</a:t>
            </a:r>
            <a:r>
              <a:rPr lang="en-US" altLang="ko-KR" sz="2000" dirty="0">
                <a:latin typeface="+mn-ea"/>
              </a:rPr>
              <a:t>, </a:t>
            </a:r>
            <a:r>
              <a:rPr lang="ko-KR" altLang="en-US" sz="2000" dirty="0">
                <a:latin typeface="+mn-ea"/>
              </a:rPr>
              <a:t>전쟁범죄</a:t>
            </a:r>
            <a:r>
              <a:rPr lang="en-US" altLang="ko-KR" sz="2000" dirty="0">
                <a:latin typeface="+mn-ea"/>
              </a:rPr>
              <a:t>, </a:t>
            </a:r>
            <a:r>
              <a:rPr lang="ko-KR" altLang="en-US" sz="2000" dirty="0">
                <a:latin typeface="+mn-ea"/>
              </a:rPr>
              <a:t>인도에 반한 죄는 국제법상 범죄로서 처벌한다</a:t>
            </a:r>
            <a:r>
              <a:rPr lang="en-US" altLang="ko-KR" sz="2000" dirty="0">
                <a:latin typeface="+mn-ea"/>
              </a:rPr>
              <a:t>.</a:t>
            </a:r>
          </a:p>
          <a:p>
            <a:r>
              <a:rPr lang="en-US" altLang="ko-KR" sz="2000" dirty="0">
                <a:latin typeface="+mn-ea"/>
              </a:rPr>
              <a:t>7</a:t>
            </a:r>
            <a:r>
              <a:rPr lang="ko-KR" altLang="en-US" sz="2000" dirty="0">
                <a:latin typeface="+mn-ea"/>
              </a:rPr>
              <a:t>원칙</a:t>
            </a:r>
            <a:r>
              <a:rPr lang="en-US" altLang="ko-KR" sz="2000" dirty="0">
                <a:latin typeface="+mn-ea"/>
              </a:rPr>
              <a:t>: </a:t>
            </a:r>
            <a:r>
              <a:rPr lang="ko-KR" altLang="en-US" sz="2000" dirty="0">
                <a:latin typeface="+mn-ea"/>
              </a:rPr>
              <a:t>위의 범죄에 관여한 행위도 국제법상의 범죄이다</a:t>
            </a:r>
            <a:r>
              <a:rPr lang="en-US" altLang="ko-KR" sz="2000" dirty="0">
                <a:latin typeface="+mn-ea"/>
              </a:rPr>
              <a:t>.</a:t>
            </a:r>
            <a:endParaRPr lang="ko-KR" altLang="en-US" sz="2000" dirty="0">
              <a:latin typeface="+mn-ea"/>
            </a:endParaRPr>
          </a:p>
          <a:p>
            <a:endParaRPr lang="ko-KR" altLang="en-US" sz="2000" dirty="0">
              <a:latin typeface="+mn-ea"/>
            </a:endParaRPr>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21</a:t>
            </a:fld>
            <a:endParaRPr lang="en-US" sz="1400" b="1" dirty="0">
              <a:solidFill>
                <a:srgbClr val="FFFFFF"/>
              </a:solidFill>
            </a:endParaRPr>
          </a:p>
        </p:txBody>
      </p:sp>
    </p:spTree>
    <p:extLst>
      <p:ext uri="{BB962C8B-B14F-4D97-AF65-F5344CB8AC3E}">
        <p14:creationId xmlns:p14="http://schemas.microsoft.com/office/powerpoint/2010/main" val="2492699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ko-KR" altLang="en-US" sz="3200" dirty="0">
                <a:latin typeface="+mn-ea"/>
                <a:ea typeface="+mn-ea"/>
              </a:rPr>
              <a:t>국가범죄의 주체</a:t>
            </a:r>
          </a:p>
        </p:txBody>
      </p:sp>
      <p:sp>
        <p:nvSpPr>
          <p:cNvPr id="3" name="내용 개체 틀 2"/>
          <p:cNvSpPr>
            <a:spLocks noGrp="1"/>
          </p:cNvSpPr>
          <p:nvPr>
            <p:ph idx="1"/>
          </p:nvPr>
        </p:nvSpPr>
        <p:spPr/>
        <p:txBody>
          <a:bodyPr>
            <a:normAutofit/>
          </a:bodyPr>
          <a:lstStyle/>
          <a:p>
            <a:r>
              <a:rPr lang="ko-KR" altLang="en-US" sz="2000" dirty="0">
                <a:latin typeface="+mn-ea"/>
              </a:rPr>
              <a:t>국가공권력</a:t>
            </a:r>
            <a:r>
              <a:rPr lang="en-US" altLang="ko-KR" sz="2000" dirty="0">
                <a:latin typeface="+mn-ea"/>
              </a:rPr>
              <a:t>(</a:t>
            </a:r>
            <a:r>
              <a:rPr lang="ko-KR" altLang="en-US" sz="2000" dirty="0">
                <a:latin typeface="+mn-ea"/>
              </a:rPr>
              <a:t>군대</a:t>
            </a:r>
            <a:r>
              <a:rPr lang="en-US" altLang="ko-KR" sz="2000" dirty="0">
                <a:latin typeface="+mn-ea"/>
              </a:rPr>
              <a:t>. </a:t>
            </a:r>
            <a:r>
              <a:rPr lang="ko-KR" altLang="en-US" sz="2000" dirty="0">
                <a:latin typeface="+mn-ea"/>
              </a:rPr>
              <a:t>정보기구</a:t>
            </a:r>
            <a:r>
              <a:rPr lang="en-US" altLang="ko-KR" sz="2000" dirty="0">
                <a:latin typeface="+mn-ea"/>
              </a:rPr>
              <a:t>, </a:t>
            </a:r>
            <a:r>
              <a:rPr lang="ko-KR" altLang="en-US" sz="2000" dirty="0">
                <a:latin typeface="+mn-ea"/>
              </a:rPr>
              <a:t>경찰</a:t>
            </a:r>
            <a:r>
              <a:rPr lang="en-US" altLang="ko-KR" sz="2000" dirty="0">
                <a:latin typeface="+mn-ea"/>
              </a:rPr>
              <a:t>, </a:t>
            </a:r>
            <a:r>
              <a:rPr lang="ko-KR" altLang="en-US" sz="2000" dirty="0">
                <a:latin typeface="+mn-ea"/>
              </a:rPr>
              <a:t>공무원</a:t>
            </a:r>
            <a:r>
              <a:rPr lang="en-US" altLang="ko-KR" sz="2000" dirty="0">
                <a:latin typeface="+mn-ea"/>
              </a:rPr>
              <a:t>, </a:t>
            </a:r>
            <a:r>
              <a:rPr lang="ko-KR" altLang="en-US" sz="2000" dirty="0">
                <a:latin typeface="+mn-ea"/>
              </a:rPr>
              <a:t>판사</a:t>
            </a:r>
            <a:r>
              <a:rPr lang="en-US" altLang="ko-KR" sz="2000" dirty="0">
                <a:latin typeface="+mn-ea"/>
              </a:rPr>
              <a:t>)</a:t>
            </a:r>
          </a:p>
          <a:p>
            <a:r>
              <a:rPr lang="ko-KR" altLang="en-US" sz="2000" dirty="0">
                <a:latin typeface="+mn-ea"/>
              </a:rPr>
              <a:t>관변조직</a:t>
            </a:r>
            <a:r>
              <a:rPr lang="en-US" altLang="ko-KR" sz="2000" dirty="0">
                <a:latin typeface="+mn-ea"/>
              </a:rPr>
              <a:t>(</a:t>
            </a:r>
            <a:r>
              <a:rPr lang="ko-KR" altLang="en-US" sz="2000" dirty="0">
                <a:latin typeface="+mn-ea"/>
              </a:rPr>
              <a:t>권력기구의 외곽조직</a:t>
            </a:r>
            <a:r>
              <a:rPr lang="en-US" altLang="ko-KR" sz="2000" dirty="0">
                <a:latin typeface="+mn-ea"/>
              </a:rPr>
              <a:t>, </a:t>
            </a:r>
            <a:r>
              <a:rPr lang="ko-KR" altLang="en-US" sz="2000" dirty="0">
                <a:latin typeface="+mn-ea"/>
              </a:rPr>
              <a:t>서북청년단</a:t>
            </a:r>
            <a:r>
              <a:rPr lang="en-US" altLang="ko-KR" sz="2000" dirty="0">
                <a:latin typeface="+mn-ea"/>
              </a:rPr>
              <a:t>)</a:t>
            </a:r>
          </a:p>
          <a:p>
            <a:r>
              <a:rPr lang="ko-KR" altLang="en-US" sz="2000" dirty="0">
                <a:latin typeface="+mn-ea"/>
              </a:rPr>
              <a:t>자경단</a:t>
            </a:r>
            <a:r>
              <a:rPr lang="en-US" altLang="ko-KR" sz="2000" dirty="0">
                <a:latin typeface="+mn-ea"/>
              </a:rPr>
              <a:t>(KKK, </a:t>
            </a:r>
            <a:r>
              <a:rPr lang="ko-KR" altLang="en-US" sz="2000" dirty="0">
                <a:latin typeface="+mn-ea"/>
              </a:rPr>
              <a:t>치안대</a:t>
            </a:r>
            <a:r>
              <a:rPr lang="en-US" altLang="ko-KR" sz="2000" dirty="0">
                <a:latin typeface="+mn-ea"/>
              </a:rPr>
              <a:t>)</a:t>
            </a:r>
          </a:p>
          <a:p>
            <a:r>
              <a:rPr lang="ko-KR" altLang="en-US" sz="2000" dirty="0">
                <a:latin typeface="+mn-ea"/>
              </a:rPr>
              <a:t>사기업</a:t>
            </a:r>
            <a:r>
              <a:rPr lang="en-US" altLang="ko-KR" sz="2000" dirty="0">
                <a:latin typeface="+mn-ea"/>
              </a:rPr>
              <a:t>(</a:t>
            </a:r>
            <a:r>
              <a:rPr lang="ko-KR" altLang="en-US" sz="2000" dirty="0" err="1">
                <a:latin typeface="+mn-ea"/>
              </a:rPr>
              <a:t>미츠비시</a:t>
            </a:r>
            <a:r>
              <a:rPr lang="ko-KR" altLang="en-US" sz="2000" dirty="0">
                <a:latin typeface="+mn-ea"/>
              </a:rPr>
              <a:t> 강제노동</a:t>
            </a:r>
            <a:r>
              <a:rPr lang="en-US" altLang="ko-KR" sz="2000" dirty="0">
                <a:latin typeface="+mn-ea"/>
              </a:rPr>
              <a:t>)</a:t>
            </a:r>
          </a:p>
          <a:p>
            <a:r>
              <a:rPr lang="ko-KR" altLang="en-US" sz="2000" dirty="0">
                <a:latin typeface="+mn-ea"/>
              </a:rPr>
              <a:t>개인</a:t>
            </a:r>
            <a:r>
              <a:rPr lang="en-US" altLang="ko-KR" sz="2000" dirty="0">
                <a:latin typeface="+mn-ea"/>
              </a:rPr>
              <a:t>(</a:t>
            </a:r>
            <a:r>
              <a:rPr lang="ko-KR" altLang="en-US" sz="2000" dirty="0">
                <a:latin typeface="+mn-ea"/>
              </a:rPr>
              <a:t>관동대지진</a:t>
            </a:r>
            <a:r>
              <a:rPr lang="en-US" altLang="ko-KR" sz="2000" dirty="0">
                <a:latin typeface="+mn-ea"/>
              </a:rPr>
              <a:t>)</a:t>
            </a:r>
          </a:p>
          <a:p>
            <a:r>
              <a:rPr lang="en-US" altLang="ko-KR" sz="2000" dirty="0">
                <a:latin typeface="+mn-ea"/>
              </a:rPr>
              <a:t>state-sponsored crimes</a:t>
            </a:r>
            <a:endParaRPr lang="ko-KR" altLang="en-US" sz="2000" dirty="0">
              <a:latin typeface="+mn-ea"/>
            </a:endParaRPr>
          </a:p>
        </p:txBody>
      </p:sp>
      <p:sp>
        <p:nvSpPr>
          <p:cNvPr id="5" name="슬라이드 번호 개체 틀 4"/>
          <p:cNvSpPr>
            <a:spLocks noGrp="1"/>
          </p:cNvSpPr>
          <p:nvPr>
            <p:ph type="sldNum" sz="quarter" idx="12"/>
          </p:nvPr>
        </p:nvSpPr>
        <p:spPr/>
        <p:txBody>
          <a:bodyPr>
            <a:normAutofit/>
          </a:bodyPr>
          <a:lstStyle/>
          <a:p>
            <a:fld id="{1AD93096-5B34-4342-9326-69289CEAE4C2}" type="slidenum">
              <a:rPr lang="en-US" smtClean="0"/>
              <a:pPr/>
              <a:t>22</a:t>
            </a:fld>
            <a:endParaRPr lang="en-US" dirty="0">
              <a:solidFill>
                <a:srgbClr val="FFFFFF"/>
              </a:solidFill>
            </a:endParaRPr>
          </a:p>
        </p:txBody>
      </p:sp>
      <p:sp>
        <p:nvSpPr>
          <p:cNvPr id="6" name="슬라이드 번호 개체 틀 4"/>
          <p:cNvSpPr txBox="1">
            <a:spLocks/>
          </p:cNvSpPr>
          <p:nvPr/>
        </p:nvSpPr>
        <p:spPr>
          <a:xfrm>
            <a:off x="8667750" y="228600"/>
            <a:ext cx="908050" cy="381000"/>
          </a:xfrm>
          <a:prstGeom prst="rect">
            <a:avLst/>
          </a:prstGeom>
        </p:spPr>
        <p:txBody>
          <a:bodyPr vert="horz" anchor="ctr" anchorCtr="0">
            <a:normAutofit/>
          </a:bodyPr>
          <a:lstStyle>
            <a:defPPr>
              <a:defRPr lang="en-US"/>
            </a:defPPr>
            <a:lvl1pPr marL="0" algn="ctr" defTabSz="914400" rtl="0" latinLnBrk="0">
              <a:defRPr sz="1400" b="1" kern="1200">
                <a:solidFill>
                  <a:srgbClr val="FFFFFF"/>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endParaRPr lang="en-US" dirty="0">
              <a:solidFill>
                <a:schemeClr val="tx2"/>
              </a:solidFill>
            </a:endParaRPr>
          </a:p>
        </p:txBody>
      </p:sp>
    </p:spTree>
    <p:extLst>
      <p:ext uri="{BB962C8B-B14F-4D97-AF65-F5344CB8AC3E}">
        <p14:creationId xmlns:p14="http://schemas.microsoft.com/office/powerpoint/2010/main" val="1415329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국제법상 국가행위</a:t>
            </a:r>
          </a:p>
        </p:txBody>
      </p:sp>
      <p:sp>
        <p:nvSpPr>
          <p:cNvPr id="3" name="내용 개체 틀 2"/>
          <p:cNvSpPr>
            <a:spLocks noGrp="1"/>
          </p:cNvSpPr>
          <p:nvPr>
            <p:ph idx="1"/>
          </p:nvPr>
        </p:nvSpPr>
        <p:spPr>
          <a:xfrm>
            <a:off x="1136576" y="1412776"/>
            <a:ext cx="8420100" cy="4572000"/>
          </a:xfrm>
        </p:spPr>
        <p:txBody>
          <a:bodyPr>
            <a:normAutofit/>
          </a:bodyPr>
          <a:lstStyle/>
          <a:p>
            <a:r>
              <a:rPr lang="ko-KR" altLang="en-US" sz="2000" dirty="0"/>
              <a:t>국가기관의 행위</a:t>
            </a:r>
            <a:r>
              <a:rPr lang="en-US" altLang="ko-KR" sz="2000" dirty="0"/>
              <a:t>(</a:t>
            </a:r>
            <a:r>
              <a:rPr lang="ko-KR" altLang="en-US" sz="2000" dirty="0"/>
              <a:t>입법사법행정 여타 권한</a:t>
            </a:r>
            <a:r>
              <a:rPr lang="en-US" altLang="ko-KR" sz="2000" dirty="0"/>
              <a:t>, </a:t>
            </a:r>
            <a:r>
              <a:rPr lang="ko-KR" altLang="en-US" sz="2000" dirty="0"/>
              <a:t>지위고하</a:t>
            </a:r>
            <a:r>
              <a:rPr lang="en-US" altLang="ko-KR" sz="2000" dirty="0"/>
              <a:t>, </a:t>
            </a:r>
            <a:r>
              <a:rPr lang="ko-KR" altLang="en-US" sz="2000" dirty="0"/>
              <a:t>중앙 지방 무관</a:t>
            </a:r>
            <a:r>
              <a:rPr lang="en-US" altLang="ko-KR" sz="2000" dirty="0"/>
              <a:t>) </a:t>
            </a:r>
            <a:r>
              <a:rPr lang="ko-KR" altLang="en-US" sz="2000" dirty="0" err="1"/>
              <a:t>국가책임법초안</a:t>
            </a:r>
            <a:r>
              <a:rPr lang="ko-KR" altLang="en-US" sz="2000" dirty="0"/>
              <a:t> 제</a:t>
            </a:r>
            <a:r>
              <a:rPr lang="en-US" altLang="ko-KR" sz="2000" dirty="0"/>
              <a:t>4</a:t>
            </a:r>
            <a:r>
              <a:rPr lang="ko-KR" altLang="en-US" sz="2000" dirty="0"/>
              <a:t>조 </a:t>
            </a:r>
            <a:endParaRPr lang="en-US" altLang="ko-KR" sz="2000" dirty="0"/>
          </a:p>
          <a:p>
            <a:r>
              <a:rPr lang="ko-KR" altLang="en-US" sz="2000" dirty="0"/>
              <a:t>국가기관이 아니어도 국가의 법에 의해 정부권한요소를 행사할 자격을 </a:t>
            </a:r>
            <a:r>
              <a:rPr lang="ko-KR" altLang="en-US" sz="2000" dirty="0" err="1"/>
              <a:t>부여받은</a:t>
            </a:r>
            <a:r>
              <a:rPr lang="ko-KR" altLang="en-US" sz="2000" dirty="0"/>
              <a:t> 자나 단체의 행위</a:t>
            </a:r>
            <a:r>
              <a:rPr lang="en-US" altLang="ko-KR" sz="2000" dirty="0"/>
              <a:t>(</a:t>
            </a:r>
            <a:r>
              <a:rPr lang="ko-KR" altLang="en-US" sz="2000" dirty="0"/>
              <a:t>제</a:t>
            </a:r>
            <a:r>
              <a:rPr lang="en-US" altLang="ko-KR" sz="2000" dirty="0"/>
              <a:t>5</a:t>
            </a:r>
            <a:r>
              <a:rPr lang="ko-KR" altLang="en-US" sz="2000" dirty="0"/>
              <a:t>조</a:t>
            </a:r>
            <a:r>
              <a:rPr lang="en-US" altLang="ko-KR" sz="2000" dirty="0"/>
              <a:t>)</a:t>
            </a:r>
          </a:p>
          <a:p>
            <a:r>
              <a:rPr lang="ko-KR" altLang="en-US" sz="2000" dirty="0"/>
              <a:t>다른 국가의 재량에 맡겨진 국가기관의 행위는 재량을 가지고 있는 국가의 행위</a:t>
            </a:r>
            <a:r>
              <a:rPr lang="en-US" altLang="ko-KR" sz="2000" dirty="0"/>
              <a:t>(</a:t>
            </a:r>
            <a:r>
              <a:rPr lang="ko-KR" altLang="en-US" sz="2000" dirty="0"/>
              <a:t>제</a:t>
            </a:r>
            <a:r>
              <a:rPr lang="en-US" altLang="ko-KR" sz="2000" dirty="0"/>
              <a:t>6</a:t>
            </a:r>
            <a:r>
              <a:rPr lang="ko-KR" altLang="en-US" sz="2000" dirty="0"/>
              <a:t>조</a:t>
            </a:r>
            <a:r>
              <a:rPr lang="en-US" altLang="ko-KR" sz="2000" dirty="0"/>
              <a:t>)</a:t>
            </a:r>
          </a:p>
          <a:p>
            <a:r>
              <a:rPr lang="ko-KR" altLang="en-US" sz="2000" dirty="0"/>
              <a:t>제</a:t>
            </a:r>
            <a:r>
              <a:rPr lang="en-US" altLang="ko-KR" sz="2000" dirty="0"/>
              <a:t>4</a:t>
            </a:r>
            <a:r>
              <a:rPr lang="ko-KR" altLang="en-US" sz="2000" dirty="0"/>
              <a:t>조 및 제</a:t>
            </a:r>
            <a:r>
              <a:rPr lang="en-US" altLang="ko-KR" sz="2000" dirty="0"/>
              <a:t>5</a:t>
            </a:r>
            <a:r>
              <a:rPr lang="ko-KR" altLang="en-US" sz="2000" dirty="0"/>
              <a:t>조에 해당하는 자가 권한을 초과하거나 지시에 반한 행동도 국가의 행위</a:t>
            </a:r>
            <a:r>
              <a:rPr lang="en-US" altLang="ko-KR" sz="2000" dirty="0"/>
              <a:t>(</a:t>
            </a:r>
            <a:r>
              <a:rPr lang="ko-KR" altLang="en-US" sz="2000" dirty="0"/>
              <a:t>제</a:t>
            </a:r>
            <a:r>
              <a:rPr lang="en-US" altLang="ko-KR" sz="2000" dirty="0"/>
              <a:t>7</a:t>
            </a:r>
            <a:r>
              <a:rPr lang="ko-KR" altLang="en-US" sz="2000" dirty="0"/>
              <a:t>조</a:t>
            </a:r>
            <a:r>
              <a:rPr lang="en-US" altLang="ko-KR" sz="2000" dirty="0"/>
              <a:t>)</a:t>
            </a:r>
            <a:r>
              <a:rPr lang="ko-KR" altLang="en-US" sz="2000" dirty="0"/>
              <a:t> </a:t>
            </a:r>
            <a:endParaRPr lang="en-US" altLang="ko-KR" sz="2000" dirty="0"/>
          </a:p>
          <a:p>
            <a:r>
              <a:rPr lang="ko-KR" altLang="en-US" sz="2000" dirty="0"/>
              <a:t>사실상 국가의 지시를 받거나 지휘통제를 받는 개인이나 집단의 행위</a:t>
            </a:r>
            <a:r>
              <a:rPr lang="en-US" altLang="ko-KR" sz="2000" dirty="0"/>
              <a:t>(</a:t>
            </a:r>
            <a:r>
              <a:rPr lang="ko-KR" altLang="en-US" sz="2000" dirty="0"/>
              <a:t>제</a:t>
            </a:r>
            <a:r>
              <a:rPr lang="en-US" altLang="ko-KR" sz="2000" dirty="0"/>
              <a:t>9</a:t>
            </a:r>
            <a:r>
              <a:rPr lang="ko-KR" altLang="en-US" sz="2000" dirty="0"/>
              <a:t>조</a:t>
            </a:r>
            <a:r>
              <a:rPr lang="en-US" altLang="ko-KR" sz="2000" dirty="0"/>
              <a:t>)</a:t>
            </a:r>
          </a:p>
          <a:p>
            <a:r>
              <a:rPr lang="en-US" altLang="ko-KR" sz="2000" dirty="0">
                <a:sym typeface="Wingdings" panose="05000000000000000000" pitchFamily="2" charset="2"/>
              </a:rPr>
              <a:t></a:t>
            </a:r>
            <a:r>
              <a:rPr lang="ko-KR" altLang="en-US" sz="2000" dirty="0">
                <a:sym typeface="Wingdings" panose="05000000000000000000" pitchFamily="2" charset="2"/>
              </a:rPr>
              <a:t>국제법을 위반하면  통상적인 국가책임이 발생한다</a:t>
            </a:r>
            <a:r>
              <a:rPr lang="en-US" altLang="ko-KR" sz="2000" dirty="0">
                <a:sym typeface="Wingdings" panose="05000000000000000000" pitchFamily="2" charset="2"/>
              </a:rPr>
              <a:t>.</a:t>
            </a:r>
          </a:p>
          <a:p>
            <a:r>
              <a:rPr lang="en-US" altLang="ko-KR" sz="2000" dirty="0">
                <a:sym typeface="Wingdings" panose="05000000000000000000" pitchFamily="2" charset="2"/>
              </a:rPr>
              <a:t></a:t>
            </a:r>
            <a:r>
              <a:rPr lang="ko-KR" altLang="en-US" sz="2000" dirty="0">
                <a:sym typeface="Wingdings" panose="05000000000000000000" pitchFamily="2" charset="2"/>
              </a:rPr>
              <a:t>국제규범의 심각한 위반에 대해서는 가중된 국가책임이 발생한다</a:t>
            </a:r>
            <a:r>
              <a:rPr lang="en-US" altLang="ko-KR" sz="2000" dirty="0">
                <a:sym typeface="Wingdings" panose="05000000000000000000" pitchFamily="2" charset="2"/>
              </a:rPr>
              <a:t>.</a:t>
            </a:r>
            <a:endParaRPr lang="en-US" altLang="ko-KR" sz="2000" dirty="0"/>
          </a:p>
          <a:p>
            <a:endParaRPr lang="ko-KR" altLang="en-US" dirty="0"/>
          </a:p>
        </p:txBody>
      </p:sp>
      <p:sp>
        <p:nvSpPr>
          <p:cNvPr id="4" name="슬라이드 번호 개체 틀 3"/>
          <p:cNvSpPr>
            <a:spLocks noGrp="1"/>
          </p:cNvSpPr>
          <p:nvPr>
            <p:ph type="sldNum" sz="quarter" idx="12"/>
          </p:nvPr>
        </p:nvSpPr>
        <p:spPr/>
        <p:txBody>
          <a:bodyPr/>
          <a:lstStyle/>
          <a:p>
            <a:pPr algn="ctr"/>
            <a:fld id="{72AC53DF-4216-466D-99A7-94400E6C2A25}" type="slidenum">
              <a:rPr lang="en-US" sz="1200" smtClean="0">
                <a:solidFill>
                  <a:schemeClr val="tx2"/>
                </a:solidFill>
              </a:rPr>
              <a:pPr algn="ctr"/>
              <a:t>23</a:t>
            </a:fld>
            <a:endParaRPr lang="en-US" sz="1400" b="1" dirty="0">
              <a:solidFill>
                <a:srgbClr val="FFFFFF"/>
              </a:solidFill>
            </a:endParaRPr>
          </a:p>
        </p:txBody>
      </p:sp>
    </p:spTree>
    <p:extLst>
      <p:ext uri="{BB962C8B-B14F-4D97-AF65-F5344CB8AC3E}">
        <p14:creationId xmlns:p14="http://schemas.microsoft.com/office/powerpoint/2010/main" val="1247482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행위</a:t>
            </a:r>
          </a:p>
        </p:txBody>
      </p:sp>
      <p:sp>
        <p:nvSpPr>
          <p:cNvPr id="3" name="내용 개체 틀 2"/>
          <p:cNvSpPr>
            <a:spLocks noGrp="1"/>
          </p:cNvSpPr>
          <p:nvPr>
            <p:ph idx="1"/>
          </p:nvPr>
        </p:nvSpPr>
        <p:spPr/>
        <p:txBody>
          <a:bodyPr/>
          <a:lstStyle/>
          <a:p>
            <a:r>
              <a:rPr lang="ko-KR" altLang="en-US" dirty="0"/>
              <a:t>작위</a:t>
            </a:r>
            <a:r>
              <a:rPr lang="en-US" altLang="ko-KR" dirty="0"/>
              <a:t>(commission)</a:t>
            </a:r>
            <a:r>
              <a:rPr lang="ko-KR" altLang="en-US" dirty="0"/>
              <a:t>와</a:t>
            </a:r>
            <a:r>
              <a:rPr lang="en-US" altLang="ko-KR" dirty="0"/>
              <a:t> </a:t>
            </a:r>
            <a:r>
              <a:rPr lang="ko-KR" altLang="en-US" dirty="0" err="1"/>
              <a:t>부작위</a:t>
            </a:r>
            <a:r>
              <a:rPr lang="en-US" altLang="ko-KR" dirty="0"/>
              <a:t>(omission)</a:t>
            </a:r>
          </a:p>
          <a:p>
            <a:r>
              <a:rPr lang="ko-KR" altLang="en-US" dirty="0"/>
              <a:t>식량을 보급하지 않아 사망한 경우</a:t>
            </a:r>
            <a:endParaRPr lang="en-US" altLang="ko-KR" dirty="0"/>
          </a:p>
          <a:p>
            <a:r>
              <a:rPr lang="ko-KR" altLang="en-US" dirty="0"/>
              <a:t>병사들이 군법과 </a:t>
            </a:r>
            <a:r>
              <a:rPr lang="ko-KR" altLang="en-US" dirty="0" err="1"/>
              <a:t>전쟁법을</a:t>
            </a:r>
            <a:r>
              <a:rPr lang="ko-KR" altLang="en-US" dirty="0"/>
              <a:t> 위반하고 있음을 알면서도 저지하지 않는 지휘관</a:t>
            </a:r>
            <a:endParaRPr lang="en-US" altLang="ko-KR" dirty="0"/>
          </a:p>
          <a:p>
            <a:r>
              <a:rPr lang="ko-KR" altLang="en-US" dirty="0"/>
              <a:t>작위의무 있는 자의 </a:t>
            </a:r>
            <a:r>
              <a:rPr lang="ko-KR" altLang="en-US" dirty="0" err="1"/>
              <a:t>부작위</a:t>
            </a:r>
            <a:r>
              <a:rPr lang="en-US" altLang="ko-KR" dirty="0">
                <a:sym typeface="Wingdings" panose="05000000000000000000" pitchFamily="2" charset="2"/>
              </a:rPr>
              <a:t></a:t>
            </a:r>
            <a:r>
              <a:rPr lang="ko-KR" altLang="en-US" dirty="0"/>
              <a:t>국가범죄</a:t>
            </a:r>
            <a:endParaRPr lang="en-US" altLang="ko-KR" dirty="0"/>
          </a:p>
          <a:p>
            <a:endParaRPr lang="ko-KR" altLang="en-US" dirty="0"/>
          </a:p>
        </p:txBody>
      </p:sp>
      <p:sp>
        <p:nvSpPr>
          <p:cNvPr id="4" name="슬라이드 번호 개체 틀 3"/>
          <p:cNvSpPr>
            <a:spLocks noGrp="1"/>
          </p:cNvSpPr>
          <p:nvPr>
            <p:ph type="sldNum" sz="quarter" idx="12"/>
          </p:nvPr>
        </p:nvSpPr>
        <p:spPr/>
        <p:txBody>
          <a:bodyPr/>
          <a:lstStyle/>
          <a:p>
            <a:pPr algn="ctr"/>
            <a:fld id="{72AC53DF-4216-466D-99A7-94400E6C2A25}" type="slidenum">
              <a:rPr lang="en-US" sz="1200" smtClean="0">
                <a:solidFill>
                  <a:schemeClr val="tx2"/>
                </a:solidFill>
              </a:rPr>
              <a:pPr algn="ctr"/>
              <a:t>24</a:t>
            </a:fld>
            <a:endParaRPr lang="en-US" sz="1400" b="1" dirty="0">
              <a:solidFill>
                <a:srgbClr val="FFFFFF"/>
              </a:solidFill>
            </a:endParaRPr>
          </a:p>
        </p:txBody>
      </p:sp>
    </p:spTree>
    <p:extLst>
      <p:ext uri="{BB962C8B-B14F-4D97-AF65-F5344CB8AC3E}">
        <p14:creationId xmlns:p14="http://schemas.microsoft.com/office/powerpoint/2010/main" val="3028347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25</a:t>
            </a:fld>
            <a:endParaRPr lang="en-US" sz="1400" b="1" dirty="0">
              <a:solidFill>
                <a:srgbClr val="FFFFFF"/>
              </a:solidFill>
            </a:endParaRPr>
          </a:p>
        </p:txBody>
      </p:sp>
      <p:pic>
        <p:nvPicPr>
          <p:cNvPr id="2050" name="Picture 2" descr="C:\Users\이재승\Pictures\41LFdIn0hNL__SX331_BO1,204,203,200_.jpg"/>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3008784" y="52983"/>
            <a:ext cx="3020331" cy="452596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이재승\Pictures\51y+X3Q8I1L__SX330_BO1,204,203,200_.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1169" y="2204864"/>
            <a:ext cx="3162300" cy="475297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이재승\Pictures\untitled.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41031" y="1844824"/>
            <a:ext cx="2200275" cy="32956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이재승\Pictures\51LlxSPKKrL__SX312_BO1,204,203,200_.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2319" y="1052736"/>
            <a:ext cx="2990850" cy="4752975"/>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이재승\Pictures\51ptdOE+hmL__SX315_BO1,204,203,200_.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25208" y="596308"/>
            <a:ext cx="3019425" cy="475297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C:\Users\이재승\Pictures\416.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2480" y="634098"/>
            <a:ext cx="2990851" cy="475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2747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p:txBody>
          <a:bodyPr>
            <a:normAutofit/>
          </a:bodyPr>
          <a:lstStyle/>
          <a:p>
            <a:r>
              <a:rPr lang="en-US" altLang="ko-KR" b="1" dirty="0"/>
              <a:t>State Crime Journal</a:t>
            </a:r>
          </a:p>
          <a:p>
            <a:endParaRPr lang="en-US" altLang="ko-KR" b="1" dirty="0"/>
          </a:p>
        </p:txBody>
      </p:sp>
      <p:sp>
        <p:nvSpPr>
          <p:cNvPr id="4" name="슬라이드 번호 개체 틀 3"/>
          <p:cNvSpPr>
            <a:spLocks noGrp="1"/>
          </p:cNvSpPr>
          <p:nvPr>
            <p:ph type="sldNum" sz="quarter" idx="12"/>
          </p:nvPr>
        </p:nvSpPr>
        <p:spPr/>
        <p:txBody>
          <a:bodyPr/>
          <a:lstStyle/>
          <a:p>
            <a:pPr algn="ctr"/>
            <a:fld id="{72AC53DF-4216-466D-99A7-94400E6C2A25}" type="slidenum">
              <a:rPr lang="en-US" sz="1200" smtClean="0">
                <a:solidFill>
                  <a:schemeClr val="tx2"/>
                </a:solidFill>
              </a:rPr>
              <a:pPr algn="ctr"/>
              <a:t>26</a:t>
            </a:fld>
            <a:endParaRPr lang="en-US" sz="1400" b="1" dirty="0">
              <a:solidFill>
                <a:srgbClr val="FFFFFF"/>
              </a:solidFill>
            </a:endParaRPr>
          </a:p>
        </p:txBody>
      </p:sp>
      <p:pic>
        <p:nvPicPr>
          <p:cNvPr id="1026" name="Picture 2" descr="C:\Users\이재승\Pictures\Journal-front-cov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69024" y="332656"/>
            <a:ext cx="3774153" cy="5622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551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비판범죄학</a:t>
            </a:r>
          </a:p>
        </p:txBody>
      </p:sp>
      <p:sp>
        <p:nvSpPr>
          <p:cNvPr id="3" name="내용 개체 틀 2"/>
          <p:cNvSpPr>
            <a:spLocks noGrp="1"/>
          </p:cNvSpPr>
          <p:nvPr>
            <p:ph idx="1"/>
          </p:nvPr>
        </p:nvSpPr>
        <p:spPr/>
        <p:txBody>
          <a:bodyPr>
            <a:normAutofit lnSpcReduction="10000"/>
          </a:bodyPr>
          <a:lstStyle/>
          <a:p>
            <a:pPr fontAlgn="base" latinLnBrk="0"/>
            <a:r>
              <a:rPr lang="ko-KR" altLang="en-US" sz="2000" dirty="0"/>
              <a:t>국가범죄</a:t>
            </a:r>
            <a:endParaRPr lang="en-US" altLang="ko-KR" sz="2000" dirty="0"/>
          </a:p>
          <a:p>
            <a:pPr marL="68580" indent="0" fontAlgn="base" latinLnBrk="0">
              <a:buNone/>
            </a:pPr>
            <a:r>
              <a:rPr lang="ko-KR" altLang="en-US" sz="2000" dirty="0"/>
              <a:t>국가의 명시적 또는 묵시적 명령에 따라 공식적인 또는 은밀한 권한에 입각하여 국가의 대리인으로서 개인이 자행하는 국제공법</a:t>
            </a:r>
            <a:r>
              <a:rPr lang="en-US" altLang="ko-KR" sz="2000" dirty="0"/>
              <a:t>, </a:t>
            </a:r>
            <a:r>
              <a:rPr lang="ko-KR" altLang="en-US" sz="2000" dirty="0"/>
              <a:t>국제형법</a:t>
            </a:r>
            <a:r>
              <a:rPr lang="en-US" altLang="ko-KR" sz="2000" dirty="0"/>
              <a:t>, </a:t>
            </a:r>
            <a:r>
              <a:rPr lang="ko-KR" altLang="en-US" sz="2000" dirty="0"/>
              <a:t>국내법 위반행동 또는 그러한 대리인들의 행동에 대해 국가가 적절한 주의를 </a:t>
            </a:r>
            <a:r>
              <a:rPr lang="ko-KR" altLang="en-US" sz="2000" dirty="0" err="1"/>
              <a:t>해태하여</a:t>
            </a:r>
            <a:r>
              <a:rPr lang="ko-KR" altLang="en-US" sz="2000" dirty="0"/>
              <a:t> 발생한 동일한 규범위반행동</a:t>
            </a:r>
            <a:r>
              <a:rPr lang="en-US" altLang="ko-KR" sz="2000" dirty="0"/>
              <a:t>.(Kramer) </a:t>
            </a:r>
          </a:p>
          <a:p>
            <a:pPr fontAlgn="base" latinLnBrk="0"/>
            <a:r>
              <a:rPr lang="ko-KR" altLang="en-US" sz="2000" dirty="0"/>
              <a:t>국가범죄의 피해자</a:t>
            </a:r>
            <a:endParaRPr lang="en-US" altLang="ko-KR" sz="2000" dirty="0"/>
          </a:p>
          <a:p>
            <a:pPr marL="68580" indent="0" fontAlgn="base" latinLnBrk="0">
              <a:buNone/>
            </a:pPr>
            <a:r>
              <a:rPr lang="ko-KR" altLang="en-US" sz="2000" dirty="0"/>
              <a:t>  </a:t>
            </a:r>
            <a:r>
              <a:rPr lang="en-US" altLang="ko-KR" sz="2000" dirty="0"/>
              <a:t>“</a:t>
            </a:r>
            <a:r>
              <a:rPr lang="ko-KR" altLang="en-US" sz="2000" dirty="0"/>
              <a:t>법과 일반적으로 정의된 인권을 침해하는 </a:t>
            </a:r>
            <a:r>
              <a:rPr lang="ko-KR" altLang="en-US" sz="2000" dirty="0">
                <a:solidFill>
                  <a:schemeClr val="accent2">
                    <a:lumMod val="40000"/>
                    <a:lumOff val="60000"/>
                  </a:schemeClr>
                </a:solidFill>
              </a:rPr>
              <a:t>명시적인 또는 묵시적인 국가행동이나 정책으로 </a:t>
            </a:r>
            <a:r>
              <a:rPr lang="ko-KR" altLang="en-US" sz="2000" dirty="0"/>
              <a:t>인해 경제적</a:t>
            </a:r>
            <a:r>
              <a:rPr lang="en-US" altLang="ko-KR" sz="2000" dirty="0"/>
              <a:t>, </a:t>
            </a:r>
            <a:r>
              <a:rPr lang="ko-KR" altLang="en-US" sz="2000" dirty="0"/>
              <a:t>문화적</a:t>
            </a:r>
            <a:r>
              <a:rPr lang="en-US" altLang="ko-KR" sz="2000" dirty="0"/>
              <a:t>, </a:t>
            </a:r>
            <a:r>
              <a:rPr lang="ko-KR" altLang="en-US" sz="2000" dirty="0"/>
              <a:t>신체적 해악</a:t>
            </a:r>
            <a:r>
              <a:rPr lang="en-US" altLang="ko-KR" sz="2000" dirty="0"/>
              <a:t>,</a:t>
            </a:r>
            <a:r>
              <a:rPr lang="ko-KR" altLang="en-US" sz="2000" dirty="0"/>
              <a:t> 고통</a:t>
            </a:r>
            <a:r>
              <a:rPr lang="en-US" altLang="ko-KR" sz="2000" dirty="0"/>
              <a:t>, </a:t>
            </a:r>
            <a:r>
              <a:rPr lang="ko-KR" altLang="en-US" sz="2000" dirty="0"/>
              <a:t>배제나 착취를 경험한 개인들이나 그 집단들</a:t>
            </a:r>
            <a:r>
              <a:rPr lang="en-US" altLang="ko-KR" sz="2000" dirty="0"/>
              <a:t>”(</a:t>
            </a:r>
            <a:r>
              <a:rPr lang="en-US" altLang="ko-KR" sz="2000" dirty="0" err="1"/>
              <a:t>Kauzlarich</a:t>
            </a:r>
            <a:r>
              <a:rPr lang="en-US" altLang="ko-KR" dirty="0"/>
              <a:t>)</a:t>
            </a:r>
          </a:p>
          <a:p>
            <a:pPr marL="68580" indent="0" fontAlgn="base" latinLnBrk="0">
              <a:buNone/>
            </a:pPr>
            <a:endParaRPr lang="en-US" altLang="ko-KR" sz="2200" dirty="0"/>
          </a:p>
          <a:p>
            <a:pPr marL="68580" indent="0" fontAlgn="base" latinLnBrk="0">
              <a:buNone/>
            </a:pPr>
            <a:r>
              <a:rPr lang="en-US" altLang="ko-KR" sz="2200" dirty="0">
                <a:sym typeface="Wingdings" panose="05000000000000000000" pitchFamily="2" charset="2"/>
              </a:rPr>
              <a:t></a:t>
            </a:r>
            <a:r>
              <a:rPr lang="ko-KR" altLang="en-US" sz="2200" dirty="0"/>
              <a:t>화이트 칼라의 범죄로서 개인적 이윤추구가 아니라 조직적인 목표를 추구하며 사회적 약자들에게 부담과 해악을 야기하고 전가하려는 분배투쟁적인  성격의 범죄</a:t>
            </a:r>
            <a:r>
              <a:rPr lang="en-US" altLang="ko-KR" sz="2200" dirty="0"/>
              <a:t>(</a:t>
            </a:r>
            <a:r>
              <a:rPr lang="ko-KR" altLang="en-US" sz="2200" dirty="0"/>
              <a:t>이재승</a:t>
            </a:r>
            <a:r>
              <a:rPr lang="en-US" altLang="ko-KR" sz="2200" dirty="0"/>
              <a:t>)</a:t>
            </a:r>
          </a:p>
        </p:txBody>
      </p:sp>
      <p:sp>
        <p:nvSpPr>
          <p:cNvPr id="4" name="슬라이드 번호 개체 틀 3"/>
          <p:cNvSpPr>
            <a:spLocks noGrp="1"/>
          </p:cNvSpPr>
          <p:nvPr>
            <p:ph type="sldNum" sz="quarter" idx="12"/>
          </p:nvPr>
        </p:nvSpPr>
        <p:spPr/>
        <p:txBody>
          <a:bodyPr/>
          <a:lstStyle/>
          <a:p>
            <a:pPr algn="ctr"/>
            <a:fld id="{72AC53DF-4216-466D-99A7-94400E6C2A25}" type="slidenum">
              <a:rPr lang="en-US" sz="1200" smtClean="0">
                <a:solidFill>
                  <a:schemeClr val="tx2"/>
                </a:solidFill>
              </a:rPr>
              <a:pPr algn="ctr"/>
              <a:t>27</a:t>
            </a:fld>
            <a:endParaRPr lang="en-US" sz="1400" b="1" dirty="0">
              <a:solidFill>
                <a:srgbClr val="FFFFFF"/>
              </a:solidFill>
            </a:endParaRPr>
          </a:p>
        </p:txBody>
      </p:sp>
    </p:spTree>
    <p:extLst>
      <p:ext uri="{BB962C8B-B14F-4D97-AF65-F5344CB8AC3E}">
        <p14:creationId xmlns:p14="http://schemas.microsoft.com/office/powerpoint/2010/main" val="3716410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국가범죄의 유형</a:t>
            </a:r>
          </a:p>
        </p:txBody>
      </p:sp>
      <p:sp>
        <p:nvSpPr>
          <p:cNvPr id="3" name="내용 개체 틀 2"/>
          <p:cNvSpPr>
            <a:spLocks noGrp="1"/>
          </p:cNvSpPr>
          <p:nvPr>
            <p:ph idx="1"/>
          </p:nvPr>
        </p:nvSpPr>
        <p:spPr/>
        <p:txBody>
          <a:bodyPr>
            <a:normAutofit/>
          </a:bodyPr>
          <a:lstStyle/>
          <a:p>
            <a:r>
              <a:rPr lang="ko-KR" altLang="en-US" sz="2000" dirty="0"/>
              <a:t>국가</a:t>
            </a:r>
            <a:r>
              <a:rPr lang="en-US" altLang="ko-KR" sz="2000" dirty="0"/>
              <a:t>, </a:t>
            </a:r>
            <a:r>
              <a:rPr lang="ko-KR" altLang="en-US" sz="2000" dirty="0"/>
              <a:t>공적 조직이나 그 행위자들이 야기하고 관여하는 일정한 유형의 사회적 해악</a:t>
            </a:r>
            <a:r>
              <a:rPr lang="en-US" altLang="ko-KR" sz="2000" dirty="0"/>
              <a:t>(social harms)</a:t>
            </a:r>
          </a:p>
          <a:p>
            <a:r>
              <a:rPr lang="ko-KR" altLang="en-US" sz="2000" dirty="0"/>
              <a:t>국가범죄</a:t>
            </a:r>
            <a:r>
              <a:rPr lang="en-US" altLang="ko-KR" sz="2000" dirty="0"/>
              <a:t>(</a:t>
            </a:r>
            <a:r>
              <a:rPr lang="ko-KR" altLang="en-US" sz="2000" dirty="0"/>
              <a:t>침략범죄</a:t>
            </a:r>
            <a:r>
              <a:rPr lang="en-US" altLang="ko-KR" sz="2000" dirty="0"/>
              <a:t>, </a:t>
            </a:r>
            <a:r>
              <a:rPr lang="ko-KR" altLang="en-US" sz="2000" dirty="0"/>
              <a:t>전쟁범죄</a:t>
            </a:r>
            <a:r>
              <a:rPr lang="en-US" altLang="ko-KR" sz="2000" dirty="0"/>
              <a:t>),  </a:t>
            </a:r>
            <a:r>
              <a:rPr lang="ko-KR" altLang="en-US" sz="2000" dirty="0"/>
              <a:t>조직범죄</a:t>
            </a:r>
            <a:r>
              <a:rPr lang="en-US" altLang="ko-KR" sz="2000" dirty="0"/>
              <a:t>(</a:t>
            </a:r>
            <a:r>
              <a:rPr lang="ko-KR" altLang="en-US" sz="2000" dirty="0"/>
              <a:t>국정원의 해킹</a:t>
            </a:r>
            <a:r>
              <a:rPr lang="en-US" altLang="ko-KR" sz="2000" dirty="0"/>
              <a:t>), </a:t>
            </a:r>
            <a:r>
              <a:rPr lang="ko-KR" altLang="en-US" sz="2000" dirty="0"/>
              <a:t>국가에 의해 조종된 범죄</a:t>
            </a:r>
            <a:r>
              <a:rPr lang="en-US" altLang="ko-KR" sz="2000" dirty="0"/>
              <a:t>, </a:t>
            </a:r>
            <a:r>
              <a:rPr lang="ko-KR" altLang="en-US" sz="2000" dirty="0"/>
              <a:t>정치적 범죄</a:t>
            </a:r>
            <a:r>
              <a:rPr lang="en-US" altLang="ko-KR" sz="2000" dirty="0"/>
              <a:t>, </a:t>
            </a:r>
            <a:r>
              <a:rPr lang="ko-KR" altLang="en-US" sz="2000" dirty="0"/>
              <a:t>재해범죄</a:t>
            </a:r>
            <a:r>
              <a:rPr lang="en-US" altLang="ko-KR" sz="2000" dirty="0"/>
              <a:t>, </a:t>
            </a:r>
            <a:r>
              <a:rPr lang="ko-KR" altLang="en-US" sz="2000" dirty="0"/>
              <a:t>국가</a:t>
            </a:r>
            <a:r>
              <a:rPr lang="en-US" altLang="ko-KR" sz="2000" dirty="0"/>
              <a:t>-</a:t>
            </a:r>
            <a:r>
              <a:rPr lang="ko-KR" altLang="en-US" sz="2000" dirty="0"/>
              <a:t>기업 범죄</a:t>
            </a:r>
            <a:r>
              <a:rPr lang="en-US" altLang="ko-KR" sz="2000" dirty="0"/>
              <a:t>, </a:t>
            </a:r>
            <a:r>
              <a:rPr lang="ko-KR" altLang="en-US" sz="2000" dirty="0"/>
              <a:t>세계화 범죄</a:t>
            </a:r>
            <a:r>
              <a:rPr lang="en-US" altLang="ko-KR" sz="2000" dirty="0"/>
              <a:t>, </a:t>
            </a:r>
            <a:r>
              <a:rPr lang="ko-KR" altLang="en-US" sz="2000" dirty="0"/>
              <a:t>국가폭력</a:t>
            </a:r>
            <a:r>
              <a:rPr lang="en-US" altLang="ko-KR" sz="2000" dirty="0"/>
              <a:t>(</a:t>
            </a:r>
            <a:r>
              <a:rPr lang="ko-KR" altLang="en-US" sz="2000" dirty="0"/>
              <a:t>군경보안부대</a:t>
            </a:r>
            <a:r>
              <a:rPr lang="en-US" altLang="ko-KR" sz="2000" dirty="0"/>
              <a:t>). </a:t>
            </a:r>
          </a:p>
          <a:p>
            <a:r>
              <a:rPr lang="ko-KR" altLang="en-US" sz="2000" dirty="0"/>
              <a:t>국가정책이 노동자의 삶을 장기적으로 피폐하게 만든다면  국가정책이 바로 범죄이다</a:t>
            </a:r>
            <a:r>
              <a:rPr lang="en-US" altLang="ko-KR" sz="2000" dirty="0"/>
              <a:t>.</a:t>
            </a:r>
          </a:p>
          <a:p>
            <a:r>
              <a:rPr lang="ko-KR" altLang="en-US" sz="2000" dirty="0"/>
              <a:t>형사법정에서 이러한 사고를 어떻게 구현할 수 있을까</a:t>
            </a:r>
            <a:r>
              <a:rPr lang="en-US" altLang="ko-KR" sz="2000" dirty="0"/>
              <a:t>?</a:t>
            </a:r>
          </a:p>
          <a:p>
            <a:pPr marL="68580" indent="0" fontAlgn="base" latinLnBrk="0">
              <a:buNone/>
            </a:pPr>
            <a:r>
              <a:rPr lang="en-US" altLang="ko-KR" sz="2000" dirty="0">
                <a:sym typeface="Wingdings" panose="05000000000000000000" pitchFamily="2" charset="2"/>
              </a:rPr>
              <a:t>       </a:t>
            </a:r>
            <a:r>
              <a:rPr lang="ko-KR" altLang="en-US" sz="2000" dirty="0">
                <a:sym typeface="Wingdings" panose="05000000000000000000" pitchFamily="2" charset="2"/>
              </a:rPr>
              <a:t>실정법상의 개념이 아니고 정책적 재구성적인 관점이다</a:t>
            </a:r>
            <a:r>
              <a:rPr lang="en-US" altLang="ko-KR" sz="2000" dirty="0">
                <a:sym typeface="Wingdings" panose="05000000000000000000" pitchFamily="2" charset="2"/>
              </a:rPr>
              <a:t>.</a:t>
            </a:r>
          </a:p>
          <a:p>
            <a:pPr marL="68580" indent="0" fontAlgn="base" latinLnBrk="0">
              <a:buNone/>
            </a:pPr>
            <a:r>
              <a:rPr lang="en-US" altLang="ko-KR" sz="2000" dirty="0">
                <a:sym typeface="Wingdings" panose="05000000000000000000" pitchFamily="2" charset="2"/>
              </a:rPr>
              <a:t>       </a:t>
            </a:r>
            <a:r>
              <a:rPr lang="ko-KR" altLang="en-US" sz="2000" dirty="0">
                <a:sym typeface="Wingdings" panose="05000000000000000000" pitchFamily="2" charset="2"/>
              </a:rPr>
              <a:t>형법상 구성요건 해석 문제이다</a:t>
            </a:r>
            <a:r>
              <a:rPr lang="en-US" altLang="ko-KR" sz="2000" dirty="0">
                <a:sym typeface="Wingdings" panose="05000000000000000000" pitchFamily="2" charset="2"/>
              </a:rPr>
              <a:t>.</a:t>
            </a:r>
            <a:endParaRPr lang="en-US" altLang="ko-KR" sz="2000" dirty="0"/>
          </a:p>
          <a:p>
            <a:endParaRPr lang="ko-KR" altLang="en-US" sz="2000" dirty="0"/>
          </a:p>
        </p:txBody>
      </p:sp>
      <p:sp>
        <p:nvSpPr>
          <p:cNvPr id="4" name="슬라이드 번호 개체 틀 3"/>
          <p:cNvSpPr>
            <a:spLocks noGrp="1"/>
          </p:cNvSpPr>
          <p:nvPr>
            <p:ph type="sldNum" sz="quarter" idx="12"/>
          </p:nvPr>
        </p:nvSpPr>
        <p:spPr/>
        <p:txBody>
          <a:bodyPr/>
          <a:lstStyle/>
          <a:p>
            <a:pPr algn="ctr"/>
            <a:fld id="{72AC53DF-4216-466D-99A7-94400E6C2A25}" type="slidenum">
              <a:rPr lang="en-US" sz="1200" smtClean="0">
                <a:solidFill>
                  <a:schemeClr val="tx2"/>
                </a:solidFill>
              </a:rPr>
              <a:pPr algn="ctr"/>
              <a:t>28</a:t>
            </a:fld>
            <a:endParaRPr lang="en-US" sz="1400" b="1" dirty="0">
              <a:solidFill>
                <a:srgbClr val="FFFFFF"/>
              </a:solidFill>
            </a:endParaRPr>
          </a:p>
        </p:txBody>
      </p:sp>
    </p:spTree>
    <p:extLst>
      <p:ext uri="{BB962C8B-B14F-4D97-AF65-F5344CB8AC3E}">
        <p14:creationId xmlns:p14="http://schemas.microsoft.com/office/powerpoint/2010/main" val="17760694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국가범죄 구분</a:t>
            </a:r>
          </a:p>
        </p:txBody>
      </p:sp>
      <p:sp>
        <p:nvSpPr>
          <p:cNvPr id="3" name="내용 개체 틀 2"/>
          <p:cNvSpPr>
            <a:spLocks noGrp="1"/>
          </p:cNvSpPr>
          <p:nvPr>
            <p:ph idx="1"/>
          </p:nvPr>
        </p:nvSpPr>
        <p:spPr>
          <a:xfrm>
            <a:off x="990600" y="1783560"/>
            <a:ext cx="8420100" cy="4165720"/>
          </a:xfrm>
        </p:spPr>
        <p:txBody>
          <a:bodyPr>
            <a:normAutofit/>
          </a:bodyPr>
          <a:lstStyle/>
          <a:p>
            <a:r>
              <a:rPr lang="ko-KR" altLang="en-US" sz="2000" dirty="0"/>
              <a:t>국내적</a:t>
            </a:r>
            <a:r>
              <a:rPr lang="en-US" altLang="ko-KR" sz="2000" dirty="0"/>
              <a:t>-</a:t>
            </a:r>
            <a:r>
              <a:rPr lang="ko-KR" altLang="en-US" sz="2000" dirty="0"/>
              <a:t>국제적 범죄</a:t>
            </a:r>
            <a:r>
              <a:rPr lang="en-US" altLang="ko-KR" sz="2000" dirty="0"/>
              <a:t>—</a:t>
            </a:r>
            <a:r>
              <a:rPr lang="ko-KR" altLang="en-US" sz="2000" dirty="0"/>
              <a:t>국제법을 국내에서 위반</a:t>
            </a:r>
            <a:r>
              <a:rPr lang="en-US" altLang="ko-KR" sz="2000" dirty="0"/>
              <a:t>(</a:t>
            </a:r>
            <a:r>
              <a:rPr lang="ko-KR" altLang="en-US" sz="2000" dirty="0"/>
              <a:t>제도화된 인종차별</a:t>
            </a:r>
            <a:r>
              <a:rPr lang="en-US" altLang="ko-KR" sz="2000" dirty="0"/>
              <a:t>, </a:t>
            </a:r>
            <a:r>
              <a:rPr lang="ko-KR" altLang="en-US" sz="2000" dirty="0"/>
              <a:t>성차별</a:t>
            </a:r>
            <a:r>
              <a:rPr lang="en-US" altLang="ko-KR" sz="2000" dirty="0"/>
              <a:t>)</a:t>
            </a:r>
          </a:p>
          <a:p>
            <a:r>
              <a:rPr lang="ko-KR" altLang="en-US" sz="2000" dirty="0"/>
              <a:t>국제적</a:t>
            </a:r>
            <a:r>
              <a:rPr lang="en-US" altLang="ko-KR" sz="2000" dirty="0"/>
              <a:t>-</a:t>
            </a:r>
            <a:r>
              <a:rPr lang="ko-KR" altLang="en-US" sz="2000" dirty="0"/>
              <a:t>국제적 범죄</a:t>
            </a:r>
            <a:r>
              <a:rPr lang="en-US" altLang="ko-KR" sz="2000" dirty="0"/>
              <a:t>---</a:t>
            </a:r>
            <a:r>
              <a:rPr lang="ko-KR" altLang="en-US" sz="2000" dirty="0"/>
              <a:t>국제법을  해외에서 위반</a:t>
            </a:r>
            <a:r>
              <a:rPr lang="en-US" altLang="ko-KR" sz="2000" dirty="0"/>
              <a:t>(</a:t>
            </a:r>
            <a:r>
              <a:rPr lang="ko-KR" altLang="en-US" sz="2000" dirty="0"/>
              <a:t>침략전쟁과 전쟁범죄</a:t>
            </a:r>
            <a:r>
              <a:rPr lang="en-US" altLang="ko-KR" sz="2000" dirty="0"/>
              <a:t>)</a:t>
            </a:r>
          </a:p>
          <a:p>
            <a:r>
              <a:rPr lang="ko-KR" altLang="en-US" sz="2000" dirty="0"/>
              <a:t>국내적</a:t>
            </a:r>
            <a:r>
              <a:rPr lang="en-US" altLang="ko-KR" sz="2000" dirty="0"/>
              <a:t>-</a:t>
            </a:r>
            <a:r>
              <a:rPr lang="ko-KR" altLang="en-US" sz="2000" dirty="0"/>
              <a:t>국내적 범죄</a:t>
            </a:r>
            <a:r>
              <a:rPr lang="en-US" altLang="ko-KR" sz="2000" dirty="0"/>
              <a:t>---</a:t>
            </a:r>
            <a:r>
              <a:rPr lang="ko-KR" altLang="en-US" sz="2000" dirty="0" err="1"/>
              <a:t>자국법을</a:t>
            </a:r>
            <a:r>
              <a:rPr lang="ko-KR" altLang="en-US" sz="2000" dirty="0"/>
              <a:t> 국내에서 위반</a:t>
            </a:r>
            <a:r>
              <a:rPr lang="en-US" altLang="ko-KR" sz="2000" dirty="0"/>
              <a:t>(</a:t>
            </a:r>
            <a:r>
              <a:rPr lang="ko-KR" altLang="en-US" sz="2000" dirty="0"/>
              <a:t>환경규제법이나 형사절차법 위반</a:t>
            </a:r>
            <a:r>
              <a:rPr lang="en-US" altLang="ko-KR" sz="2000" dirty="0"/>
              <a:t>)</a:t>
            </a:r>
          </a:p>
          <a:p>
            <a:r>
              <a:rPr lang="ko-KR" altLang="en-US" sz="2000" dirty="0"/>
              <a:t>국제적</a:t>
            </a:r>
            <a:r>
              <a:rPr lang="en-US" altLang="ko-KR" sz="2000" dirty="0"/>
              <a:t>-</a:t>
            </a:r>
            <a:r>
              <a:rPr lang="ko-KR" altLang="en-US" sz="2000" dirty="0"/>
              <a:t>국내적 범죄</a:t>
            </a:r>
            <a:r>
              <a:rPr lang="en-US" altLang="ko-KR" sz="2000" dirty="0"/>
              <a:t>---</a:t>
            </a:r>
            <a:r>
              <a:rPr lang="ko-KR" altLang="en-US" sz="2000" dirty="0" err="1"/>
              <a:t>자국법을</a:t>
            </a:r>
            <a:r>
              <a:rPr lang="ko-KR" altLang="en-US" sz="2000" dirty="0"/>
              <a:t> 해외에서 위반</a:t>
            </a:r>
            <a:r>
              <a:rPr lang="en-US" altLang="ko-KR" sz="2000" dirty="0"/>
              <a:t>(</a:t>
            </a:r>
            <a:r>
              <a:rPr lang="ko-KR" altLang="en-US" sz="2000" dirty="0"/>
              <a:t>이란</a:t>
            </a:r>
            <a:r>
              <a:rPr lang="en-US" altLang="ko-KR" sz="2000" dirty="0"/>
              <a:t>-</a:t>
            </a:r>
            <a:r>
              <a:rPr lang="ko-KR" altLang="en-US" sz="2000" dirty="0"/>
              <a:t>콘트라 불법거래</a:t>
            </a:r>
            <a:r>
              <a:rPr lang="en-US" altLang="ko-KR" sz="2000" dirty="0"/>
              <a:t>/</a:t>
            </a:r>
            <a:r>
              <a:rPr lang="ko-KR" altLang="en-US" sz="2000" dirty="0"/>
              <a:t>방글라데시에서 한국기업의  노동착취</a:t>
            </a:r>
            <a:r>
              <a:rPr lang="en-US" altLang="ko-KR" sz="2000" dirty="0"/>
              <a:t>)</a:t>
            </a:r>
          </a:p>
          <a:p>
            <a:endParaRPr lang="en-US" altLang="ko-KR" sz="2000" dirty="0"/>
          </a:p>
          <a:p>
            <a:r>
              <a:rPr lang="en-US" altLang="ko-KR" sz="2000" dirty="0"/>
              <a:t>---</a:t>
            </a:r>
            <a:r>
              <a:rPr lang="ko-KR" altLang="en-US" sz="2000" dirty="0"/>
              <a:t>이러한 구별도 상대적임</a:t>
            </a:r>
            <a:r>
              <a:rPr lang="en-US" altLang="ko-KR" sz="2000" dirty="0"/>
              <a:t>(</a:t>
            </a:r>
            <a:r>
              <a:rPr lang="ko-KR" altLang="en-US" sz="2000" dirty="0"/>
              <a:t>국제법과 국내법은 규범내용면에서 수렴</a:t>
            </a:r>
            <a:r>
              <a:rPr lang="en-US" altLang="ko-KR" sz="2000" dirty="0"/>
              <a:t>)</a:t>
            </a:r>
            <a:endParaRPr lang="ko-KR" altLang="en-US" sz="2000" dirty="0"/>
          </a:p>
        </p:txBody>
      </p:sp>
      <p:sp>
        <p:nvSpPr>
          <p:cNvPr id="4" name="슬라이드 번호 개체 틀 3"/>
          <p:cNvSpPr>
            <a:spLocks noGrp="1"/>
          </p:cNvSpPr>
          <p:nvPr>
            <p:ph type="sldNum" sz="quarter" idx="12"/>
          </p:nvPr>
        </p:nvSpPr>
        <p:spPr/>
        <p:txBody>
          <a:bodyPr/>
          <a:lstStyle/>
          <a:p>
            <a:pPr algn="ctr"/>
            <a:fld id="{72AC53DF-4216-466D-99A7-94400E6C2A25}" type="slidenum">
              <a:rPr lang="en-US" sz="1200" smtClean="0">
                <a:solidFill>
                  <a:schemeClr val="tx2"/>
                </a:solidFill>
              </a:rPr>
              <a:pPr algn="ctr"/>
              <a:t>29</a:t>
            </a:fld>
            <a:endParaRPr lang="en-US" sz="1400" b="1" dirty="0">
              <a:solidFill>
                <a:srgbClr val="FFFFFF"/>
              </a:solidFill>
            </a:endParaRPr>
          </a:p>
        </p:txBody>
      </p:sp>
    </p:spTree>
    <p:extLst>
      <p:ext uri="{BB962C8B-B14F-4D97-AF65-F5344CB8AC3E}">
        <p14:creationId xmlns:p14="http://schemas.microsoft.com/office/powerpoint/2010/main" val="20383895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국가범죄로서 자연재해</a:t>
            </a:r>
          </a:p>
        </p:txBody>
      </p:sp>
      <p:sp>
        <p:nvSpPr>
          <p:cNvPr id="3" name="내용 개체 틀 2"/>
          <p:cNvSpPr>
            <a:spLocks noGrp="1"/>
          </p:cNvSpPr>
          <p:nvPr>
            <p:ph idx="1"/>
          </p:nvPr>
        </p:nvSpPr>
        <p:spPr>
          <a:xfrm>
            <a:off x="990600" y="1844824"/>
            <a:ext cx="3602360" cy="4510736"/>
          </a:xfrm>
        </p:spPr>
        <p:txBody>
          <a:bodyPr/>
          <a:lstStyle/>
          <a:p>
            <a:r>
              <a:rPr lang="ko-KR" altLang="en-US" dirty="0"/>
              <a:t>허리케인 </a:t>
            </a:r>
            <a:r>
              <a:rPr lang="ko-KR" altLang="en-US" dirty="0" err="1"/>
              <a:t>카트리나</a:t>
            </a:r>
            <a:endParaRPr lang="en-US" altLang="ko-KR" dirty="0"/>
          </a:p>
          <a:p>
            <a:r>
              <a:rPr lang="en-US" altLang="ko-KR" dirty="0"/>
              <a:t>-</a:t>
            </a:r>
            <a:r>
              <a:rPr lang="ko-KR" altLang="en-US" dirty="0"/>
              <a:t>방재시스템의 부재</a:t>
            </a:r>
            <a:r>
              <a:rPr lang="en-US" altLang="ko-KR" dirty="0"/>
              <a:t>, </a:t>
            </a:r>
            <a:r>
              <a:rPr lang="ko-KR" altLang="en-US" dirty="0"/>
              <a:t>미비</a:t>
            </a:r>
            <a:endParaRPr lang="en-US" altLang="ko-KR" dirty="0"/>
          </a:p>
          <a:p>
            <a:r>
              <a:rPr lang="en-US" altLang="ko-KR" dirty="0"/>
              <a:t>-</a:t>
            </a:r>
            <a:r>
              <a:rPr lang="ko-KR" altLang="en-US" dirty="0"/>
              <a:t>구조체제의 부재</a:t>
            </a:r>
            <a:r>
              <a:rPr lang="en-US" altLang="ko-KR" dirty="0"/>
              <a:t>, </a:t>
            </a:r>
            <a:r>
              <a:rPr lang="ko-KR" altLang="en-US" dirty="0"/>
              <a:t>미비</a:t>
            </a:r>
            <a:endParaRPr lang="en-US" altLang="ko-KR" dirty="0"/>
          </a:p>
          <a:p>
            <a:endParaRPr lang="ko-KR" altLang="en-US" dirty="0"/>
          </a:p>
        </p:txBody>
      </p:sp>
      <p:sp>
        <p:nvSpPr>
          <p:cNvPr id="4" name="슬라이드 번호 개체 틀 3"/>
          <p:cNvSpPr>
            <a:spLocks noGrp="1"/>
          </p:cNvSpPr>
          <p:nvPr>
            <p:ph type="sldNum" sz="quarter" idx="12"/>
          </p:nvPr>
        </p:nvSpPr>
        <p:spPr/>
        <p:txBody>
          <a:bodyPr/>
          <a:lstStyle/>
          <a:p>
            <a:pPr algn="ctr"/>
            <a:fld id="{72AC53DF-4216-466D-99A7-94400E6C2A25}" type="slidenum">
              <a:rPr lang="en-US" sz="1200" smtClean="0">
                <a:solidFill>
                  <a:schemeClr val="tx2"/>
                </a:solidFill>
              </a:rPr>
              <a:pPr algn="ctr"/>
              <a:t>30</a:t>
            </a:fld>
            <a:endParaRPr lang="en-US" sz="1400" b="1" dirty="0">
              <a:solidFill>
                <a:srgbClr val="FFFFFF"/>
              </a:solidFill>
            </a:endParaRPr>
          </a:p>
        </p:txBody>
      </p:sp>
      <p:sp>
        <p:nvSpPr>
          <p:cNvPr id="5" name="내용 개체 틀 2"/>
          <p:cNvSpPr txBox="1">
            <a:spLocks/>
          </p:cNvSpPr>
          <p:nvPr/>
        </p:nvSpPr>
        <p:spPr>
          <a:xfrm>
            <a:off x="5601072" y="1772816"/>
            <a:ext cx="3602360" cy="4510736"/>
          </a:xfrm>
          <a:prstGeom prst="rect">
            <a:avLst/>
          </a:prstGeom>
        </p:spPr>
        <p:txBody>
          <a:bodyPr vert="horz">
            <a:normAutofit/>
          </a:bodyPr>
          <a:lstStyle>
            <a:lvl1pPr marL="411480" indent="-342900" algn="l" rtl="0" eaLnBrk="1" latinLnBrk="1"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1"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1"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1"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1"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1"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1"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1"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1"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r>
              <a:rPr lang="ko-KR" altLang="en-US" dirty="0"/>
              <a:t>허리케인 </a:t>
            </a:r>
            <a:r>
              <a:rPr lang="ko-KR" altLang="en-US" dirty="0" err="1"/>
              <a:t>카트리나</a:t>
            </a:r>
            <a:endParaRPr lang="en-US" altLang="ko-KR" dirty="0"/>
          </a:p>
          <a:p>
            <a:r>
              <a:rPr lang="en-US" altLang="ko-KR" dirty="0"/>
              <a:t>-</a:t>
            </a:r>
            <a:r>
              <a:rPr lang="ko-KR" altLang="en-US" dirty="0"/>
              <a:t>방재시스템의 부재</a:t>
            </a:r>
            <a:r>
              <a:rPr lang="en-US" altLang="ko-KR" dirty="0"/>
              <a:t>, </a:t>
            </a:r>
            <a:r>
              <a:rPr lang="ko-KR" altLang="en-US" dirty="0"/>
              <a:t>미비</a:t>
            </a:r>
            <a:endParaRPr lang="en-US" altLang="ko-KR" dirty="0"/>
          </a:p>
          <a:p>
            <a:r>
              <a:rPr lang="en-US" altLang="ko-KR" dirty="0"/>
              <a:t>-</a:t>
            </a:r>
            <a:r>
              <a:rPr lang="ko-KR" altLang="en-US" dirty="0"/>
              <a:t>구조체제의 부재</a:t>
            </a:r>
            <a:r>
              <a:rPr lang="en-US" altLang="ko-KR" dirty="0"/>
              <a:t>, </a:t>
            </a:r>
            <a:r>
              <a:rPr lang="ko-KR" altLang="en-US" dirty="0"/>
              <a:t>미비</a:t>
            </a:r>
            <a:endParaRPr lang="en-US" altLang="ko-KR" dirty="0"/>
          </a:p>
          <a:p>
            <a:endParaRPr lang="ko-KR" altLang="en-US" dirty="0"/>
          </a:p>
        </p:txBody>
      </p:sp>
    </p:spTree>
    <p:extLst>
      <p:ext uri="{BB962C8B-B14F-4D97-AF65-F5344CB8AC3E}">
        <p14:creationId xmlns:p14="http://schemas.microsoft.com/office/powerpoint/2010/main" val="11140982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err="1"/>
              <a:t>카트리나</a:t>
            </a:r>
            <a:r>
              <a:rPr lang="ko-KR" altLang="en-US" dirty="0"/>
              <a:t> 피해</a:t>
            </a:r>
          </a:p>
        </p:txBody>
      </p:sp>
      <p:sp>
        <p:nvSpPr>
          <p:cNvPr id="4" name="슬라이드 번호 개체 틀 3"/>
          <p:cNvSpPr>
            <a:spLocks noGrp="1"/>
          </p:cNvSpPr>
          <p:nvPr>
            <p:ph type="sldNum" sz="quarter" idx="12"/>
          </p:nvPr>
        </p:nvSpPr>
        <p:spPr/>
        <p:txBody>
          <a:bodyPr/>
          <a:lstStyle/>
          <a:p>
            <a:pPr algn="ctr"/>
            <a:fld id="{72AC53DF-4216-466D-99A7-94400E6C2A25}" type="slidenum">
              <a:rPr lang="en-US" sz="1200" smtClean="0">
                <a:solidFill>
                  <a:schemeClr val="tx2"/>
                </a:solidFill>
              </a:rPr>
              <a:pPr algn="ctr"/>
              <a:t>31</a:t>
            </a:fld>
            <a:endParaRPr lang="en-US" sz="1400" b="1" dirty="0">
              <a:solidFill>
                <a:srgbClr val="FFFFFF"/>
              </a:solidFill>
            </a:endParaRPr>
          </a:p>
        </p:txBody>
      </p:sp>
      <p:pic>
        <p:nvPicPr>
          <p:cNvPr id="2050" name="Picture 2" descr="C:\Users\이재승\Pictures\1140002099카트리나%20피해.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85048" y="2204864"/>
            <a:ext cx="3520714" cy="3456384"/>
          </a:xfrm>
          <a:prstGeom prst="rect">
            <a:avLst/>
          </a:prstGeom>
          <a:noFill/>
          <a:extLst>
            <a:ext uri="{909E8E84-426E-40DD-AFC4-6F175D3DCCD1}">
              <a14:hiddenFill xmlns:a14="http://schemas.microsoft.com/office/drawing/2010/main">
                <a:solidFill>
                  <a:srgbClr val="FFFFFF"/>
                </a:solidFill>
              </a14:hiddenFill>
            </a:ext>
          </a:extLst>
        </p:spPr>
      </p:pic>
      <p:sp>
        <p:nvSpPr>
          <p:cNvPr id="6" name="제목 1"/>
          <p:cNvSpPr txBox="1">
            <a:spLocks/>
          </p:cNvSpPr>
          <p:nvPr/>
        </p:nvSpPr>
        <p:spPr>
          <a:xfrm>
            <a:off x="920552" y="2276872"/>
            <a:ext cx="3816424" cy="3816424"/>
          </a:xfrm>
          <a:prstGeom prst="rect">
            <a:avLst/>
          </a:prstGeom>
        </p:spPr>
        <p:txBody>
          <a:bodyPr vert="horz" anchor="t">
            <a:noAutofit/>
          </a:bodyPr>
          <a:lstStyle>
            <a:lvl1pPr algn="l" rtl="0" eaLnBrk="1" latinLnBrk="1" hangingPunct="1">
              <a:spcBef>
                <a:spcPct val="0"/>
              </a:spcBef>
              <a:buNone/>
              <a:defRPr kumimoji="0" sz="4000" kern="1200" spc="-100" baseline="0">
                <a:solidFill>
                  <a:schemeClr val="tx2">
                    <a:satMod val="200000"/>
                  </a:schemeClr>
                </a:solidFill>
                <a:latin typeface="+mj-lt"/>
                <a:ea typeface="+mj-ea"/>
                <a:cs typeface="+mj-cs"/>
              </a:defRPr>
            </a:lvl1pPr>
            <a:extLst/>
          </a:lstStyle>
          <a:p>
            <a:r>
              <a:rPr lang="en-US" altLang="ko-KR" sz="2000" dirty="0"/>
              <a:t>2005</a:t>
            </a:r>
            <a:r>
              <a:rPr lang="ko-KR" altLang="en-US" sz="2000" dirty="0"/>
              <a:t>년 </a:t>
            </a:r>
            <a:r>
              <a:rPr lang="en-US" altLang="ko-KR" sz="2000" dirty="0"/>
              <a:t>8</a:t>
            </a:r>
            <a:r>
              <a:rPr lang="ko-KR" altLang="en-US" sz="2000" dirty="0"/>
              <a:t>월 말 </a:t>
            </a:r>
            <a:r>
              <a:rPr lang="ko-KR" altLang="en-US" sz="2000" dirty="0" err="1"/>
              <a:t>뉴얼리언즈를</a:t>
            </a:r>
            <a:r>
              <a:rPr lang="ko-KR" altLang="en-US" sz="2000" dirty="0"/>
              <a:t> 비롯해 </a:t>
            </a:r>
            <a:r>
              <a:rPr lang="ko-KR" altLang="en-US" sz="2000" dirty="0" err="1"/>
              <a:t>걸프연안</a:t>
            </a:r>
            <a:r>
              <a:rPr lang="ko-KR" altLang="en-US" sz="2000" dirty="0"/>
              <a:t> 강타</a:t>
            </a:r>
            <a:endParaRPr lang="en-US" altLang="ko-KR" sz="2000" dirty="0"/>
          </a:p>
          <a:p>
            <a:r>
              <a:rPr lang="ko-KR" altLang="en-US" sz="2000" dirty="0"/>
              <a:t>제방붕괴로 </a:t>
            </a:r>
            <a:r>
              <a:rPr lang="ko-KR" altLang="en-US" sz="2000" dirty="0" err="1"/>
              <a:t>뉴올리언즈</a:t>
            </a:r>
            <a:r>
              <a:rPr lang="ko-KR" altLang="en-US" sz="2000" dirty="0"/>
              <a:t> </a:t>
            </a:r>
            <a:r>
              <a:rPr lang="en-US" altLang="ko-KR" sz="2000" dirty="0"/>
              <a:t>80%</a:t>
            </a:r>
            <a:r>
              <a:rPr lang="ko-KR" altLang="en-US" sz="2000" dirty="0"/>
              <a:t>가 침수 </a:t>
            </a:r>
            <a:r>
              <a:rPr lang="en-US" altLang="ko-KR" sz="2000" dirty="0"/>
              <a:t>1,330</a:t>
            </a:r>
            <a:r>
              <a:rPr lang="ko-KR" altLang="en-US" sz="2000" dirty="0"/>
              <a:t>명 사망</a:t>
            </a:r>
            <a:r>
              <a:rPr lang="en-US" altLang="ko-KR" sz="2000" dirty="0"/>
              <a:t>, 150</a:t>
            </a:r>
            <a:r>
              <a:rPr lang="ko-KR" altLang="en-US" sz="2000" dirty="0" err="1"/>
              <a:t>만명</a:t>
            </a:r>
            <a:r>
              <a:rPr lang="ko-KR" altLang="en-US" sz="2000" dirty="0"/>
              <a:t> 이재민 발생</a:t>
            </a:r>
            <a:r>
              <a:rPr lang="en-US" altLang="ko-KR" sz="2000" dirty="0"/>
              <a:t>, </a:t>
            </a:r>
            <a:r>
              <a:rPr lang="ko-KR" altLang="en-US" sz="2000" dirty="0"/>
              <a:t>주택 </a:t>
            </a:r>
            <a:r>
              <a:rPr lang="en-US" altLang="ko-KR" sz="2000" dirty="0"/>
              <a:t>30</a:t>
            </a:r>
            <a:r>
              <a:rPr lang="ko-KR" altLang="en-US" sz="2000" dirty="0" err="1"/>
              <a:t>만채</a:t>
            </a:r>
            <a:r>
              <a:rPr lang="ko-KR" altLang="en-US" sz="2000" dirty="0"/>
              <a:t> 파손</a:t>
            </a:r>
            <a:r>
              <a:rPr lang="en-US" altLang="ko-KR" sz="2000" dirty="0"/>
              <a:t>, </a:t>
            </a:r>
            <a:r>
              <a:rPr lang="ko-KR" altLang="en-US" sz="2000" dirty="0"/>
              <a:t>경제적 손실 </a:t>
            </a:r>
            <a:r>
              <a:rPr lang="en-US" altLang="ko-KR" sz="2000" dirty="0"/>
              <a:t>1,250</a:t>
            </a:r>
            <a:r>
              <a:rPr lang="ko-KR" altLang="en-US" sz="2000" dirty="0" err="1"/>
              <a:t>억달러</a:t>
            </a:r>
            <a:r>
              <a:rPr lang="ko-KR" altLang="en-US" sz="2000" dirty="0"/>
              <a:t> 추산</a:t>
            </a:r>
            <a:endParaRPr lang="en-US" altLang="ko-KR" sz="2000" dirty="0"/>
          </a:p>
          <a:p>
            <a:endParaRPr lang="en-US" altLang="ko-KR" sz="2000" dirty="0"/>
          </a:p>
          <a:p>
            <a:endParaRPr lang="en-US" altLang="ko-KR" sz="2000" dirty="0"/>
          </a:p>
          <a:p>
            <a:r>
              <a:rPr lang="ko-KR" altLang="en-US" sz="2000" dirty="0" err="1"/>
              <a:t>리처드</a:t>
            </a:r>
            <a:r>
              <a:rPr lang="ko-KR" altLang="en-US" sz="2000" dirty="0"/>
              <a:t> </a:t>
            </a:r>
            <a:r>
              <a:rPr lang="ko-KR" altLang="en-US" sz="2000" dirty="0" err="1"/>
              <a:t>베이커의</a:t>
            </a:r>
            <a:r>
              <a:rPr lang="ko-KR" altLang="en-US" sz="2000" dirty="0"/>
              <a:t> 망언</a:t>
            </a:r>
            <a:endParaRPr lang="en-US" altLang="ko-KR" sz="2000" dirty="0"/>
          </a:p>
          <a:p>
            <a:r>
              <a:rPr lang="ko-KR" altLang="en-US" sz="2000" dirty="0" err="1"/>
              <a:t>바브라</a:t>
            </a:r>
            <a:r>
              <a:rPr lang="ko-KR" altLang="en-US" sz="2000" dirty="0"/>
              <a:t> </a:t>
            </a:r>
            <a:r>
              <a:rPr lang="ko-KR" altLang="en-US" sz="2000" dirty="0" err="1"/>
              <a:t>부시의</a:t>
            </a:r>
            <a:r>
              <a:rPr lang="ko-KR" altLang="en-US" sz="2000" dirty="0"/>
              <a:t> 망언</a:t>
            </a:r>
          </a:p>
        </p:txBody>
      </p:sp>
    </p:spTree>
    <p:extLst>
      <p:ext uri="{BB962C8B-B14F-4D97-AF65-F5344CB8AC3E}">
        <p14:creationId xmlns:p14="http://schemas.microsoft.com/office/powerpoint/2010/main" val="33059519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z="3200" dirty="0" err="1">
                <a:latin typeface="맑은 고딕" panose="020B0503020000020004" pitchFamily="50" charset="-127"/>
                <a:ea typeface="맑은 고딕" panose="020B0503020000020004" pitchFamily="50" charset="-127"/>
              </a:rPr>
              <a:t>카트리나</a:t>
            </a:r>
            <a:r>
              <a:rPr lang="ko-KR" altLang="en-US" sz="3200" dirty="0">
                <a:latin typeface="맑은 고딕" panose="020B0503020000020004" pitchFamily="50" charset="-127"/>
                <a:ea typeface="맑은 고딕" panose="020B0503020000020004" pitchFamily="50" charset="-127"/>
              </a:rPr>
              <a:t> 이전과 이후</a:t>
            </a:r>
          </a:p>
        </p:txBody>
      </p:sp>
      <p:sp>
        <p:nvSpPr>
          <p:cNvPr id="3" name="내용 개체 틀 2"/>
          <p:cNvSpPr>
            <a:spLocks noGrp="1"/>
          </p:cNvSpPr>
          <p:nvPr>
            <p:ph sz="half" idx="1"/>
          </p:nvPr>
        </p:nvSpPr>
        <p:spPr>
          <a:xfrm>
            <a:off x="560512" y="1268760"/>
            <a:ext cx="8122370" cy="4451641"/>
          </a:xfrm>
        </p:spPr>
        <p:txBody>
          <a:bodyPr>
            <a:normAutofit fontScale="77500" lnSpcReduction="20000"/>
          </a:bodyPr>
          <a:lstStyle/>
          <a:p>
            <a:pPr marL="68580" indent="0">
              <a:buNone/>
            </a:pPr>
            <a:r>
              <a:rPr lang="ko-KR" altLang="en-US" sz="3100" dirty="0">
                <a:latin typeface="+mn-ea"/>
              </a:rPr>
              <a:t>   </a:t>
            </a:r>
            <a:r>
              <a:rPr lang="ko-KR" altLang="en-US" sz="3100" dirty="0" err="1">
                <a:latin typeface="+mn-ea"/>
              </a:rPr>
              <a:t>카트리나</a:t>
            </a:r>
            <a:r>
              <a:rPr lang="ko-KR" altLang="en-US" sz="3100" dirty="0">
                <a:latin typeface="+mn-ea"/>
              </a:rPr>
              <a:t> 이전 </a:t>
            </a:r>
            <a:endParaRPr lang="en-US" altLang="ko-KR" sz="3100" dirty="0">
              <a:latin typeface="+mn-ea"/>
            </a:endParaRPr>
          </a:p>
          <a:p>
            <a:r>
              <a:rPr lang="en-US" altLang="ko-KR" sz="2400" dirty="0">
                <a:latin typeface="+mn-ea"/>
              </a:rPr>
              <a:t>9.11</a:t>
            </a:r>
            <a:r>
              <a:rPr lang="ko-KR" altLang="en-US" sz="2400" dirty="0" err="1">
                <a:latin typeface="+mn-ea"/>
              </a:rPr>
              <a:t>테러이후</a:t>
            </a:r>
            <a:r>
              <a:rPr lang="ko-KR" altLang="en-US" sz="2400" dirty="0">
                <a:latin typeface="+mn-ea"/>
              </a:rPr>
              <a:t> 위기관리시스템의 변화</a:t>
            </a:r>
            <a:r>
              <a:rPr lang="en-US" altLang="ko-KR" sz="2400" dirty="0">
                <a:latin typeface="+mn-ea"/>
              </a:rPr>
              <a:t>(</a:t>
            </a:r>
            <a:r>
              <a:rPr lang="ko-KR" altLang="en-US" sz="2400" dirty="0">
                <a:latin typeface="+mn-ea"/>
              </a:rPr>
              <a:t>연방재난관리청의 역할혼란</a:t>
            </a:r>
            <a:r>
              <a:rPr lang="en-US" altLang="ko-KR" sz="2400" dirty="0">
                <a:latin typeface="+mn-ea"/>
              </a:rPr>
              <a:t>)</a:t>
            </a:r>
          </a:p>
          <a:p>
            <a:r>
              <a:rPr lang="ko-KR" altLang="en-US" sz="2400" dirty="0">
                <a:latin typeface="+mn-ea"/>
              </a:rPr>
              <a:t>연방재난관리청의 </a:t>
            </a:r>
            <a:r>
              <a:rPr lang="ko-KR" altLang="en-US" sz="2400" dirty="0" err="1">
                <a:latin typeface="+mn-ea"/>
              </a:rPr>
              <a:t>국토안보부로</a:t>
            </a:r>
            <a:r>
              <a:rPr lang="ko-KR" altLang="en-US" sz="2400" dirty="0">
                <a:latin typeface="+mn-ea"/>
              </a:rPr>
              <a:t> 소속이관</a:t>
            </a:r>
            <a:r>
              <a:rPr lang="en-US" altLang="ko-KR" sz="2400" dirty="0">
                <a:latin typeface="+mn-ea"/>
              </a:rPr>
              <a:t>(</a:t>
            </a:r>
            <a:r>
              <a:rPr lang="ko-KR" altLang="en-US" sz="2400" dirty="0">
                <a:latin typeface="+mn-ea"/>
              </a:rPr>
              <a:t>독자성상실</a:t>
            </a:r>
            <a:r>
              <a:rPr lang="en-US" altLang="ko-KR" sz="2400" dirty="0">
                <a:latin typeface="+mn-ea"/>
              </a:rPr>
              <a:t>)</a:t>
            </a:r>
          </a:p>
          <a:p>
            <a:r>
              <a:rPr lang="ko-KR" altLang="en-US" sz="2400" dirty="0">
                <a:latin typeface="+mn-ea"/>
              </a:rPr>
              <a:t>연방정부와 주정부간의 협력체제의 마비</a:t>
            </a:r>
            <a:endParaRPr lang="en-US" altLang="ko-KR" sz="2400" dirty="0">
              <a:latin typeface="+mn-ea"/>
            </a:endParaRPr>
          </a:p>
          <a:p>
            <a:r>
              <a:rPr lang="ko-KR" altLang="en-US" sz="2400" dirty="0">
                <a:latin typeface="+mn-ea"/>
              </a:rPr>
              <a:t>현장에서 </a:t>
            </a:r>
            <a:r>
              <a:rPr lang="ko-KR" altLang="en-US" sz="2400" dirty="0" err="1">
                <a:latin typeface="+mn-ea"/>
              </a:rPr>
              <a:t>재난대응하는</a:t>
            </a:r>
            <a:r>
              <a:rPr lang="ko-KR" altLang="en-US" sz="2400" dirty="0">
                <a:latin typeface="+mn-ea"/>
              </a:rPr>
              <a:t> 자원과 연력의 부족</a:t>
            </a:r>
            <a:r>
              <a:rPr lang="en-US" altLang="ko-KR" sz="2400" dirty="0">
                <a:latin typeface="+mn-ea"/>
              </a:rPr>
              <a:t>(</a:t>
            </a:r>
            <a:r>
              <a:rPr lang="ko-KR" altLang="en-US" sz="2400" dirty="0">
                <a:latin typeface="+mn-ea"/>
              </a:rPr>
              <a:t>늑장대응</a:t>
            </a:r>
            <a:r>
              <a:rPr lang="en-US" altLang="ko-KR" sz="2400" dirty="0">
                <a:latin typeface="+mn-ea"/>
              </a:rPr>
              <a:t>)</a:t>
            </a:r>
          </a:p>
          <a:p>
            <a:r>
              <a:rPr lang="ko-KR" altLang="en-US" sz="2400" dirty="0">
                <a:latin typeface="+mn-ea"/>
              </a:rPr>
              <a:t>시민의 자원봉사는 돋보임</a:t>
            </a:r>
            <a:endParaRPr lang="en-US" altLang="ko-KR" sz="2400" dirty="0">
              <a:latin typeface="+mn-ea"/>
            </a:endParaRPr>
          </a:p>
          <a:p>
            <a:endParaRPr lang="en-US" altLang="ko-KR" sz="2400" dirty="0">
              <a:latin typeface="+mn-ea"/>
            </a:endParaRPr>
          </a:p>
          <a:p>
            <a:pPr marL="68580" indent="0">
              <a:buNone/>
            </a:pPr>
            <a:r>
              <a:rPr lang="ko-KR" altLang="en-US" sz="3100" dirty="0">
                <a:latin typeface="+mn-ea"/>
              </a:rPr>
              <a:t>    </a:t>
            </a:r>
            <a:r>
              <a:rPr lang="ko-KR" altLang="en-US" sz="3100" dirty="0" err="1">
                <a:latin typeface="+mn-ea"/>
              </a:rPr>
              <a:t>카트리나</a:t>
            </a:r>
            <a:r>
              <a:rPr lang="ko-KR" altLang="en-US" sz="3100" dirty="0">
                <a:latin typeface="+mn-ea"/>
              </a:rPr>
              <a:t> 이후</a:t>
            </a:r>
            <a:endParaRPr lang="en-US" altLang="ko-KR" sz="3100" dirty="0">
              <a:latin typeface="+mn-ea"/>
            </a:endParaRPr>
          </a:p>
          <a:p>
            <a:r>
              <a:rPr lang="ko-KR" altLang="en-US" sz="2400" dirty="0" err="1">
                <a:latin typeface="+mn-ea"/>
              </a:rPr>
              <a:t>포스트카트리나</a:t>
            </a:r>
            <a:r>
              <a:rPr lang="ko-KR" altLang="en-US" sz="2400" dirty="0">
                <a:latin typeface="+mn-ea"/>
              </a:rPr>
              <a:t> 재난관리개혁법 제정</a:t>
            </a:r>
            <a:r>
              <a:rPr lang="en-US" altLang="ko-KR" sz="2400" dirty="0">
                <a:latin typeface="+mn-ea"/>
              </a:rPr>
              <a:t>(2006)</a:t>
            </a:r>
          </a:p>
          <a:p>
            <a:r>
              <a:rPr lang="ko-KR" altLang="en-US" sz="2400" dirty="0">
                <a:latin typeface="+mn-ea"/>
              </a:rPr>
              <a:t>재난관리청의 권한강화</a:t>
            </a:r>
            <a:endParaRPr lang="en-US" altLang="ko-KR" sz="2400" dirty="0">
              <a:latin typeface="+mn-ea"/>
            </a:endParaRPr>
          </a:p>
          <a:p>
            <a:r>
              <a:rPr lang="ko-KR" altLang="en-US" sz="2400" dirty="0">
                <a:latin typeface="+mn-ea"/>
              </a:rPr>
              <a:t>연방정부의 사전적 즉각적 개입</a:t>
            </a:r>
            <a:r>
              <a:rPr lang="en-US" altLang="ko-KR" sz="2400" dirty="0">
                <a:latin typeface="+mn-ea"/>
              </a:rPr>
              <a:t>, </a:t>
            </a:r>
            <a:r>
              <a:rPr lang="ko-KR" altLang="en-US" sz="2400" dirty="0">
                <a:latin typeface="+mn-ea"/>
              </a:rPr>
              <a:t>독자적 개입</a:t>
            </a:r>
            <a:endParaRPr lang="en-US" altLang="ko-KR" sz="2400" dirty="0">
              <a:latin typeface="+mn-ea"/>
            </a:endParaRPr>
          </a:p>
          <a:p>
            <a:r>
              <a:rPr lang="ko-KR" altLang="en-US" sz="2400" dirty="0">
                <a:latin typeface="+mn-ea"/>
              </a:rPr>
              <a:t>민간의 참여범위 강화</a:t>
            </a:r>
            <a:r>
              <a:rPr lang="en-US" altLang="ko-KR" sz="2400" dirty="0">
                <a:latin typeface="+mn-ea"/>
              </a:rPr>
              <a:t>(</a:t>
            </a:r>
            <a:r>
              <a:rPr lang="ko-KR" altLang="en-US" sz="2400" dirty="0">
                <a:latin typeface="+mn-ea"/>
              </a:rPr>
              <a:t>민주적 </a:t>
            </a:r>
            <a:r>
              <a:rPr lang="ko-KR" altLang="en-US" sz="2400" dirty="0" err="1">
                <a:latin typeface="+mn-ea"/>
              </a:rPr>
              <a:t>거버넌스</a:t>
            </a:r>
            <a:r>
              <a:rPr lang="ko-KR" altLang="en-US" sz="2400" dirty="0">
                <a:latin typeface="+mn-ea"/>
              </a:rPr>
              <a:t> 활용</a:t>
            </a:r>
            <a:r>
              <a:rPr lang="en-US" altLang="ko-KR" sz="2400" dirty="0">
                <a:latin typeface="+mn-ea"/>
              </a:rPr>
              <a:t>)</a:t>
            </a:r>
          </a:p>
          <a:p>
            <a:r>
              <a:rPr lang="ko-KR" altLang="en-US" sz="2400" dirty="0">
                <a:latin typeface="+mn-ea"/>
              </a:rPr>
              <a:t>민간단체들을 연계하는 연합조직의 탄생</a:t>
            </a:r>
            <a:endParaRPr lang="en-US" altLang="ko-KR" sz="2400" dirty="0">
              <a:latin typeface="+mn-ea"/>
            </a:endParaRPr>
          </a:p>
          <a:p>
            <a:endParaRPr lang="en-US" altLang="ko-KR" sz="2400" dirty="0">
              <a:latin typeface="+mn-ea"/>
            </a:endParaRPr>
          </a:p>
          <a:p>
            <a:endParaRPr lang="ko-KR" altLang="en-US" sz="2000" dirty="0">
              <a:latin typeface="+mn-ea"/>
            </a:endParaRPr>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32</a:t>
            </a:fld>
            <a:endParaRPr lang="en-US" sz="1400" b="1" dirty="0">
              <a:solidFill>
                <a:srgbClr val="FFFFFF"/>
              </a:solidFill>
            </a:endParaRPr>
          </a:p>
        </p:txBody>
      </p:sp>
    </p:spTree>
    <p:extLst>
      <p:ext uri="{BB962C8B-B14F-4D97-AF65-F5344CB8AC3E}">
        <p14:creationId xmlns:p14="http://schemas.microsoft.com/office/powerpoint/2010/main" val="15477550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세계화 범죄</a:t>
            </a:r>
          </a:p>
        </p:txBody>
      </p:sp>
      <p:sp>
        <p:nvSpPr>
          <p:cNvPr id="3" name="내용 개체 틀 2"/>
          <p:cNvSpPr>
            <a:spLocks noGrp="1"/>
          </p:cNvSpPr>
          <p:nvPr>
            <p:ph idx="1"/>
          </p:nvPr>
        </p:nvSpPr>
        <p:spPr/>
        <p:txBody>
          <a:bodyPr>
            <a:normAutofit/>
          </a:bodyPr>
          <a:lstStyle/>
          <a:p>
            <a:r>
              <a:rPr lang="ko-KR" altLang="en-US" sz="2400" dirty="0"/>
              <a:t>국제통화기금</a:t>
            </a:r>
            <a:r>
              <a:rPr lang="en-US" altLang="ko-KR" sz="2400" dirty="0"/>
              <a:t>, </a:t>
            </a:r>
            <a:r>
              <a:rPr lang="ko-KR" altLang="en-US" sz="2400" dirty="0"/>
              <a:t>세계은행이 개별국가정부에게 가혹한 구조조정을 강요함으로써 생겨난 재앙 또는 </a:t>
            </a:r>
            <a:r>
              <a:rPr lang="ko-KR" altLang="en-US" sz="2400" dirty="0" err="1"/>
              <a:t>초국적</a:t>
            </a:r>
            <a:r>
              <a:rPr lang="ko-KR" altLang="en-US" sz="2400" dirty="0"/>
              <a:t> 기업활동을 통한 법과 인권유린</a:t>
            </a:r>
            <a:r>
              <a:rPr lang="en-US" altLang="ko-KR" sz="2400" dirty="0"/>
              <a:t>.</a:t>
            </a:r>
          </a:p>
          <a:p>
            <a:r>
              <a:rPr lang="ko-KR" altLang="en-US" sz="2400" dirty="0"/>
              <a:t>광범위한 </a:t>
            </a:r>
            <a:r>
              <a:rPr lang="ko-KR" altLang="en-US" sz="2400" dirty="0" err="1"/>
              <a:t>비정규직</a:t>
            </a:r>
            <a:r>
              <a:rPr lang="ko-KR" altLang="en-US" sz="2400" dirty="0"/>
              <a:t> 노동자 양산정책도 국가범죄로 규정할 수 있다</a:t>
            </a:r>
            <a:r>
              <a:rPr lang="en-US" altLang="ko-KR" sz="2400" dirty="0"/>
              <a:t>.</a:t>
            </a:r>
          </a:p>
          <a:p>
            <a:r>
              <a:rPr lang="ko-KR" altLang="en-US" sz="2400" dirty="0" err="1"/>
              <a:t>박문담</a:t>
            </a:r>
            <a:r>
              <a:rPr lang="en-US" altLang="ko-KR" sz="2400" dirty="0"/>
              <a:t>(Pak </a:t>
            </a:r>
            <a:r>
              <a:rPr lang="en-US" altLang="ko-KR" sz="2400" dirty="0" err="1"/>
              <a:t>Mun</a:t>
            </a:r>
            <a:r>
              <a:rPr lang="en-US" altLang="ko-KR" sz="2400" dirty="0"/>
              <a:t> Dam) </a:t>
            </a:r>
            <a:r>
              <a:rPr lang="ko-KR" altLang="en-US" sz="2400" dirty="0"/>
              <a:t>사건</a:t>
            </a:r>
            <a:r>
              <a:rPr lang="en-US" altLang="ko-KR" sz="2400" dirty="0"/>
              <a:t>--</a:t>
            </a:r>
            <a:r>
              <a:rPr lang="ko-KR" altLang="en-US" sz="2400" dirty="0"/>
              <a:t>태국 </a:t>
            </a:r>
            <a:r>
              <a:rPr lang="ko-KR" altLang="en-US" sz="2400" dirty="0" err="1"/>
              <a:t>댐건설로</a:t>
            </a:r>
            <a:r>
              <a:rPr lang="ko-KR" altLang="en-US" sz="2400" dirty="0"/>
              <a:t> 생태계파괴사건</a:t>
            </a:r>
            <a:endParaRPr lang="en-US" altLang="ko-KR" sz="2400" dirty="0"/>
          </a:p>
          <a:p>
            <a:r>
              <a:rPr lang="ko-KR" altLang="en-US" sz="2400" dirty="0" err="1"/>
              <a:t>라니플라즈</a:t>
            </a:r>
            <a:r>
              <a:rPr lang="ko-KR" altLang="en-US" sz="2400" dirty="0"/>
              <a:t> 붕괴사고</a:t>
            </a:r>
            <a:r>
              <a:rPr lang="en-US" altLang="ko-KR" sz="2400" dirty="0"/>
              <a:t>(2013)-</a:t>
            </a:r>
            <a:r>
              <a:rPr lang="ko-KR" altLang="en-US" sz="2400" dirty="0"/>
              <a:t>방글라데시 수도 </a:t>
            </a:r>
            <a:r>
              <a:rPr lang="ko-KR" altLang="en-US" sz="2400" dirty="0" err="1"/>
              <a:t>다카</a:t>
            </a:r>
            <a:r>
              <a:rPr lang="ko-KR" altLang="en-US" sz="2400" dirty="0"/>
              <a:t> 인근지역에서 지하</a:t>
            </a:r>
            <a:r>
              <a:rPr lang="en-US" altLang="ko-KR" sz="2400" dirty="0"/>
              <a:t>1</a:t>
            </a:r>
            <a:r>
              <a:rPr lang="ko-KR" altLang="en-US" sz="2400" dirty="0"/>
              <a:t>층 지상</a:t>
            </a:r>
            <a:r>
              <a:rPr lang="en-US" altLang="ko-KR" sz="2400" dirty="0"/>
              <a:t>8</a:t>
            </a:r>
            <a:r>
              <a:rPr lang="ko-KR" altLang="en-US" sz="2400" dirty="0" err="1"/>
              <a:t>층건물이</a:t>
            </a:r>
            <a:r>
              <a:rPr lang="ko-KR" altLang="en-US" sz="2400" dirty="0"/>
              <a:t> 붕괴하여  </a:t>
            </a:r>
            <a:r>
              <a:rPr lang="en-US" altLang="ko-KR" sz="2400" dirty="0"/>
              <a:t>1134</a:t>
            </a:r>
            <a:r>
              <a:rPr lang="ko-KR" altLang="en-US" sz="2400" dirty="0"/>
              <a:t>명 사망</a:t>
            </a:r>
            <a:r>
              <a:rPr lang="en-US" altLang="ko-KR" sz="2400" dirty="0"/>
              <a:t>, 2515</a:t>
            </a:r>
            <a:r>
              <a:rPr lang="ko-KR" altLang="en-US" sz="2400" dirty="0"/>
              <a:t>명 부상한 사고</a:t>
            </a:r>
            <a:r>
              <a:rPr lang="en-US" altLang="ko-KR" sz="2400" dirty="0"/>
              <a:t>.—</a:t>
            </a:r>
            <a:r>
              <a:rPr lang="ko-KR" altLang="en-US" sz="2400" dirty="0"/>
              <a:t>방글라데시 섬유산업의 열악한 노동조건과 </a:t>
            </a:r>
            <a:r>
              <a:rPr lang="ko-KR" altLang="en-US" sz="2400" dirty="0" err="1"/>
              <a:t>초국적</a:t>
            </a:r>
            <a:r>
              <a:rPr lang="ko-KR" altLang="en-US" sz="2400" dirty="0"/>
              <a:t> 기업들의 착취구조</a:t>
            </a:r>
            <a:r>
              <a:rPr lang="en-US" altLang="ko-KR" sz="2400" dirty="0"/>
              <a:t>.</a:t>
            </a:r>
            <a:endParaRPr lang="ko-KR" altLang="en-US" sz="2400" dirty="0"/>
          </a:p>
        </p:txBody>
      </p:sp>
      <p:sp>
        <p:nvSpPr>
          <p:cNvPr id="4" name="슬라이드 번호 개체 틀 3"/>
          <p:cNvSpPr>
            <a:spLocks noGrp="1"/>
          </p:cNvSpPr>
          <p:nvPr>
            <p:ph type="sldNum" sz="quarter" idx="12"/>
          </p:nvPr>
        </p:nvSpPr>
        <p:spPr/>
        <p:txBody>
          <a:bodyPr/>
          <a:lstStyle/>
          <a:p>
            <a:pPr algn="ctr"/>
            <a:fld id="{72AC53DF-4216-466D-99A7-94400E6C2A25}" type="slidenum">
              <a:rPr lang="en-US" sz="1200" smtClean="0">
                <a:solidFill>
                  <a:schemeClr val="tx2"/>
                </a:solidFill>
              </a:rPr>
              <a:pPr algn="ctr"/>
              <a:t>33</a:t>
            </a:fld>
            <a:endParaRPr lang="en-US" sz="1400" b="1" dirty="0">
              <a:solidFill>
                <a:srgbClr val="FFFFFF"/>
              </a:solidFill>
            </a:endParaRPr>
          </a:p>
        </p:txBody>
      </p:sp>
    </p:spTree>
    <p:extLst>
      <p:ext uri="{BB962C8B-B14F-4D97-AF65-F5344CB8AC3E}">
        <p14:creationId xmlns:p14="http://schemas.microsoft.com/office/powerpoint/2010/main" val="1197227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국가기업결탁 범죄</a:t>
            </a:r>
          </a:p>
        </p:txBody>
      </p:sp>
      <p:sp>
        <p:nvSpPr>
          <p:cNvPr id="3" name="내용 개체 틀 2"/>
          <p:cNvSpPr>
            <a:spLocks noGrp="1"/>
          </p:cNvSpPr>
          <p:nvPr>
            <p:ph idx="1"/>
          </p:nvPr>
        </p:nvSpPr>
        <p:spPr/>
        <p:txBody>
          <a:bodyPr>
            <a:normAutofit lnSpcReduction="10000"/>
          </a:bodyPr>
          <a:lstStyle/>
          <a:p>
            <a:r>
              <a:rPr lang="ko-KR" altLang="en-US" sz="2400" dirty="0"/>
              <a:t>정부나 그 기관이 기업의 활동과 관련하여 다양한</a:t>
            </a:r>
            <a:r>
              <a:rPr lang="en-US" altLang="ko-KR" sz="2400" dirty="0"/>
              <a:t> </a:t>
            </a:r>
            <a:r>
              <a:rPr lang="ko-KR" altLang="en-US" sz="2400" dirty="0"/>
              <a:t>수준에서 통제할 권한을 가지고 있는데 권한행사에 관한 합리적 정책을 시행하지 않아 법과 인권을 침해하는 결과가 발생하는 경우</a:t>
            </a:r>
            <a:r>
              <a:rPr lang="en-US" altLang="ko-KR" sz="2400" dirty="0"/>
              <a:t>.</a:t>
            </a:r>
          </a:p>
          <a:p>
            <a:r>
              <a:rPr lang="en-US" altLang="ko-KR" sz="2400" dirty="0"/>
              <a:t>--</a:t>
            </a:r>
            <a:r>
              <a:rPr lang="ko-KR" altLang="en-US" sz="2400" dirty="0"/>
              <a:t>식품안전성</a:t>
            </a:r>
            <a:r>
              <a:rPr lang="en-US" altLang="ko-KR" sz="2400" dirty="0"/>
              <a:t>, </a:t>
            </a:r>
            <a:r>
              <a:rPr lang="ko-KR" altLang="en-US" sz="2400" dirty="0"/>
              <a:t>방사능오염</a:t>
            </a:r>
            <a:r>
              <a:rPr lang="en-US" altLang="ko-KR" sz="2400" dirty="0"/>
              <a:t>, </a:t>
            </a:r>
            <a:r>
              <a:rPr lang="ko-KR" altLang="en-US" sz="2400" dirty="0"/>
              <a:t>근로조건악화</a:t>
            </a:r>
            <a:r>
              <a:rPr lang="en-US" altLang="ko-KR" sz="2400" dirty="0"/>
              <a:t>, </a:t>
            </a:r>
            <a:r>
              <a:rPr lang="ko-KR" altLang="en-US" sz="2400" dirty="0"/>
              <a:t>환경파괴</a:t>
            </a:r>
            <a:r>
              <a:rPr lang="en-US" altLang="ko-KR" sz="2400" dirty="0"/>
              <a:t>, </a:t>
            </a:r>
            <a:r>
              <a:rPr lang="ko-KR" altLang="en-US" sz="2400" dirty="0"/>
              <a:t>산업재해 등과 관련하여 기업의 책임수준을 완화하고 노동자나 소비자에게 고통과 피해를 전가하는 행태</a:t>
            </a:r>
            <a:r>
              <a:rPr lang="en-US" altLang="ko-KR" sz="2400" dirty="0"/>
              <a:t>(</a:t>
            </a:r>
            <a:r>
              <a:rPr lang="ko-KR" altLang="en-US" sz="2400" dirty="0"/>
              <a:t>삼성반도체 백혈병</a:t>
            </a:r>
            <a:r>
              <a:rPr lang="en-US" altLang="ko-KR" sz="2400" dirty="0"/>
              <a:t>)</a:t>
            </a:r>
          </a:p>
          <a:p>
            <a:r>
              <a:rPr lang="ko-KR" altLang="en-US" sz="2400" dirty="0"/>
              <a:t>부패</a:t>
            </a:r>
            <a:r>
              <a:rPr lang="en-US" altLang="ko-KR" sz="2400" dirty="0"/>
              <a:t>, </a:t>
            </a:r>
            <a:r>
              <a:rPr lang="ko-KR" altLang="en-US" sz="2400" dirty="0"/>
              <a:t>연고주의</a:t>
            </a:r>
            <a:r>
              <a:rPr lang="en-US" altLang="ko-KR" sz="2400" dirty="0"/>
              <a:t>(</a:t>
            </a:r>
            <a:r>
              <a:rPr lang="ko-KR" altLang="en-US" sz="2400" dirty="0"/>
              <a:t>전관예우</a:t>
            </a:r>
            <a:r>
              <a:rPr lang="en-US" altLang="ko-KR" sz="2400" dirty="0"/>
              <a:t>)</a:t>
            </a:r>
          </a:p>
          <a:p>
            <a:r>
              <a:rPr lang="ko-KR" altLang="en-US" sz="2400" dirty="0" err="1"/>
              <a:t>밀즈</a:t>
            </a:r>
            <a:r>
              <a:rPr lang="en-US" altLang="ko-KR" sz="2400" dirty="0"/>
              <a:t>-</a:t>
            </a:r>
            <a:r>
              <a:rPr lang="ko-KR" altLang="en-US" sz="2400" dirty="0"/>
              <a:t>군산복합체에서 보듯이 광범위한 결탁이 존재함</a:t>
            </a:r>
            <a:r>
              <a:rPr lang="en-US" altLang="ko-KR" sz="2400" dirty="0"/>
              <a:t>(</a:t>
            </a:r>
            <a:r>
              <a:rPr lang="ko-KR" altLang="en-US" sz="2400" dirty="0"/>
              <a:t>방위사업 무기도입</a:t>
            </a:r>
            <a:r>
              <a:rPr lang="en-US" altLang="ko-KR" sz="2400" dirty="0"/>
              <a:t>)</a:t>
            </a:r>
          </a:p>
          <a:p>
            <a:r>
              <a:rPr lang="en-US" altLang="ko-KR" sz="2400" dirty="0"/>
              <a:t>4</a:t>
            </a:r>
            <a:r>
              <a:rPr lang="ko-KR" altLang="en-US" sz="2400" dirty="0" err="1"/>
              <a:t>대강사업</a:t>
            </a:r>
            <a:endParaRPr lang="en-US" altLang="ko-KR" sz="2400" dirty="0"/>
          </a:p>
          <a:p>
            <a:r>
              <a:rPr lang="en-US" altLang="ko-KR" sz="2400" dirty="0"/>
              <a:t>crony capitalism</a:t>
            </a:r>
            <a:endParaRPr lang="ko-KR" altLang="en-US" sz="2400" dirty="0"/>
          </a:p>
        </p:txBody>
      </p:sp>
      <p:sp>
        <p:nvSpPr>
          <p:cNvPr id="4" name="슬라이드 번호 개체 틀 3"/>
          <p:cNvSpPr>
            <a:spLocks noGrp="1"/>
          </p:cNvSpPr>
          <p:nvPr>
            <p:ph type="sldNum" sz="quarter" idx="12"/>
          </p:nvPr>
        </p:nvSpPr>
        <p:spPr/>
        <p:txBody>
          <a:bodyPr/>
          <a:lstStyle/>
          <a:p>
            <a:pPr algn="ctr"/>
            <a:fld id="{72AC53DF-4216-466D-99A7-94400E6C2A25}" type="slidenum">
              <a:rPr lang="en-US" sz="1200" smtClean="0">
                <a:solidFill>
                  <a:schemeClr val="tx2"/>
                </a:solidFill>
              </a:rPr>
              <a:pPr algn="ctr"/>
              <a:t>34</a:t>
            </a:fld>
            <a:endParaRPr lang="en-US" sz="1400" b="1" dirty="0">
              <a:solidFill>
                <a:srgbClr val="FFFFFF"/>
              </a:solidFill>
            </a:endParaRPr>
          </a:p>
        </p:txBody>
      </p:sp>
    </p:spTree>
    <p:extLst>
      <p:ext uri="{BB962C8B-B14F-4D97-AF65-F5344CB8AC3E}">
        <p14:creationId xmlns:p14="http://schemas.microsoft.com/office/powerpoint/2010/main" val="40569077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줄라 </a:t>
            </a:r>
            <a:r>
              <a:rPr lang="ko-KR" altLang="en-US" dirty="0" err="1"/>
              <a:t>페리호</a:t>
            </a:r>
            <a:r>
              <a:rPr lang="ko-KR" altLang="en-US" dirty="0"/>
              <a:t> 전복사건</a:t>
            </a:r>
            <a:r>
              <a:rPr lang="en-US" altLang="ko-KR" dirty="0"/>
              <a:t>(2002.9.26)</a:t>
            </a:r>
            <a:endParaRPr lang="ko-KR" altLang="en-US" dirty="0"/>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35</a:t>
            </a:fld>
            <a:endParaRPr lang="en-US" sz="1400" b="1" dirty="0">
              <a:solidFill>
                <a:srgbClr val="FFFFFF"/>
              </a:solidFill>
            </a:endParaRPr>
          </a:p>
        </p:txBody>
      </p:sp>
      <p:pic>
        <p:nvPicPr>
          <p:cNvPr id="5122" name="Picture 2" descr="C:\Users\이재승\Pictures\220px-JoolaZiguinchor.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169024" y="1556792"/>
            <a:ext cx="3807592" cy="2808312"/>
          </a:xfrm>
          <a:prstGeom prst="rect">
            <a:avLst/>
          </a:prstGeom>
          <a:noFill/>
          <a:extLst>
            <a:ext uri="{909E8E84-426E-40DD-AFC4-6F175D3DCCD1}">
              <a14:hiddenFill xmlns:a14="http://schemas.microsoft.com/office/drawing/2010/main">
                <a:solidFill>
                  <a:srgbClr val="FFFFFF"/>
                </a:solidFill>
              </a14:hiddenFill>
            </a:ext>
          </a:extLst>
        </p:spPr>
      </p:pic>
      <p:sp>
        <p:nvSpPr>
          <p:cNvPr id="6" name="직사각형 5"/>
          <p:cNvSpPr/>
          <p:nvPr/>
        </p:nvSpPr>
        <p:spPr>
          <a:xfrm>
            <a:off x="654592" y="1700808"/>
            <a:ext cx="4248472" cy="3970318"/>
          </a:xfrm>
          <a:prstGeom prst="rect">
            <a:avLst/>
          </a:prstGeom>
        </p:spPr>
        <p:txBody>
          <a:bodyPr wrap="square">
            <a:spAutoFit/>
          </a:bodyPr>
          <a:lstStyle/>
          <a:p>
            <a:r>
              <a:rPr lang="ko-KR" altLang="en-US" dirty="0"/>
              <a:t>세네갈 정부가 운영하는 </a:t>
            </a:r>
            <a:r>
              <a:rPr lang="ko-KR" altLang="en-US" dirty="0" err="1"/>
              <a:t>페리선으로</a:t>
            </a:r>
            <a:r>
              <a:rPr lang="en-US" altLang="ko-KR" dirty="0"/>
              <a:t> </a:t>
            </a:r>
            <a:r>
              <a:rPr lang="ko-KR" altLang="en-US" dirty="0"/>
              <a:t>길이 </a:t>
            </a:r>
            <a:r>
              <a:rPr lang="en-US" altLang="ko-KR" dirty="0"/>
              <a:t>72</a:t>
            </a:r>
            <a:r>
              <a:rPr lang="ko-KR" altLang="en-US" dirty="0"/>
              <a:t>미터 폭 </a:t>
            </a:r>
            <a:r>
              <a:rPr lang="en-US" altLang="ko-KR" dirty="0"/>
              <a:t>12</a:t>
            </a:r>
            <a:r>
              <a:rPr lang="ko-KR" altLang="en-US" dirty="0"/>
              <a:t>미터 정원 </a:t>
            </a:r>
            <a:r>
              <a:rPr lang="en-US" altLang="ko-KR" dirty="0"/>
              <a:t>580</a:t>
            </a:r>
            <a:r>
              <a:rPr lang="ko-KR" altLang="en-US" dirty="0"/>
              <a:t>명의 여객선이었다</a:t>
            </a:r>
            <a:r>
              <a:rPr lang="en-US" altLang="ko-KR" dirty="0"/>
              <a:t>. </a:t>
            </a:r>
            <a:r>
              <a:rPr lang="ko-KR" altLang="en-US" dirty="0"/>
              <a:t>독일에서 </a:t>
            </a:r>
            <a:r>
              <a:rPr lang="en-US" altLang="ko-KR" dirty="0"/>
              <a:t>1990</a:t>
            </a:r>
            <a:r>
              <a:rPr lang="ko-KR" altLang="en-US" dirty="0"/>
              <a:t>년 연 해에서만 운항하도록 제작되었다</a:t>
            </a:r>
            <a:r>
              <a:rPr lang="en-US" altLang="ko-KR" dirty="0"/>
              <a:t>. </a:t>
            </a:r>
            <a:r>
              <a:rPr lang="ko-KR" altLang="en-US" dirty="0"/>
              <a:t>사고당일  정원을 한참 초과하여 약 </a:t>
            </a:r>
            <a:r>
              <a:rPr lang="en-US" altLang="ko-KR" dirty="0"/>
              <a:t>2</a:t>
            </a:r>
            <a:r>
              <a:rPr lang="ko-KR" altLang="en-US" dirty="0"/>
              <a:t>천명의 승객을 싣고 출항하였다</a:t>
            </a:r>
            <a:r>
              <a:rPr lang="en-US" altLang="ko-KR" dirty="0"/>
              <a:t>. </a:t>
            </a:r>
            <a:r>
              <a:rPr lang="ko-KR" altLang="en-US" dirty="0"/>
              <a:t>티켓발권승객은 </a:t>
            </a:r>
            <a:r>
              <a:rPr lang="en-US" altLang="ko-KR" dirty="0"/>
              <a:t>1034</a:t>
            </a:r>
            <a:r>
              <a:rPr lang="ko-KR" altLang="en-US" dirty="0"/>
              <a:t>명이었다</a:t>
            </a:r>
            <a:r>
              <a:rPr lang="en-US" altLang="ko-KR" dirty="0"/>
              <a:t>. 64</a:t>
            </a:r>
            <a:r>
              <a:rPr lang="ko-KR" altLang="en-US" dirty="0"/>
              <a:t>명만 구조되었고</a:t>
            </a:r>
            <a:r>
              <a:rPr lang="en-US" altLang="ko-KR" dirty="0"/>
              <a:t>, </a:t>
            </a:r>
            <a:r>
              <a:rPr lang="ko-KR" altLang="en-US" dirty="0"/>
              <a:t>나머지는 모두 사망하였다</a:t>
            </a:r>
            <a:r>
              <a:rPr lang="en-US" altLang="ko-KR" dirty="0"/>
              <a:t>. </a:t>
            </a:r>
            <a:r>
              <a:rPr lang="ko-KR" altLang="en-US" dirty="0" err="1"/>
              <a:t>구조팀이</a:t>
            </a:r>
            <a:r>
              <a:rPr lang="ko-KR" altLang="en-US" dirty="0"/>
              <a:t> </a:t>
            </a:r>
            <a:r>
              <a:rPr lang="ko-KR" altLang="en-US" dirty="0" err="1"/>
              <a:t>오기전에</a:t>
            </a:r>
            <a:r>
              <a:rPr lang="ko-KR" altLang="en-US" dirty="0"/>
              <a:t> 어부들이 소형어선으로 구조하였다</a:t>
            </a:r>
            <a:r>
              <a:rPr lang="en-US" altLang="ko-KR" dirty="0"/>
              <a:t>.(</a:t>
            </a:r>
            <a:r>
              <a:rPr lang="ko-KR" altLang="en-US" dirty="0"/>
              <a:t>정부 </a:t>
            </a:r>
            <a:r>
              <a:rPr lang="ko-KR" altLang="en-US" dirty="0" err="1"/>
              <a:t>구조팀은</a:t>
            </a:r>
            <a:r>
              <a:rPr lang="ko-KR" altLang="en-US" dirty="0"/>
              <a:t> 사고가 밤 </a:t>
            </a:r>
            <a:r>
              <a:rPr lang="en-US" altLang="ko-KR" dirty="0"/>
              <a:t>11</a:t>
            </a:r>
            <a:r>
              <a:rPr lang="ko-KR" altLang="en-US" dirty="0"/>
              <a:t>시에 발생하였는데 다음날 아침에 </a:t>
            </a:r>
            <a:r>
              <a:rPr lang="en-US" altLang="ko-KR" dirty="0"/>
              <a:t> </a:t>
            </a:r>
            <a:r>
              <a:rPr lang="ko-KR" altLang="en-US" dirty="0"/>
              <a:t>현장에 도착했다</a:t>
            </a:r>
            <a:r>
              <a:rPr lang="en-US" altLang="ko-KR" dirty="0"/>
              <a:t>). </a:t>
            </a:r>
            <a:r>
              <a:rPr lang="ko-KR" altLang="en-US" dirty="0"/>
              <a:t>배는</a:t>
            </a:r>
            <a:r>
              <a:rPr lang="en-US" altLang="ko-KR" dirty="0"/>
              <a:t> </a:t>
            </a:r>
            <a:r>
              <a:rPr lang="ko-KR" altLang="en-US" dirty="0"/>
              <a:t>엔진</a:t>
            </a:r>
            <a:r>
              <a:rPr lang="en-US" altLang="ko-KR" dirty="0"/>
              <a:t> </a:t>
            </a:r>
            <a:r>
              <a:rPr lang="ko-KR" altLang="en-US" dirty="0"/>
              <a:t>교체를 포함해서 수선이 필요한 상태였는데 무시하고 출항했다고 한다</a:t>
            </a:r>
            <a:r>
              <a:rPr lang="en-US" altLang="ko-KR" dirty="0"/>
              <a:t>.</a:t>
            </a:r>
          </a:p>
        </p:txBody>
      </p:sp>
    </p:spTree>
    <p:extLst>
      <p:ext uri="{BB962C8B-B14F-4D97-AF65-F5344CB8AC3E}">
        <p14:creationId xmlns:p14="http://schemas.microsoft.com/office/powerpoint/2010/main" val="16418887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z="3200" dirty="0"/>
              <a:t>영국 </a:t>
            </a:r>
            <a:r>
              <a:rPr lang="ko-KR" altLang="en-US" sz="3200" dirty="0" err="1"/>
              <a:t>엔터프라이즈호</a:t>
            </a:r>
            <a:r>
              <a:rPr lang="ko-KR" altLang="en-US" sz="3200" dirty="0"/>
              <a:t> 침몰사건</a:t>
            </a:r>
            <a:r>
              <a:rPr lang="en-US" altLang="ko-KR" sz="3200" dirty="0"/>
              <a:t>(1987)</a:t>
            </a:r>
            <a:endParaRPr lang="ko-KR" altLang="en-US" sz="3200" dirty="0"/>
          </a:p>
        </p:txBody>
      </p:sp>
      <p:sp>
        <p:nvSpPr>
          <p:cNvPr id="3" name="내용 개체 틀 2"/>
          <p:cNvSpPr>
            <a:spLocks noGrp="1"/>
          </p:cNvSpPr>
          <p:nvPr>
            <p:ph sz="half" idx="1"/>
          </p:nvPr>
        </p:nvSpPr>
        <p:spPr>
          <a:xfrm>
            <a:off x="200472" y="1484783"/>
            <a:ext cx="8640960" cy="4752529"/>
          </a:xfrm>
        </p:spPr>
        <p:txBody>
          <a:bodyPr>
            <a:noAutofit/>
          </a:bodyPr>
          <a:lstStyle/>
          <a:p>
            <a:r>
              <a:rPr lang="en-US" altLang="ko-KR" sz="2000" dirty="0"/>
              <a:t>1</a:t>
            </a:r>
            <a:r>
              <a:rPr lang="ko-KR" altLang="en-US" sz="2000" dirty="0"/>
              <a:t>만 </a:t>
            </a:r>
            <a:r>
              <a:rPr lang="en-US" altLang="ko-KR" sz="2000" dirty="0"/>
              <a:t>3,000</a:t>
            </a:r>
            <a:r>
              <a:rPr lang="ko-KR" altLang="en-US" sz="2000" dirty="0" err="1"/>
              <a:t>톤급</a:t>
            </a:r>
            <a:r>
              <a:rPr lang="ko-KR" altLang="en-US" sz="2000" dirty="0"/>
              <a:t> </a:t>
            </a:r>
            <a:r>
              <a:rPr lang="ko-KR" altLang="en-US" sz="2000" dirty="0" err="1"/>
              <a:t>도버해협</a:t>
            </a:r>
            <a:r>
              <a:rPr lang="ko-KR" altLang="en-US" sz="2000" dirty="0"/>
              <a:t> 횡단 </a:t>
            </a:r>
            <a:r>
              <a:rPr lang="ko-KR" altLang="en-US" sz="2000" dirty="0" err="1"/>
              <a:t>페리선으로</a:t>
            </a:r>
            <a:r>
              <a:rPr lang="en-US" altLang="ko-KR" sz="2000" dirty="0"/>
              <a:t> </a:t>
            </a:r>
            <a:r>
              <a:rPr lang="ko-KR" altLang="en-US" sz="2000" dirty="0"/>
              <a:t>독일에서</a:t>
            </a:r>
            <a:r>
              <a:rPr lang="en-US" altLang="ko-KR" sz="2000" dirty="0"/>
              <a:t> </a:t>
            </a:r>
            <a:r>
              <a:rPr lang="ko-KR" altLang="en-US" sz="2000" dirty="0"/>
              <a:t>제작했다</a:t>
            </a:r>
            <a:r>
              <a:rPr lang="en-US" altLang="ko-KR" sz="2000" dirty="0"/>
              <a:t>. </a:t>
            </a:r>
            <a:r>
              <a:rPr lang="ko-KR" altLang="en-US" sz="2000" dirty="0"/>
              <a:t>폭은 </a:t>
            </a:r>
            <a:r>
              <a:rPr lang="en-US" altLang="ko-KR" sz="2000" dirty="0"/>
              <a:t>23m, </a:t>
            </a:r>
            <a:r>
              <a:rPr lang="ko-KR" altLang="en-US" sz="2000" dirty="0"/>
              <a:t>길이는 </a:t>
            </a:r>
            <a:r>
              <a:rPr lang="en-US" altLang="ko-KR" sz="2000" dirty="0"/>
              <a:t>132m</a:t>
            </a:r>
            <a:r>
              <a:rPr lang="ko-KR" altLang="en-US" sz="2000" dirty="0"/>
              <a:t>이며</a:t>
            </a:r>
            <a:r>
              <a:rPr lang="en-US" altLang="ko-KR" sz="2000" dirty="0"/>
              <a:t>, </a:t>
            </a:r>
            <a:r>
              <a:rPr lang="ko-KR" altLang="en-US" sz="2000" dirty="0"/>
              <a:t>상단 갑판과 </a:t>
            </a:r>
            <a:r>
              <a:rPr lang="ko-KR" altLang="en-US" sz="2000" dirty="0" err="1"/>
              <a:t>주차량갑판</a:t>
            </a:r>
            <a:r>
              <a:rPr lang="en-US" altLang="ko-KR" sz="2000" dirty="0"/>
              <a:t>(E</a:t>
            </a:r>
            <a:r>
              <a:rPr lang="ko-KR" altLang="en-US" sz="2000" dirty="0"/>
              <a:t>갑판</a:t>
            </a:r>
            <a:r>
              <a:rPr lang="en-US" altLang="ko-KR" sz="2000" dirty="0"/>
              <a:t>, G</a:t>
            </a:r>
            <a:r>
              <a:rPr lang="ko-KR" altLang="en-US" sz="2000" dirty="0"/>
              <a:t>갑판</a:t>
            </a:r>
            <a:r>
              <a:rPr lang="en-US" altLang="ko-KR" sz="2000" dirty="0"/>
              <a:t>)</a:t>
            </a:r>
            <a:r>
              <a:rPr lang="ko-KR" altLang="en-US" sz="2000" dirty="0"/>
              <a:t>동시에 차를 싣고 </a:t>
            </a:r>
            <a:r>
              <a:rPr lang="ko-KR" altLang="en-US" sz="2000" dirty="0" err="1"/>
              <a:t>내릴수</a:t>
            </a:r>
            <a:r>
              <a:rPr lang="ko-KR" altLang="en-US" sz="2000" dirty="0"/>
              <a:t> 있도록 설계했으며 </a:t>
            </a:r>
            <a:r>
              <a:rPr lang="en-US" altLang="ko-KR" sz="2000" dirty="0"/>
              <a:t>1980</a:t>
            </a:r>
            <a:r>
              <a:rPr lang="ko-KR" altLang="en-US" sz="2000" dirty="0"/>
              <a:t>년에 취항했다</a:t>
            </a:r>
            <a:r>
              <a:rPr lang="en-US" altLang="ko-KR" sz="2000" dirty="0"/>
              <a:t>.</a:t>
            </a:r>
          </a:p>
          <a:p>
            <a:r>
              <a:rPr lang="en-US" altLang="ko-KR" sz="2000" dirty="0"/>
              <a:t> 1987</a:t>
            </a:r>
            <a:r>
              <a:rPr lang="ko-KR" altLang="en-US" sz="2000" dirty="0"/>
              <a:t>년 </a:t>
            </a:r>
            <a:r>
              <a:rPr lang="en-US" altLang="ko-KR" sz="2000" dirty="0"/>
              <a:t>3</a:t>
            </a:r>
            <a:r>
              <a:rPr lang="ko-KR" altLang="en-US" sz="2000" dirty="0"/>
              <a:t>월 </a:t>
            </a:r>
            <a:r>
              <a:rPr lang="en-US" altLang="ko-KR" sz="2000" dirty="0"/>
              <a:t>6</a:t>
            </a:r>
            <a:r>
              <a:rPr lang="ko-KR" altLang="en-US" sz="2000" dirty="0"/>
              <a:t>일</a:t>
            </a:r>
            <a:r>
              <a:rPr lang="en-US" altLang="ko-KR" sz="2000" dirty="0"/>
              <a:t>, </a:t>
            </a:r>
            <a:r>
              <a:rPr lang="ko-KR" altLang="en-US" sz="2000" dirty="0"/>
              <a:t>벨기에 </a:t>
            </a:r>
            <a:r>
              <a:rPr lang="ko-KR" altLang="en-US" sz="2000" dirty="0" err="1"/>
              <a:t>지브뤼게에서</a:t>
            </a:r>
            <a:r>
              <a:rPr lang="en-US" altLang="ko-KR" sz="2000" dirty="0"/>
              <a:t> </a:t>
            </a:r>
            <a:r>
              <a:rPr lang="ko-KR" altLang="en-US" sz="2000" dirty="0"/>
              <a:t>오후 </a:t>
            </a:r>
            <a:r>
              <a:rPr lang="en-US" altLang="ko-KR" sz="2000" dirty="0"/>
              <a:t>5</a:t>
            </a:r>
            <a:r>
              <a:rPr lang="ko-KR" altLang="en-US" sz="2000" dirty="0"/>
              <a:t>시 </a:t>
            </a:r>
            <a:r>
              <a:rPr lang="en-US" altLang="ko-KR" sz="2000" dirty="0"/>
              <a:t>57</a:t>
            </a:r>
            <a:r>
              <a:rPr lang="ko-KR" altLang="en-US" sz="2000" dirty="0"/>
              <a:t>분 </a:t>
            </a:r>
            <a:r>
              <a:rPr lang="en-US" altLang="ko-KR" sz="2000" dirty="0"/>
              <a:t>459</a:t>
            </a:r>
            <a:r>
              <a:rPr lang="ko-KR" altLang="en-US" sz="2000" dirty="0"/>
              <a:t>명의 탑승객과 </a:t>
            </a:r>
            <a:r>
              <a:rPr lang="en-US" altLang="ko-KR" sz="2000" dirty="0"/>
              <a:t>3</a:t>
            </a:r>
            <a:r>
              <a:rPr lang="ko-KR" altLang="en-US" sz="2000" dirty="0"/>
              <a:t>대의 버스</a:t>
            </a:r>
            <a:r>
              <a:rPr lang="en-US" altLang="ko-KR" sz="2000" dirty="0"/>
              <a:t>, 81</a:t>
            </a:r>
            <a:r>
              <a:rPr lang="ko-KR" altLang="en-US" sz="2000" dirty="0"/>
              <a:t>대의 차량</a:t>
            </a:r>
            <a:r>
              <a:rPr lang="en-US" altLang="ko-KR" sz="2000" dirty="0"/>
              <a:t>, 47</a:t>
            </a:r>
            <a:r>
              <a:rPr lang="ko-KR" altLang="en-US" sz="2000" dirty="0"/>
              <a:t>대의 트럭을 싣고 출항했다</a:t>
            </a:r>
            <a:r>
              <a:rPr lang="en-US" altLang="ko-KR" sz="2000" dirty="0"/>
              <a:t>. </a:t>
            </a:r>
            <a:r>
              <a:rPr lang="ko-KR" altLang="en-US" sz="2000" dirty="0"/>
              <a:t>당시 </a:t>
            </a:r>
            <a:r>
              <a:rPr lang="ko-KR" altLang="en-US" sz="2000" dirty="0" err="1"/>
              <a:t>보조수부장이었던</a:t>
            </a:r>
            <a:r>
              <a:rPr lang="ko-KR" altLang="en-US" sz="2000" dirty="0"/>
              <a:t> 마크 </a:t>
            </a:r>
            <a:r>
              <a:rPr lang="ko-KR" altLang="en-US" sz="2000" dirty="0" err="1"/>
              <a:t>스탠리가</a:t>
            </a:r>
            <a:r>
              <a:rPr lang="ko-KR" altLang="en-US" sz="2000" dirty="0"/>
              <a:t> 램프도어를 닫지 않았고</a:t>
            </a:r>
            <a:r>
              <a:rPr lang="en-US" altLang="ko-KR" sz="2000" dirty="0"/>
              <a:t>, 1</a:t>
            </a:r>
            <a:r>
              <a:rPr lang="ko-KR" altLang="en-US" sz="2000" dirty="0" err="1"/>
              <a:t>등항해사도</a:t>
            </a:r>
            <a:r>
              <a:rPr lang="ko-KR" altLang="en-US" sz="2000" dirty="0"/>
              <a:t> 문이 닫힌 걸 확인하지 않았다</a:t>
            </a:r>
            <a:r>
              <a:rPr lang="en-US" altLang="ko-KR" sz="2000" dirty="0"/>
              <a:t>. </a:t>
            </a:r>
          </a:p>
          <a:p>
            <a:r>
              <a:rPr lang="ko-KR" altLang="en-US" sz="2000" dirty="0"/>
              <a:t>램프도어를 닫지 않고 전속력으로 출발한 배는 얕은 바다에서 천수효과로 전복되었다</a:t>
            </a:r>
            <a:r>
              <a:rPr lang="en-US" altLang="ko-KR" sz="2000" dirty="0"/>
              <a:t>. </a:t>
            </a:r>
            <a:r>
              <a:rPr lang="ko-KR" altLang="en-US" sz="2000" dirty="0"/>
              <a:t>신속하게 벨기에 해군이 구조대를 보냈으나 만조시간대여서 구조가 원화하지 않아 </a:t>
            </a:r>
            <a:r>
              <a:rPr lang="en-US" altLang="ko-KR" sz="2000" dirty="0"/>
              <a:t>266</a:t>
            </a:r>
            <a:r>
              <a:rPr lang="ko-KR" altLang="en-US" sz="2000" dirty="0"/>
              <a:t>명을 구조하고 </a:t>
            </a:r>
            <a:r>
              <a:rPr lang="en-US" altLang="ko-KR" sz="2000" dirty="0"/>
              <a:t>193</a:t>
            </a:r>
            <a:r>
              <a:rPr lang="ko-KR" altLang="en-US" sz="2000" dirty="0"/>
              <a:t>명이 사망하였다</a:t>
            </a:r>
            <a:r>
              <a:rPr lang="en-US" altLang="ko-KR" sz="2000" dirty="0"/>
              <a:t>. </a:t>
            </a:r>
          </a:p>
          <a:p>
            <a:r>
              <a:rPr lang="en-US" altLang="ko-KR" sz="2000" dirty="0"/>
              <a:t>7</a:t>
            </a:r>
            <a:r>
              <a:rPr lang="ko-KR" altLang="en-US" sz="2000" dirty="0"/>
              <a:t>명이 과실치사죄로 기소되었으나 </a:t>
            </a:r>
            <a:r>
              <a:rPr lang="ko-KR" altLang="en-US" sz="2000" dirty="0" err="1"/>
              <a:t>스탠리를</a:t>
            </a:r>
            <a:r>
              <a:rPr lang="ko-KR" altLang="en-US" sz="2000" dirty="0"/>
              <a:t> 포함하여 </a:t>
            </a:r>
            <a:r>
              <a:rPr lang="en-US" altLang="ko-KR" sz="2000" dirty="0"/>
              <a:t>5</a:t>
            </a:r>
            <a:r>
              <a:rPr lang="ko-KR" altLang="en-US" sz="2000" dirty="0"/>
              <a:t>인이 무죄판결을 받았다</a:t>
            </a:r>
            <a:r>
              <a:rPr lang="en-US" altLang="ko-KR" sz="2000" dirty="0"/>
              <a:t>.</a:t>
            </a:r>
          </a:p>
          <a:p>
            <a:endParaRPr lang="en-US" altLang="ko-KR" sz="2000" dirty="0"/>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36</a:t>
            </a:fld>
            <a:endParaRPr lang="en-US" sz="1400" b="1" dirty="0">
              <a:solidFill>
                <a:srgbClr val="FFFFFF"/>
              </a:solidFill>
            </a:endParaRPr>
          </a:p>
        </p:txBody>
      </p:sp>
    </p:spTree>
    <p:extLst>
      <p:ext uri="{BB962C8B-B14F-4D97-AF65-F5344CB8AC3E}">
        <p14:creationId xmlns:p14="http://schemas.microsoft.com/office/powerpoint/2010/main" val="4961075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err="1"/>
              <a:t>기업살인법</a:t>
            </a:r>
            <a:r>
              <a:rPr lang="ko-KR" altLang="en-US" dirty="0"/>
              <a:t> 제정</a:t>
            </a:r>
          </a:p>
        </p:txBody>
      </p:sp>
      <p:sp>
        <p:nvSpPr>
          <p:cNvPr id="3" name="내용 개체 틀 2"/>
          <p:cNvSpPr>
            <a:spLocks noGrp="1"/>
          </p:cNvSpPr>
          <p:nvPr>
            <p:ph sz="half" idx="1"/>
          </p:nvPr>
        </p:nvSpPr>
        <p:spPr>
          <a:xfrm>
            <a:off x="503038" y="1770502"/>
            <a:ext cx="8554417" cy="4525963"/>
          </a:xfrm>
        </p:spPr>
        <p:txBody>
          <a:bodyPr>
            <a:normAutofit/>
          </a:bodyPr>
          <a:lstStyle/>
          <a:p>
            <a:r>
              <a:rPr lang="en-US" altLang="ko-KR" sz="2000" dirty="0"/>
              <a:t>2007</a:t>
            </a:r>
            <a:r>
              <a:rPr lang="ko-KR" altLang="en-US" sz="2000" dirty="0"/>
              <a:t>년 </a:t>
            </a:r>
            <a:r>
              <a:rPr lang="ko-KR" altLang="en-US" sz="2000" dirty="0" err="1"/>
              <a:t>기업살인법</a:t>
            </a:r>
            <a:r>
              <a:rPr lang="en-US" altLang="ko-KR" sz="2000" dirty="0"/>
              <a:t> </a:t>
            </a:r>
            <a:r>
              <a:rPr lang="ko-KR" altLang="en-US" sz="2000" dirty="0"/>
              <a:t>제정</a:t>
            </a:r>
            <a:endParaRPr lang="en-US" altLang="ko-KR" sz="2000" dirty="0"/>
          </a:p>
          <a:p>
            <a:r>
              <a:rPr lang="en-US" altLang="ko-KR" sz="2000" dirty="0"/>
              <a:t>2008</a:t>
            </a:r>
            <a:r>
              <a:rPr lang="ko-KR" altLang="en-US" sz="2000" dirty="0"/>
              <a:t>년 </a:t>
            </a:r>
            <a:r>
              <a:rPr lang="en-US" altLang="ko-KR" sz="2000" dirty="0"/>
              <a:t>9</a:t>
            </a:r>
            <a:r>
              <a:rPr lang="ko-KR" altLang="en-US" sz="2000" dirty="0"/>
              <a:t>월 영국의 </a:t>
            </a:r>
            <a:r>
              <a:rPr lang="en-US" altLang="ko-KR" sz="2000" dirty="0" err="1"/>
              <a:t>Alexsander</a:t>
            </a:r>
            <a:r>
              <a:rPr lang="en-US" altLang="ko-KR" sz="2000" dirty="0"/>
              <a:t> Wright</a:t>
            </a:r>
            <a:r>
              <a:rPr lang="ko-KR" altLang="en-US" sz="2000" dirty="0"/>
              <a:t>라는 지질학자가 </a:t>
            </a:r>
            <a:r>
              <a:rPr lang="ko-KR" altLang="en-US" sz="2000" dirty="0" err="1"/>
              <a:t>작업중</a:t>
            </a:r>
            <a:r>
              <a:rPr lang="ko-KR" altLang="en-US" sz="2000" dirty="0"/>
              <a:t> </a:t>
            </a:r>
            <a:r>
              <a:rPr lang="en-US" altLang="ko-KR" sz="2000" dirty="0"/>
              <a:t>3.8</a:t>
            </a:r>
            <a:r>
              <a:rPr lang="ko-KR" altLang="en-US" sz="2000" dirty="0"/>
              <a:t>미터 아래 구덩이에서 지반침하로 질식사했다</a:t>
            </a:r>
            <a:r>
              <a:rPr lang="en-US" altLang="ko-KR" sz="2000" dirty="0"/>
              <a:t>.</a:t>
            </a:r>
          </a:p>
          <a:p>
            <a:r>
              <a:rPr lang="en-US" altLang="ko-KR" sz="2000" dirty="0"/>
              <a:t>1.2</a:t>
            </a:r>
            <a:r>
              <a:rPr lang="ko-KR" altLang="en-US" sz="2000" dirty="0"/>
              <a:t>미터 이상의 깊은 구덩이에서 말뚝이나 지지대 사용해야 한다는 회사규정 위반</a:t>
            </a:r>
            <a:r>
              <a:rPr lang="en-US" altLang="ko-KR" sz="2000" dirty="0"/>
              <a:t>, </a:t>
            </a:r>
            <a:r>
              <a:rPr lang="ko-KR" altLang="en-US" sz="2000" dirty="0"/>
              <a:t>구덩이 </a:t>
            </a:r>
            <a:r>
              <a:rPr lang="ko-KR" altLang="en-US" sz="2000" dirty="0" err="1"/>
              <a:t>작업시</a:t>
            </a:r>
            <a:r>
              <a:rPr lang="ko-KR" altLang="en-US" sz="2000" dirty="0"/>
              <a:t> 한 사람이 외부에서 감시해야 한다는 의무를 위반</a:t>
            </a:r>
            <a:r>
              <a:rPr lang="en-US" altLang="ko-KR" sz="2000" dirty="0"/>
              <a:t>.</a:t>
            </a:r>
          </a:p>
          <a:p>
            <a:r>
              <a:rPr lang="ko-KR" altLang="en-US" sz="2000" dirty="0"/>
              <a:t>회사 </a:t>
            </a:r>
            <a:r>
              <a:rPr lang="en-US" altLang="ko-KR" sz="2000" dirty="0"/>
              <a:t>Cotswold Geotechnical</a:t>
            </a:r>
            <a:r>
              <a:rPr lang="ko-KR" altLang="en-US" sz="2000" dirty="0"/>
              <a:t>에</a:t>
            </a:r>
            <a:r>
              <a:rPr lang="en-US" altLang="ko-KR" sz="2000" dirty="0"/>
              <a:t> </a:t>
            </a:r>
            <a:r>
              <a:rPr lang="ko-KR" altLang="en-US" sz="2000" dirty="0"/>
              <a:t>단체과실치사죄를 물어 </a:t>
            </a:r>
            <a:r>
              <a:rPr lang="en-US" altLang="ko-KR" sz="2000" dirty="0"/>
              <a:t>38</a:t>
            </a:r>
            <a:r>
              <a:rPr lang="ko-KR" altLang="en-US" sz="2000" dirty="0"/>
              <a:t>만 </a:t>
            </a:r>
            <a:r>
              <a:rPr lang="en-US" altLang="ko-KR" sz="2000" dirty="0"/>
              <a:t>5</a:t>
            </a:r>
            <a:r>
              <a:rPr lang="ko-KR" altLang="en-US" sz="2000" dirty="0" err="1"/>
              <a:t>천파운드</a:t>
            </a:r>
            <a:r>
              <a:rPr lang="ko-KR" altLang="en-US" sz="2000" dirty="0"/>
              <a:t> 벌금 부과</a:t>
            </a:r>
            <a:endParaRPr lang="en-US" altLang="ko-KR" sz="2000" dirty="0"/>
          </a:p>
          <a:p>
            <a:r>
              <a:rPr lang="en-US" altLang="ko-KR" sz="2000" dirty="0"/>
              <a:t>1</a:t>
            </a:r>
            <a:r>
              <a:rPr lang="ko-KR" altLang="en-US" sz="2000" dirty="0" err="1"/>
              <a:t>인회사의</a:t>
            </a:r>
            <a:r>
              <a:rPr lang="ko-KR" altLang="en-US" sz="2000" dirty="0"/>
              <a:t> 단순한 기업이어서 가능하지만 복잡한 경영구조를 가진 대기업에서도 가능할까</a:t>
            </a:r>
            <a:r>
              <a:rPr lang="en-US" altLang="ko-KR" sz="2000" dirty="0"/>
              <a:t>?</a:t>
            </a:r>
          </a:p>
          <a:p>
            <a:r>
              <a:rPr lang="ko-KR" altLang="en-US" sz="2000" dirty="0"/>
              <a:t>법인</a:t>
            </a:r>
            <a:r>
              <a:rPr lang="en-US" altLang="ko-KR" sz="2000" dirty="0"/>
              <a:t>, </a:t>
            </a:r>
            <a:r>
              <a:rPr lang="ko-KR" altLang="en-US" sz="2000" dirty="0"/>
              <a:t>중앙정부</a:t>
            </a:r>
            <a:r>
              <a:rPr lang="en-US" altLang="ko-KR" sz="2000" dirty="0"/>
              <a:t>, </a:t>
            </a:r>
            <a:r>
              <a:rPr lang="ko-KR" altLang="en-US" sz="2000" dirty="0"/>
              <a:t>경찰서</a:t>
            </a:r>
            <a:r>
              <a:rPr lang="en-US" altLang="ko-KR" sz="2000" dirty="0"/>
              <a:t>, </a:t>
            </a:r>
            <a:r>
              <a:rPr lang="ko-KR" altLang="en-US" sz="2000" dirty="0"/>
              <a:t>조합</a:t>
            </a:r>
            <a:r>
              <a:rPr lang="en-US" altLang="ko-KR" sz="2000" dirty="0"/>
              <a:t>, </a:t>
            </a:r>
            <a:r>
              <a:rPr lang="ko-KR" altLang="en-US" sz="2000" dirty="0"/>
              <a:t> 노동조합</a:t>
            </a:r>
            <a:r>
              <a:rPr lang="en-US" altLang="ko-KR" sz="2000" dirty="0"/>
              <a:t>, </a:t>
            </a:r>
            <a:r>
              <a:rPr lang="ko-KR" altLang="en-US" sz="2000" dirty="0"/>
              <a:t>사용자단체 등이 주의의무의 심각한 위반으로 사람의 사망을 유발한 경우</a:t>
            </a:r>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37</a:t>
            </a:fld>
            <a:endParaRPr lang="en-US" sz="1400" b="1" dirty="0">
              <a:solidFill>
                <a:srgbClr val="FFFFFF"/>
              </a:solidFill>
            </a:endParaRPr>
          </a:p>
        </p:txBody>
      </p:sp>
    </p:spTree>
    <p:extLst>
      <p:ext uri="{BB962C8B-B14F-4D97-AF65-F5344CB8AC3E}">
        <p14:creationId xmlns:p14="http://schemas.microsoft.com/office/powerpoint/2010/main" val="1587643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출애굽기</a:t>
            </a:r>
            <a:r>
              <a:rPr lang="en-US" altLang="ko-KR" dirty="0"/>
              <a:t>(21:28-32)</a:t>
            </a:r>
            <a:endParaRPr lang="ko-KR" altLang="en-US" dirty="0"/>
          </a:p>
        </p:txBody>
      </p:sp>
      <p:sp>
        <p:nvSpPr>
          <p:cNvPr id="3" name="내용 개체 틀 2"/>
          <p:cNvSpPr>
            <a:spLocks noGrp="1"/>
          </p:cNvSpPr>
          <p:nvPr>
            <p:ph sz="half" idx="1"/>
          </p:nvPr>
        </p:nvSpPr>
        <p:spPr>
          <a:xfrm>
            <a:off x="503038" y="1770502"/>
            <a:ext cx="8266385" cy="4525963"/>
          </a:xfrm>
        </p:spPr>
        <p:txBody>
          <a:bodyPr>
            <a:normAutofit/>
          </a:bodyPr>
          <a:lstStyle/>
          <a:p>
            <a:r>
              <a:rPr lang="en-US" altLang="ko-KR" dirty="0"/>
              <a:t> </a:t>
            </a:r>
            <a:r>
              <a:rPr lang="ko-KR" altLang="en-US" sz="2400" dirty="0"/>
              <a:t>소가 남자든 여자든  사람을 받아서 죽이면 그 소는 반드시 돌로 쳐 죽이고 그 고기도 먹지 말라</a:t>
            </a:r>
            <a:r>
              <a:rPr lang="en-US" altLang="ko-KR" sz="2400" dirty="0"/>
              <a:t>. </a:t>
            </a:r>
            <a:r>
              <a:rPr lang="ko-KR" altLang="en-US" sz="2400" dirty="0"/>
              <a:t>그러나 임자는 죄가 없다</a:t>
            </a:r>
            <a:r>
              <a:rPr lang="en-US" altLang="ko-KR" sz="2400" dirty="0"/>
              <a:t>.  </a:t>
            </a:r>
          </a:p>
          <a:p>
            <a:r>
              <a:rPr lang="ko-KR" altLang="en-US" sz="2400" dirty="0"/>
              <a:t>소가 본래 받는 버릇이 있어 임자가 그에 관해  주의를 들었는데도 단속하지 아니하여 남자든 여자든 사람을 받아 죽이면  소만 돌로 쳐 죽일 것이 아니라 그 임자도 죽여라</a:t>
            </a:r>
            <a:r>
              <a:rPr lang="en-US" altLang="ko-KR" sz="2400" dirty="0"/>
              <a:t>. </a:t>
            </a:r>
          </a:p>
          <a:p>
            <a:r>
              <a:rPr lang="ko-KR" altLang="en-US" sz="2400" dirty="0"/>
              <a:t>만일 </a:t>
            </a:r>
            <a:r>
              <a:rPr lang="ko-KR" altLang="en-US" sz="2400" dirty="0" err="1"/>
              <a:t>속죄금을</a:t>
            </a:r>
            <a:r>
              <a:rPr lang="ko-KR" altLang="en-US" sz="2400" dirty="0"/>
              <a:t> 요구해오면 그는  무엇이든 지급해야 한다</a:t>
            </a:r>
            <a:r>
              <a:rPr lang="en-US" altLang="ko-KR" sz="2400" dirty="0"/>
              <a:t>. </a:t>
            </a:r>
          </a:p>
          <a:p>
            <a:r>
              <a:rPr lang="ko-KR" altLang="en-US" sz="2400" dirty="0"/>
              <a:t>소가 남의 아들이나  딸을 받더라도 똑같은 규칙이 적용된다</a:t>
            </a:r>
            <a:r>
              <a:rPr lang="en-US" altLang="ko-KR" sz="2400" dirty="0"/>
              <a:t>.</a:t>
            </a:r>
          </a:p>
          <a:p>
            <a:r>
              <a:rPr lang="en-US" altLang="ko-KR" sz="2400" dirty="0"/>
              <a:t>Cf. </a:t>
            </a:r>
            <a:r>
              <a:rPr lang="ko-KR" altLang="en-US" sz="2400" dirty="0"/>
              <a:t>함무라비법전 </a:t>
            </a:r>
            <a:r>
              <a:rPr lang="en-US" altLang="ko-KR" sz="2400" dirty="0"/>
              <a:t>250</a:t>
            </a:r>
            <a:r>
              <a:rPr lang="ko-KR" altLang="en-US" sz="2400" dirty="0"/>
              <a:t>조</a:t>
            </a:r>
            <a:r>
              <a:rPr lang="en-US" altLang="ko-KR" sz="2400" dirty="0"/>
              <a:t>.</a:t>
            </a:r>
            <a:r>
              <a:rPr lang="ko-KR" altLang="en-US" sz="2400" dirty="0"/>
              <a:t> </a:t>
            </a:r>
            <a:r>
              <a:rPr lang="en-US" altLang="ko-KR" sz="2400" dirty="0"/>
              <a:t>251</a:t>
            </a:r>
            <a:r>
              <a:rPr lang="ko-KR" altLang="en-US" sz="2400" dirty="0"/>
              <a:t>조</a:t>
            </a:r>
            <a:r>
              <a:rPr lang="en-US" altLang="ko-KR" sz="2400" dirty="0"/>
              <a:t>.</a:t>
            </a:r>
            <a:endParaRPr lang="ko-KR" altLang="en-US" sz="2400" dirty="0"/>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38</a:t>
            </a:fld>
            <a:endParaRPr lang="en-US" sz="1400" b="1" dirty="0">
              <a:solidFill>
                <a:srgbClr val="FFFFFF"/>
              </a:solidFill>
            </a:endParaRPr>
          </a:p>
        </p:txBody>
      </p:sp>
    </p:spTree>
    <p:extLst>
      <p:ext uri="{BB962C8B-B14F-4D97-AF65-F5344CB8AC3E}">
        <p14:creationId xmlns:p14="http://schemas.microsoft.com/office/powerpoint/2010/main" val="23898616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ko-KR" sz="3200" b="1" dirty="0"/>
              <a:t>JR </a:t>
            </a:r>
            <a:r>
              <a:rPr lang="ko-KR" altLang="ko-KR" sz="3200" b="1" dirty="0" err="1"/>
              <a:t>후쿠치야마</a:t>
            </a:r>
            <a:r>
              <a:rPr lang="ko-KR" altLang="ko-KR" sz="3200" b="1" dirty="0"/>
              <a:t> 선 탈선 사고</a:t>
            </a:r>
            <a:r>
              <a:rPr lang="en-US" altLang="ko-KR" sz="3200" b="1" dirty="0"/>
              <a:t>(2005)</a:t>
            </a:r>
            <a:endParaRPr lang="ko-KR" altLang="en-US" sz="3200" dirty="0"/>
          </a:p>
        </p:txBody>
      </p:sp>
      <p:sp>
        <p:nvSpPr>
          <p:cNvPr id="3" name="내용 개체 틀 2"/>
          <p:cNvSpPr>
            <a:spLocks noGrp="1"/>
          </p:cNvSpPr>
          <p:nvPr>
            <p:ph sz="half" idx="1"/>
          </p:nvPr>
        </p:nvSpPr>
        <p:spPr/>
        <p:txBody>
          <a:bodyPr>
            <a:normAutofit lnSpcReduction="10000"/>
          </a:bodyPr>
          <a:lstStyle/>
          <a:p>
            <a:r>
              <a:rPr lang="ko-KR" altLang="ko-KR" sz="2000" dirty="0"/>
              <a:t>JR </a:t>
            </a:r>
            <a:r>
              <a:rPr lang="ko-KR" altLang="ko-KR" sz="2000" dirty="0" err="1"/>
              <a:t>후쿠치야마</a:t>
            </a:r>
            <a:r>
              <a:rPr lang="ko-KR" altLang="ko-KR" sz="2000" dirty="0"/>
              <a:t> 선 탈선 사고는 </a:t>
            </a:r>
            <a:r>
              <a:rPr lang="en-US" altLang="ko-KR" sz="2000" dirty="0"/>
              <a:t>2005</a:t>
            </a:r>
            <a:r>
              <a:rPr lang="ko-KR" altLang="en-US" sz="2000" dirty="0"/>
              <a:t>년 </a:t>
            </a:r>
            <a:r>
              <a:rPr lang="en-US" altLang="ko-KR" sz="2000" dirty="0"/>
              <a:t>4</a:t>
            </a:r>
            <a:r>
              <a:rPr lang="ko-KR" altLang="en-US" sz="2000" dirty="0"/>
              <a:t>월 </a:t>
            </a:r>
            <a:r>
              <a:rPr lang="en-US" altLang="ko-KR" sz="2000" dirty="0"/>
              <a:t>25</a:t>
            </a:r>
            <a:r>
              <a:rPr lang="ko-KR" altLang="en-US" sz="2000" dirty="0"/>
              <a:t>일</a:t>
            </a:r>
            <a:r>
              <a:rPr lang="ko-KR" altLang="ko-KR" sz="2000" dirty="0"/>
              <a:t> 오전 9시 18분경</a:t>
            </a:r>
            <a:r>
              <a:rPr lang="en-US" altLang="ko-KR" sz="2000" dirty="0"/>
              <a:t> </a:t>
            </a:r>
            <a:r>
              <a:rPr lang="ko-KR" altLang="en-US" sz="2000" dirty="0" err="1"/>
              <a:t>서일본</a:t>
            </a:r>
            <a:r>
              <a:rPr lang="ko-KR" altLang="en-US" sz="2000" dirty="0"/>
              <a:t> 여객철도 </a:t>
            </a:r>
            <a:r>
              <a:rPr lang="ko-KR" altLang="en-US" sz="2000" dirty="0" err="1"/>
              <a:t>후쿠치야마선</a:t>
            </a:r>
            <a:r>
              <a:rPr lang="ko-KR" altLang="en-US" sz="2000" dirty="0"/>
              <a:t> </a:t>
            </a:r>
            <a:r>
              <a:rPr lang="ko-KR" altLang="en-US" sz="2000" dirty="0" err="1"/>
              <a:t>쓰카구치역과</a:t>
            </a:r>
            <a:r>
              <a:rPr lang="ko-KR" altLang="en-US" sz="2000" dirty="0"/>
              <a:t> </a:t>
            </a:r>
            <a:r>
              <a:rPr lang="ko-KR" altLang="en-US" sz="2000" dirty="0" err="1"/>
              <a:t>아마가사키</a:t>
            </a:r>
            <a:r>
              <a:rPr lang="ko-KR" altLang="en-US" sz="2000" dirty="0"/>
              <a:t> 역 </a:t>
            </a:r>
            <a:r>
              <a:rPr lang="ko-KR" altLang="en-US" sz="2000" dirty="0" err="1"/>
              <a:t>사이구간에서</a:t>
            </a:r>
            <a:r>
              <a:rPr lang="ko-KR" altLang="ko-KR" sz="2000" dirty="0"/>
              <a:t> 발생한 차량이 아파트에 충돌하여 승객 106명과 기관사 1명을 포함해 총 107명이 사망</a:t>
            </a:r>
            <a:r>
              <a:rPr lang="ko-KR" altLang="en-US" sz="2000" dirty="0"/>
              <a:t>하고 </a:t>
            </a:r>
            <a:r>
              <a:rPr lang="en-US" altLang="ko-KR" sz="2000" dirty="0"/>
              <a:t>562</a:t>
            </a:r>
            <a:r>
              <a:rPr lang="ko-KR" altLang="en-US" sz="2000" dirty="0"/>
              <a:t>명이 부상하였다</a:t>
            </a:r>
            <a:r>
              <a:rPr lang="en-US" altLang="ko-KR" sz="2000" dirty="0"/>
              <a:t>.</a:t>
            </a:r>
          </a:p>
          <a:p>
            <a:endParaRPr lang="en-US" altLang="ko-KR" sz="2000" dirty="0"/>
          </a:p>
          <a:p>
            <a:r>
              <a:rPr lang="ko-KR" altLang="en-US" sz="2000" dirty="0"/>
              <a:t>대구지하철 사고</a:t>
            </a:r>
            <a:r>
              <a:rPr lang="en-US" altLang="ko-KR" sz="2000" dirty="0"/>
              <a:t>??</a:t>
            </a:r>
          </a:p>
          <a:p>
            <a:r>
              <a:rPr lang="en-US" altLang="ko-KR" sz="2000" dirty="0">
                <a:sym typeface="Wingdings" panose="05000000000000000000" pitchFamily="2" charset="2"/>
              </a:rPr>
              <a:t></a:t>
            </a:r>
            <a:r>
              <a:rPr lang="ko-KR" altLang="en-US" sz="2000" dirty="0">
                <a:sym typeface="Wingdings" panose="05000000000000000000" pitchFamily="2" charset="2"/>
              </a:rPr>
              <a:t>오직 한 사람 때리기</a:t>
            </a:r>
            <a:endParaRPr lang="ko-KR" altLang="en-US" sz="2000" dirty="0"/>
          </a:p>
        </p:txBody>
      </p:sp>
      <p:sp>
        <p:nvSpPr>
          <p:cNvPr id="4" name="내용 개체 틀 3"/>
          <p:cNvSpPr>
            <a:spLocks noGrp="1"/>
          </p:cNvSpPr>
          <p:nvPr>
            <p:ph sz="half" idx="2"/>
          </p:nvPr>
        </p:nvSpPr>
        <p:spPr/>
        <p:txBody>
          <a:bodyPr>
            <a:normAutofit lnSpcReduction="10000"/>
          </a:bodyPr>
          <a:lstStyle/>
          <a:p>
            <a:r>
              <a:rPr lang="ko-KR" altLang="en-US" sz="2000" dirty="0"/>
              <a:t>사고원인</a:t>
            </a:r>
            <a:r>
              <a:rPr lang="en-US" altLang="ko-KR" sz="2000" dirty="0"/>
              <a:t>-</a:t>
            </a:r>
            <a:r>
              <a:rPr lang="ko-KR" altLang="en-US" sz="2000" dirty="0"/>
              <a:t>기관사가 무선교신에 정신을 빼앗겨 제동조작이 늦어 </a:t>
            </a:r>
            <a:r>
              <a:rPr lang="en-US" altLang="ko-KR" sz="2000" dirty="0"/>
              <a:t>70km/h </a:t>
            </a:r>
            <a:r>
              <a:rPr lang="ko-KR" altLang="en-US" sz="2000" dirty="0"/>
              <a:t>제한인</a:t>
            </a:r>
            <a:r>
              <a:rPr lang="en-US" altLang="ko-KR" sz="2000" dirty="0"/>
              <a:t> </a:t>
            </a:r>
            <a:r>
              <a:rPr lang="ko-KR" altLang="en-US" sz="2000" dirty="0" err="1"/>
              <a:t>커브길을</a:t>
            </a:r>
            <a:r>
              <a:rPr lang="ko-KR" altLang="en-US" sz="2000" dirty="0"/>
              <a:t> </a:t>
            </a:r>
            <a:r>
              <a:rPr lang="en-US" altLang="ko-KR" sz="2000" dirty="0"/>
              <a:t>116km/h</a:t>
            </a:r>
            <a:r>
              <a:rPr lang="ko-KR" altLang="en-US" sz="2000" dirty="0"/>
              <a:t>로 진입했다</a:t>
            </a:r>
            <a:r>
              <a:rPr lang="en-US" altLang="ko-KR" sz="2000" dirty="0"/>
              <a:t>.</a:t>
            </a:r>
          </a:p>
          <a:p>
            <a:r>
              <a:rPr lang="ko-KR" altLang="en-US" sz="2000" dirty="0"/>
              <a:t>오버런 때문에 징계처분 우려하여 무선교신</a:t>
            </a:r>
            <a:r>
              <a:rPr lang="en-US" altLang="ko-KR" sz="2000" dirty="0"/>
              <a:t>(</a:t>
            </a:r>
            <a:r>
              <a:rPr lang="ko-KR" altLang="en-US" sz="2000" dirty="0"/>
              <a:t>오버런으로 세 차례 징계를 받았고 한번 더 오버런 하면 사직한다는 </a:t>
            </a:r>
            <a:r>
              <a:rPr lang="ko-KR" altLang="en-US" sz="2000" dirty="0" err="1"/>
              <a:t>결의서를</a:t>
            </a:r>
            <a:r>
              <a:rPr lang="ko-KR" altLang="en-US" sz="2000" dirty="0"/>
              <a:t> 제출한 상태</a:t>
            </a:r>
            <a:r>
              <a:rPr lang="en-US" altLang="ko-KR" sz="2000" dirty="0"/>
              <a:t>)</a:t>
            </a:r>
          </a:p>
          <a:p>
            <a:r>
              <a:rPr lang="ko-KR" altLang="en-US" sz="2000" dirty="0"/>
              <a:t>과밀한 운행시간표</a:t>
            </a:r>
            <a:r>
              <a:rPr lang="en-US" altLang="ko-KR" sz="2000" dirty="0"/>
              <a:t>(</a:t>
            </a:r>
            <a:r>
              <a:rPr lang="ko-KR" altLang="en-US" sz="2000" dirty="0" err="1"/>
              <a:t>민영화이후</a:t>
            </a:r>
            <a:r>
              <a:rPr lang="ko-KR" altLang="en-US" sz="2000" dirty="0"/>
              <a:t> 경쟁압박</a:t>
            </a:r>
            <a:r>
              <a:rPr lang="en-US" altLang="ko-KR" sz="2000" dirty="0"/>
              <a:t>)</a:t>
            </a:r>
          </a:p>
          <a:p>
            <a:r>
              <a:rPr lang="ko-KR" altLang="en-US" sz="2000" dirty="0" err="1"/>
              <a:t>서일본철도의</a:t>
            </a:r>
            <a:r>
              <a:rPr lang="ko-KR" altLang="en-US" sz="2000" dirty="0"/>
              <a:t> 모욕적인 </a:t>
            </a:r>
            <a:r>
              <a:rPr lang="en-US" altLang="ko-KR" sz="2000" dirty="0"/>
              <a:t>“</a:t>
            </a:r>
            <a:r>
              <a:rPr lang="ko-KR" altLang="en-US" sz="2000" dirty="0" err="1"/>
              <a:t>일근교육</a:t>
            </a:r>
            <a:r>
              <a:rPr lang="en-US" altLang="ko-KR" sz="2000" dirty="0"/>
              <a:t>”(</a:t>
            </a:r>
            <a:r>
              <a:rPr lang="ko-KR" altLang="en-US" sz="2000" dirty="0"/>
              <a:t>자살사유</a:t>
            </a:r>
            <a:r>
              <a:rPr lang="en-US" altLang="ko-KR" sz="2000" dirty="0"/>
              <a:t>)—</a:t>
            </a:r>
            <a:r>
              <a:rPr lang="ko-KR" altLang="en-US" sz="2000" dirty="0"/>
              <a:t>나중에 부당노동행위로 규정</a:t>
            </a:r>
            <a:endParaRPr lang="en-US" altLang="ko-KR" sz="2000" dirty="0"/>
          </a:p>
          <a:p>
            <a:r>
              <a:rPr lang="en-US" altLang="ko-KR" sz="2000" dirty="0">
                <a:sym typeface="Wingdings" panose="05000000000000000000" pitchFamily="2" charset="2"/>
              </a:rPr>
              <a:t></a:t>
            </a:r>
            <a:r>
              <a:rPr lang="ko-KR" altLang="en-US" sz="2000" dirty="0" err="1">
                <a:sym typeface="Wingdings" panose="05000000000000000000" pitchFamily="2" charset="2"/>
              </a:rPr>
              <a:t>기업벌도입운동</a:t>
            </a:r>
            <a:r>
              <a:rPr lang="ko-KR" altLang="en-US" sz="2000" dirty="0">
                <a:sym typeface="Wingdings" panose="05000000000000000000" pitchFamily="2" charset="2"/>
              </a:rPr>
              <a:t> 발족</a:t>
            </a:r>
            <a:endParaRPr lang="ko-KR" altLang="en-US" sz="2000" dirty="0"/>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39</a:t>
            </a:fld>
            <a:endParaRPr lang="en-US" sz="1400" b="1" dirty="0">
              <a:solidFill>
                <a:srgbClr val="FFFFFF"/>
              </a:solidFill>
            </a:endParaRPr>
          </a:p>
        </p:txBody>
      </p:sp>
    </p:spTree>
    <p:extLst>
      <p:ext uri="{BB962C8B-B14F-4D97-AF65-F5344CB8AC3E}">
        <p14:creationId xmlns:p14="http://schemas.microsoft.com/office/powerpoint/2010/main" val="24123559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err="1"/>
              <a:t>엑슨</a:t>
            </a:r>
            <a:r>
              <a:rPr lang="ko-KR" altLang="en-US" dirty="0"/>
              <a:t> </a:t>
            </a:r>
            <a:r>
              <a:rPr lang="ko-KR" altLang="en-US" dirty="0" err="1"/>
              <a:t>발데스</a:t>
            </a:r>
            <a:r>
              <a:rPr lang="ko-KR" altLang="en-US" dirty="0"/>
              <a:t> 원유유출사고</a:t>
            </a:r>
            <a:r>
              <a:rPr lang="en-US" altLang="ko-KR" dirty="0"/>
              <a:t>(1989</a:t>
            </a:r>
            <a:r>
              <a:rPr lang="ko-KR" altLang="en-US" dirty="0"/>
              <a:t>년</a:t>
            </a:r>
            <a:r>
              <a:rPr lang="en-US" altLang="ko-KR" dirty="0"/>
              <a:t>)</a:t>
            </a:r>
            <a:endParaRPr lang="ko-KR" altLang="en-US" dirty="0"/>
          </a:p>
        </p:txBody>
      </p:sp>
      <p:sp>
        <p:nvSpPr>
          <p:cNvPr id="3" name="내용 개체 틀 2"/>
          <p:cNvSpPr>
            <a:spLocks noGrp="1"/>
          </p:cNvSpPr>
          <p:nvPr>
            <p:ph sz="half" idx="1"/>
          </p:nvPr>
        </p:nvSpPr>
        <p:spPr>
          <a:xfrm>
            <a:off x="503038" y="1770502"/>
            <a:ext cx="8410401" cy="4525963"/>
          </a:xfrm>
        </p:spPr>
        <p:txBody>
          <a:bodyPr>
            <a:normAutofit/>
          </a:bodyPr>
          <a:lstStyle/>
          <a:p>
            <a:r>
              <a:rPr lang="ko-KR" altLang="en-US" sz="2000" dirty="0" err="1"/>
              <a:t>엑슨</a:t>
            </a:r>
            <a:r>
              <a:rPr lang="ko-KR" altLang="en-US" sz="2000" dirty="0"/>
              <a:t> </a:t>
            </a:r>
            <a:r>
              <a:rPr lang="ko-KR" altLang="en-US" sz="2000" dirty="0" err="1"/>
              <a:t>발데스의</a:t>
            </a:r>
            <a:r>
              <a:rPr lang="ko-KR" altLang="en-US" sz="2000" dirty="0"/>
              <a:t> 유조선이 원유를 유출한 사건</a:t>
            </a:r>
            <a:r>
              <a:rPr lang="en-US" altLang="ko-KR" sz="2000" dirty="0"/>
              <a:t>. </a:t>
            </a:r>
            <a:r>
              <a:rPr lang="ko-KR" altLang="en-US" sz="2000" dirty="0"/>
              <a:t>선장이 빙하를 피하기 위해 항로를 변경하고 </a:t>
            </a:r>
            <a:r>
              <a:rPr lang="en-US" altLang="ko-KR" sz="2000" dirty="0"/>
              <a:t>3</a:t>
            </a:r>
            <a:r>
              <a:rPr lang="ko-KR" altLang="en-US" sz="2000" dirty="0" err="1"/>
              <a:t>등항해사에게</a:t>
            </a:r>
            <a:r>
              <a:rPr lang="ko-KR" altLang="en-US" sz="2000" dirty="0"/>
              <a:t> 몇 분 후에 원위치라고 했는데 암초와 충돌함</a:t>
            </a:r>
            <a:r>
              <a:rPr lang="en-US" altLang="ko-KR" sz="2000" dirty="0"/>
              <a:t>. </a:t>
            </a:r>
            <a:r>
              <a:rPr lang="ko-KR" altLang="en-US" sz="2000" dirty="0"/>
              <a:t>연안경비대에 보고하지 않고 자구노력을 하다가 사태를 악화시킴</a:t>
            </a:r>
            <a:r>
              <a:rPr lang="en-US" altLang="ko-KR" sz="2000" dirty="0"/>
              <a:t>. 5</a:t>
            </a:r>
            <a:r>
              <a:rPr lang="ko-KR" altLang="en-US" sz="2000" dirty="0" err="1"/>
              <a:t>만톤의</a:t>
            </a:r>
            <a:r>
              <a:rPr lang="ko-KR" altLang="en-US" sz="2000" dirty="0"/>
              <a:t> 원유를 유출함</a:t>
            </a:r>
            <a:r>
              <a:rPr lang="en-US" altLang="ko-KR" sz="2000" dirty="0"/>
              <a:t>. </a:t>
            </a:r>
            <a:r>
              <a:rPr lang="ko-KR" altLang="en-US" sz="2000" dirty="0"/>
              <a:t>선장은 음주하여 판단력이 정상이 아니었음</a:t>
            </a:r>
            <a:r>
              <a:rPr lang="en-US" altLang="ko-KR" sz="2000" dirty="0"/>
              <a:t>. </a:t>
            </a:r>
            <a:r>
              <a:rPr lang="ko-KR" altLang="en-US" sz="2000" dirty="0" err="1"/>
              <a:t>엑슨사의</a:t>
            </a:r>
            <a:r>
              <a:rPr lang="ko-KR" altLang="en-US" sz="2000" dirty="0"/>
              <a:t> 감독책임을 추궁</a:t>
            </a:r>
            <a:r>
              <a:rPr lang="en-US" altLang="ko-KR" sz="2000" dirty="0"/>
              <a:t>. </a:t>
            </a:r>
            <a:r>
              <a:rPr lang="ko-KR" altLang="en-US" sz="2000" dirty="0"/>
              <a:t>회복하는데 </a:t>
            </a:r>
            <a:r>
              <a:rPr lang="en-US" altLang="ko-KR" sz="2000" dirty="0"/>
              <a:t>30</a:t>
            </a:r>
            <a:r>
              <a:rPr lang="ko-KR" altLang="en-US" sz="2000" dirty="0"/>
              <a:t>년 소요</a:t>
            </a:r>
            <a:r>
              <a:rPr lang="en-US" altLang="ko-KR" sz="2000" dirty="0"/>
              <a:t>.</a:t>
            </a:r>
            <a:r>
              <a:rPr lang="ko-KR" altLang="en-US" sz="2000" dirty="0"/>
              <a:t> </a:t>
            </a:r>
            <a:endParaRPr lang="en-US" altLang="ko-KR" sz="2000" dirty="0"/>
          </a:p>
          <a:p>
            <a:r>
              <a:rPr lang="ko-KR" altLang="en-US" sz="2000" dirty="0"/>
              <a:t>삼성</a:t>
            </a:r>
            <a:r>
              <a:rPr lang="en-US" altLang="ko-KR" sz="2000" dirty="0"/>
              <a:t>1</a:t>
            </a:r>
            <a:r>
              <a:rPr lang="ko-KR" altLang="en-US" sz="2000" dirty="0"/>
              <a:t>호</a:t>
            </a:r>
            <a:r>
              <a:rPr lang="en-US" altLang="ko-KR" sz="2000" dirty="0"/>
              <a:t>-</a:t>
            </a:r>
            <a:r>
              <a:rPr lang="ko-KR" altLang="en-US" sz="2000" dirty="0" err="1"/>
              <a:t>허베이스피리트호</a:t>
            </a:r>
            <a:r>
              <a:rPr lang="ko-KR" altLang="en-US" sz="2000" dirty="0"/>
              <a:t> </a:t>
            </a:r>
            <a:r>
              <a:rPr lang="ko-KR" altLang="en-US" sz="2000" dirty="0" err="1"/>
              <a:t>원유출</a:t>
            </a:r>
            <a:r>
              <a:rPr lang="ko-KR" altLang="en-US" sz="2000" dirty="0"/>
              <a:t> 사고</a:t>
            </a:r>
            <a:r>
              <a:rPr lang="en-US" altLang="ko-KR" sz="2000" dirty="0"/>
              <a:t>(2007)-</a:t>
            </a:r>
            <a:r>
              <a:rPr lang="ko-KR" altLang="en-US" sz="2000" dirty="0"/>
              <a:t>삼성은 국제협약에 따른 책임제한으로 </a:t>
            </a:r>
            <a:r>
              <a:rPr lang="en-US" altLang="ko-KR" sz="2000" dirty="0"/>
              <a:t>56</a:t>
            </a:r>
            <a:r>
              <a:rPr lang="ko-KR" altLang="en-US" sz="2000" dirty="0" err="1"/>
              <a:t>억원의</a:t>
            </a:r>
            <a:r>
              <a:rPr lang="ko-KR" altLang="en-US" sz="2000" dirty="0"/>
              <a:t> 책임만 부담하였다</a:t>
            </a:r>
            <a:r>
              <a:rPr lang="en-US" altLang="ko-KR" sz="2000" dirty="0"/>
              <a:t>. </a:t>
            </a:r>
            <a:r>
              <a:rPr lang="ko-KR" altLang="en-US" sz="2000" dirty="0"/>
              <a:t>손해 추정치의 </a:t>
            </a:r>
            <a:r>
              <a:rPr lang="en-US" altLang="ko-KR" sz="2000" dirty="0"/>
              <a:t>1%</a:t>
            </a:r>
            <a:r>
              <a:rPr lang="ko-KR" altLang="en-US" sz="2000" dirty="0"/>
              <a:t>에 해당하는 금액이었다</a:t>
            </a:r>
            <a:r>
              <a:rPr lang="en-US" altLang="ko-KR" sz="2000" dirty="0"/>
              <a:t>.</a:t>
            </a:r>
          </a:p>
          <a:p>
            <a:r>
              <a:rPr lang="ko-KR" altLang="en-US" sz="2000" dirty="0"/>
              <a:t>그러나 미국에서는 이른바 징계적 손해배상조치</a:t>
            </a:r>
            <a:r>
              <a:rPr lang="en-US" altLang="ko-KR" sz="2000" dirty="0"/>
              <a:t>(punitive</a:t>
            </a:r>
            <a:r>
              <a:rPr lang="ko-KR" altLang="en-US" sz="2000" dirty="0"/>
              <a:t> </a:t>
            </a:r>
            <a:r>
              <a:rPr lang="en-US" altLang="ko-KR" sz="2000" dirty="0"/>
              <a:t>damage)</a:t>
            </a:r>
            <a:r>
              <a:rPr lang="ko-KR" altLang="en-US" sz="2000" dirty="0"/>
              <a:t>가 활용된다</a:t>
            </a:r>
            <a:r>
              <a:rPr lang="en-US" altLang="ko-KR" sz="2000" dirty="0"/>
              <a:t>. </a:t>
            </a:r>
            <a:r>
              <a:rPr lang="ko-KR" altLang="en-US" sz="2000" dirty="0" err="1"/>
              <a:t>엑슨</a:t>
            </a:r>
            <a:r>
              <a:rPr lang="ko-KR" altLang="en-US" sz="2000" dirty="0"/>
              <a:t> 사에 대하여 대법원의 최종적인 결정은 보상적 손해배상과 징벌적 손해배상의 비율을 </a:t>
            </a:r>
            <a:r>
              <a:rPr lang="en-US" altLang="ko-KR" sz="2000" dirty="0"/>
              <a:t>1</a:t>
            </a:r>
            <a:r>
              <a:rPr lang="ko-KR" altLang="en-US" sz="2000" dirty="0"/>
              <a:t>대 </a:t>
            </a:r>
            <a:r>
              <a:rPr lang="en-US" altLang="ko-KR" sz="2000" dirty="0"/>
              <a:t>1</a:t>
            </a:r>
            <a:r>
              <a:rPr lang="ko-KR" altLang="en-US" sz="2000" dirty="0"/>
              <a:t>로 함으로서 </a:t>
            </a:r>
            <a:r>
              <a:rPr lang="en-US" altLang="ko-KR" sz="2000" dirty="0"/>
              <a:t>5</a:t>
            </a:r>
            <a:r>
              <a:rPr lang="ko-KR" altLang="en-US" sz="2000" dirty="0"/>
              <a:t>억불로 하였으나 원래 앵커리지 법원은 </a:t>
            </a:r>
            <a:r>
              <a:rPr lang="en-US" altLang="ko-KR" sz="2000" dirty="0"/>
              <a:t>1994</a:t>
            </a:r>
            <a:r>
              <a:rPr lang="ko-KR" altLang="en-US" sz="2000" dirty="0"/>
              <a:t>년 </a:t>
            </a:r>
            <a:r>
              <a:rPr lang="ko-KR" altLang="en-US" sz="2000" dirty="0" err="1"/>
              <a:t>엑슨사의</a:t>
            </a:r>
            <a:r>
              <a:rPr lang="ko-KR" altLang="en-US" sz="2000" dirty="0"/>
              <a:t> 이익금 전체 </a:t>
            </a:r>
            <a:r>
              <a:rPr lang="en-US" altLang="ko-KR" sz="2000" dirty="0"/>
              <a:t>50</a:t>
            </a:r>
            <a:r>
              <a:rPr lang="ko-KR" altLang="en-US" sz="2000" dirty="0" err="1"/>
              <a:t>억달러로</a:t>
            </a:r>
            <a:r>
              <a:rPr lang="ko-KR" altLang="en-US" sz="2000" dirty="0"/>
              <a:t> 결정하였다</a:t>
            </a:r>
            <a:r>
              <a:rPr lang="en-US" altLang="ko-KR" sz="2000" dirty="0"/>
              <a:t>.</a:t>
            </a:r>
            <a:r>
              <a:rPr lang="ko-KR" altLang="en-US" sz="2000" dirty="0"/>
              <a:t> </a:t>
            </a:r>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40</a:t>
            </a:fld>
            <a:endParaRPr lang="en-US" sz="1400" b="1" dirty="0">
              <a:solidFill>
                <a:srgbClr val="FFFFFF"/>
              </a:solidFill>
            </a:endParaRPr>
          </a:p>
        </p:txBody>
      </p:sp>
    </p:spTree>
    <p:extLst>
      <p:ext uri="{BB962C8B-B14F-4D97-AF65-F5344CB8AC3E}">
        <p14:creationId xmlns:p14="http://schemas.microsoft.com/office/powerpoint/2010/main" val="41230207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ko-KR" altLang="en-US" sz="3200" dirty="0" err="1">
                <a:latin typeface="+mn-ea"/>
                <a:ea typeface="+mn-ea"/>
              </a:rPr>
              <a:t>세월호</a:t>
            </a:r>
            <a:r>
              <a:rPr lang="en-US" altLang="ko-KR" sz="3200" dirty="0">
                <a:latin typeface="+mn-ea"/>
                <a:ea typeface="+mn-ea"/>
              </a:rPr>
              <a:t>-</a:t>
            </a:r>
            <a:r>
              <a:rPr lang="ko-KR" altLang="en-US" sz="3200" dirty="0">
                <a:latin typeface="+mn-ea"/>
                <a:ea typeface="+mn-ea"/>
              </a:rPr>
              <a:t>무책임의 구조</a:t>
            </a:r>
            <a:r>
              <a:rPr lang="en-US" altLang="ko-KR" sz="3200" dirty="0">
                <a:latin typeface="+mn-ea"/>
                <a:ea typeface="+mn-ea"/>
              </a:rPr>
              <a:t>/</a:t>
            </a:r>
            <a:r>
              <a:rPr lang="ko-KR" altLang="en-US" sz="3200" dirty="0" err="1">
                <a:latin typeface="+mn-ea"/>
                <a:ea typeface="+mn-ea"/>
              </a:rPr>
              <a:t>부작위의</a:t>
            </a:r>
            <a:r>
              <a:rPr lang="ko-KR" altLang="en-US" sz="3200" dirty="0">
                <a:latin typeface="+mn-ea"/>
                <a:ea typeface="+mn-ea"/>
              </a:rPr>
              <a:t> 국가범죄</a:t>
            </a:r>
          </a:p>
        </p:txBody>
      </p:sp>
      <p:sp>
        <p:nvSpPr>
          <p:cNvPr id="3" name="내용 개체 틀 2"/>
          <p:cNvSpPr>
            <a:spLocks noGrp="1"/>
          </p:cNvSpPr>
          <p:nvPr>
            <p:ph idx="1"/>
          </p:nvPr>
        </p:nvSpPr>
        <p:spPr>
          <a:xfrm>
            <a:off x="992560" y="1628800"/>
            <a:ext cx="8420100" cy="3960440"/>
          </a:xfrm>
        </p:spPr>
        <p:txBody>
          <a:bodyPr>
            <a:noAutofit/>
          </a:bodyPr>
          <a:lstStyle/>
          <a:p>
            <a:r>
              <a:rPr lang="ko-KR" altLang="en-US" sz="2000" dirty="0">
                <a:latin typeface="+mn-ea"/>
              </a:rPr>
              <a:t>정부의 전반적인 부실감독체제</a:t>
            </a:r>
            <a:r>
              <a:rPr lang="en-US" altLang="ko-KR" sz="2000" dirty="0">
                <a:latin typeface="+mn-ea"/>
              </a:rPr>
              <a:t>(</a:t>
            </a:r>
            <a:r>
              <a:rPr lang="ko-KR" altLang="en-US" sz="2000" dirty="0">
                <a:latin typeface="+mn-ea"/>
              </a:rPr>
              <a:t>책임의 외주화</a:t>
            </a:r>
            <a:r>
              <a:rPr lang="en-US" altLang="ko-KR" sz="2000" dirty="0">
                <a:latin typeface="+mn-ea"/>
              </a:rPr>
              <a:t>)</a:t>
            </a:r>
          </a:p>
          <a:p>
            <a:r>
              <a:rPr lang="ko-KR" altLang="en-US" sz="2000" dirty="0">
                <a:latin typeface="+mn-ea"/>
              </a:rPr>
              <a:t>한국선급의 구조변경의 부실한 검사</a:t>
            </a:r>
            <a:endParaRPr lang="en-US" altLang="ko-KR" sz="2000" dirty="0">
              <a:latin typeface="+mn-ea"/>
            </a:endParaRPr>
          </a:p>
          <a:p>
            <a:r>
              <a:rPr lang="ko-KR" altLang="en-US" sz="2000" dirty="0">
                <a:latin typeface="+mn-ea"/>
              </a:rPr>
              <a:t>운항관리업무</a:t>
            </a:r>
            <a:r>
              <a:rPr lang="en-US" altLang="ko-KR" sz="2000" dirty="0">
                <a:latin typeface="+mn-ea"/>
              </a:rPr>
              <a:t>(</a:t>
            </a:r>
            <a:r>
              <a:rPr lang="ko-KR" altLang="en-US" sz="2000" dirty="0">
                <a:latin typeface="+mn-ea"/>
              </a:rPr>
              <a:t>과적</a:t>
            </a:r>
            <a:r>
              <a:rPr lang="en-US" altLang="ko-KR" sz="2000" dirty="0">
                <a:latin typeface="+mn-ea"/>
              </a:rPr>
              <a:t>, </a:t>
            </a:r>
            <a:r>
              <a:rPr lang="ko-KR" altLang="en-US" sz="2000" dirty="0" err="1">
                <a:latin typeface="+mn-ea"/>
              </a:rPr>
              <a:t>과승</a:t>
            </a:r>
            <a:r>
              <a:rPr lang="en-US" altLang="ko-KR" sz="2000" dirty="0">
                <a:latin typeface="+mn-ea"/>
              </a:rPr>
              <a:t>, </a:t>
            </a:r>
            <a:r>
              <a:rPr lang="ko-KR" altLang="en-US" sz="2000" dirty="0">
                <a:latin typeface="+mn-ea"/>
              </a:rPr>
              <a:t>안전운항규정준수 여부 판단</a:t>
            </a:r>
            <a:r>
              <a:rPr lang="en-US" altLang="ko-KR" sz="2000" dirty="0">
                <a:latin typeface="+mn-ea"/>
              </a:rPr>
              <a:t>)</a:t>
            </a:r>
            <a:r>
              <a:rPr lang="ko-KR" altLang="en-US" sz="2000" dirty="0">
                <a:latin typeface="+mn-ea"/>
              </a:rPr>
              <a:t>를 실효적으로 수행할 수 없는 해운조합</a:t>
            </a:r>
            <a:endParaRPr lang="en-US" altLang="ko-KR" sz="2000" dirty="0">
              <a:latin typeface="+mn-ea"/>
            </a:endParaRPr>
          </a:p>
          <a:p>
            <a:r>
              <a:rPr lang="ko-KR" altLang="en-US" sz="2000" dirty="0">
                <a:latin typeface="+mn-ea"/>
              </a:rPr>
              <a:t>이윤만 추구하는 선주</a:t>
            </a:r>
            <a:r>
              <a:rPr lang="en-US" altLang="ko-KR" sz="2000" dirty="0">
                <a:latin typeface="+mn-ea"/>
              </a:rPr>
              <a:t>, </a:t>
            </a:r>
            <a:r>
              <a:rPr lang="ko-KR" altLang="en-US" sz="2000" dirty="0">
                <a:latin typeface="+mn-ea"/>
              </a:rPr>
              <a:t>바지사장</a:t>
            </a:r>
            <a:endParaRPr lang="en-US" altLang="ko-KR" sz="2000" dirty="0">
              <a:latin typeface="+mn-ea"/>
            </a:endParaRPr>
          </a:p>
          <a:p>
            <a:r>
              <a:rPr lang="ko-KR" altLang="en-US" sz="2000" dirty="0" err="1">
                <a:latin typeface="+mn-ea"/>
              </a:rPr>
              <a:t>비정규직</a:t>
            </a:r>
            <a:r>
              <a:rPr lang="ko-KR" altLang="en-US" sz="2000" dirty="0">
                <a:latin typeface="+mn-ea"/>
              </a:rPr>
              <a:t> </a:t>
            </a:r>
            <a:r>
              <a:rPr lang="ko-KR" altLang="en-US" sz="2000" dirty="0" err="1">
                <a:latin typeface="+mn-ea"/>
              </a:rPr>
              <a:t>알바</a:t>
            </a:r>
            <a:r>
              <a:rPr lang="ko-KR" altLang="en-US" sz="2000" dirty="0">
                <a:latin typeface="+mn-ea"/>
              </a:rPr>
              <a:t> 수준의 대우를 받는 황금노선의 선장</a:t>
            </a:r>
            <a:r>
              <a:rPr lang="en-US" altLang="ko-KR" sz="2000" dirty="0">
                <a:latin typeface="+mn-ea"/>
              </a:rPr>
              <a:t>/</a:t>
            </a:r>
            <a:r>
              <a:rPr lang="ko-KR" altLang="en-US" sz="2000" dirty="0">
                <a:latin typeface="+mn-ea"/>
              </a:rPr>
              <a:t>선원</a:t>
            </a:r>
            <a:endParaRPr lang="en-US" altLang="ko-KR" sz="2000" dirty="0">
              <a:latin typeface="+mn-ea"/>
            </a:endParaRPr>
          </a:p>
          <a:p>
            <a:r>
              <a:rPr lang="ko-KR" altLang="en-US" sz="2000" dirty="0">
                <a:latin typeface="+mn-ea"/>
              </a:rPr>
              <a:t>현장에서 결정권한의 부재</a:t>
            </a:r>
            <a:r>
              <a:rPr lang="en-US" altLang="ko-KR" sz="2000" dirty="0">
                <a:latin typeface="+mn-ea"/>
              </a:rPr>
              <a:t>, </a:t>
            </a:r>
            <a:r>
              <a:rPr lang="ko-KR" altLang="en-US" sz="2000" dirty="0" err="1">
                <a:latin typeface="+mn-ea"/>
              </a:rPr>
              <a:t>불행사</a:t>
            </a:r>
            <a:endParaRPr lang="en-US" altLang="ko-KR" sz="2000" dirty="0">
              <a:latin typeface="+mn-ea"/>
            </a:endParaRPr>
          </a:p>
          <a:p>
            <a:r>
              <a:rPr lang="ko-KR" altLang="en-US" sz="2000" dirty="0">
                <a:latin typeface="+mn-ea"/>
              </a:rPr>
              <a:t>보고만 하고 위험 앞에서 행동하지 않는 인간들</a:t>
            </a:r>
            <a:endParaRPr lang="en-US" altLang="ko-KR" sz="2000" dirty="0">
              <a:latin typeface="+mn-ea"/>
            </a:endParaRPr>
          </a:p>
          <a:p>
            <a:r>
              <a:rPr lang="ko-KR" altLang="en-US" sz="2000" dirty="0">
                <a:latin typeface="+mn-ea"/>
              </a:rPr>
              <a:t>해경의 구조무능력과 구조불이행</a:t>
            </a:r>
            <a:r>
              <a:rPr lang="en-US" altLang="ko-KR" sz="2000" dirty="0">
                <a:latin typeface="+mn-ea"/>
              </a:rPr>
              <a:t>(</a:t>
            </a:r>
            <a:r>
              <a:rPr lang="ko-KR" altLang="en-US" sz="2000">
                <a:latin typeface="+mn-ea"/>
              </a:rPr>
              <a:t>외주</a:t>
            </a:r>
            <a:r>
              <a:rPr lang="en-US" altLang="ko-KR" sz="2000">
                <a:latin typeface="+mn-ea"/>
              </a:rPr>
              <a:t>)</a:t>
            </a:r>
            <a:endParaRPr lang="en-US" altLang="ko-KR" sz="2000" dirty="0">
              <a:latin typeface="+mn-ea"/>
            </a:endParaRPr>
          </a:p>
          <a:p>
            <a:r>
              <a:rPr lang="en-US" altLang="ko-KR" sz="2000" dirty="0">
                <a:latin typeface="+mn-ea"/>
                <a:sym typeface="Wingdings" panose="05000000000000000000" pitchFamily="2" charset="2"/>
              </a:rPr>
              <a:t></a:t>
            </a:r>
            <a:r>
              <a:rPr lang="ko-KR" altLang="en-US" sz="2000" dirty="0">
                <a:latin typeface="+mn-ea"/>
                <a:sym typeface="Wingdings" panose="05000000000000000000" pitchFamily="2" charset="2"/>
              </a:rPr>
              <a:t>국가와 기업의 공동불법행위</a:t>
            </a:r>
            <a:r>
              <a:rPr lang="en-US" altLang="ko-KR" sz="2000" dirty="0">
                <a:latin typeface="+mn-ea"/>
                <a:sym typeface="Wingdings" panose="05000000000000000000" pitchFamily="2" charset="2"/>
              </a:rPr>
              <a:t>(</a:t>
            </a:r>
            <a:r>
              <a:rPr lang="ko-KR" altLang="en-US" sz="2000" dirty="0">
                <a:latin typeface="+mn-ea"/>
                <a:sym typeface="Wingdings" panose="05000000000000000000" pitchFamily="2" charset="2"/>
              </a:rPr>
              <a:t>국가배상책임</a:t>
            </a:r>
            <a:r>
              <a:rPr lang="en-US" altLang="ko-KR" sz="2000" dirty="0">
                <a:latin typeface="+mn-ea"/>
                <a:sym typeface="Wingdings" panose="05000000000000000000" pitchFamily="2" charset="2"/>
              </a:rPr>
              <a:t>)</a:t>
            </a:r>
            <a:endParaRPr lang="en-US" altLang="ko-KR" sz="2000" dirty="0">
              <a:latin typeface="+mn-ea"/>
            </a:endParaRPr>
          </a:p>
        </p:txBody>
      </p:sp>
      <p:sp>
        <p:nvSpPr>
          <p:cNvPr id="5" name="슬라이드 번호 개체 틀 4"/>
          <p:cNvSpPr>
            <a:spLocks noGrp="1"/>
          </p:cNvSpPr>
          <p:nvPr>
            <p:ph type="sldNum" sz="quarter" idx="12"/>
          </p:nvPr>
        </p:nvSpPr>
        <p:spPr/>
        <p:txBody>
          <a:bodyPr>
            <a:normAutofit/>
          </a:bodyPr>
          <a:lstStyle/>
          <a:p>
            <a:fld id="{1AD93096-5B34-4342-9326-69289CEAE4C2}" type="slidenum">
              <a:rPr lang="en-US" smtClean="0"/>
              <a:pPr/>
              <a:t>41</a:t>
            </a:fld>
            <a:endParaRPr lang="en-US" dirty="0">
              <a:solidFill>
                <a:srgbClr val="FFFFFF"/>
              </a:solidFill>
            </a:endParaRPr>
          </a:p>
        </p:txBody>
      </p:sp>
    </p:spTree>
    <p:extLst>
      <p:ext uri="{BB962C8B-B14F-4D97-AF65-F5344CB8AC3E}">
        <p14:creationId xmlns:p14="http://schemas.microsoft.com/office/powerpoint/2010/main" val="8495335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한국선급</a:t>
            </a:r>
          </a:p>
        </p:txBody>
      </p:sp>
      <p:sp>
        <p:nvSpPr>
          <p:cNvPr id="3" name="내용 개체 틀 2"/>
          <p:cNvSpPr>
            <a:spLocks noGrp="1"/>
          </p:cNvSpPr>
          <p:nvPr>
            <p:ph idx="1"/>
          </p:nvPr>
        </p:nvSpPr>
        <p:spPr/>
        <p:txBody>
          <a:bodyPr/>
          <a:lstStyle/>
          <a:p>
            <a:r>
              <a:rPr lang="ko-KR" altLang="ko-KR" dirty="0"/>
              <a:t>한국선급(韓國船級, Korean Register of Shipping, KR)은 해상에서의 인명과 재산의 안전을 도모하고 조선해운 및 해양에 관한 기술을 진흥시키기 위해 설립된 대한민국 유일의 국제선박검사기관으로 직원 866여명(본부 523명, 지부 343명), 7본부 48개 지부(국내 15개, 국외 31개) 등으로 구성되어 있으며 경영규모는 2009년 기준 검사수수료 1070억 원을 달성해 세계 20여 개 선급 중 7위를 차지했다.</a:t>
            </a:r>
            <a:endParaRPr lang="ko-KR" altLang="en-US" dirty="0"/>
          </a:p>
        </p:txBody>
      </p:sp>
      <p:sp>
        <p:nvSpPr>
          <p:cNvPr id="4" name="슬라이드 번호 개체 틀 3"/>
          <p:cNvSpPr>
            <a:spLocks noGrp="1"/>
          </p:cNvSpPr>
          <p:nvPr>
            <p:ph type="sldNum" sz="quarter" idx="12"/>
          </p:nvPr>
        </p:nvSpPr>
        <p:spPr/>
        <p:txBody>
          <a:bodyPr/>
          <a:lstStyle/>
          <a:p>
            <a:pPr algn="ctr"/>
            <a:fld id="{72AC53DF-4216-466D-99A7-94400E6C2A25}" type="slidenum">
              <a:rPr lang="en-US" sz="1200" smtClean="0">
                <a:solidFill>
                  <a:schemeClr val="tx2"/>
                </a:solidFill>
              </a:rPr>
              <a:pPr algn="ctr"/>
              <a:t>42</a:t>
            </a:fld>
            <a:endParaRPr lang="en-US" sz="1400" b="1" dirty="0">
              <a:solidFill>
                <a:srgbClr val="FFFFFF"/>
              </a:solidFill>
            </a:endParaRPr>
          </a:p>
        </p:txBody>
      </p:sp>
    </p:spTree>
    <p:extLst>
      <p:ext uri="{BB962C8B-B14F-4D97-AF65-F5344CB8AC3E}">
        <p14:creationId xmlns:p14="http://schemas.microsoft.com/office/powerpoint/2010/main" val="9975312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z="2800" dirty="0"/>
              <a:t>운항관리자</a:t>
            </a:r>
            <a:r>
              <a:rPr lang="en-US" altLang="ko-KR" sz="2800" dirty="0"/>
              <a:t>(</a:t>
            </a:r>
            <a:r>
              <a:rPr lang="ko-KR" altLang="en-US" sz="2800" dirty="0"/>
              <a:t>해운조합 전이사장의 변</a:t>
            </a:r>
            <a:r>
              <a:rPr lang="en-US" altLang="ko-KR" sz="2800" dirty="0"/>
              <a:t>)</a:t>
            </a:r>
            <a:endParaRPr lang="ko-KR" altLang="en-US" sz="2800" dirty="0"/>
          </a:p>
        </p:txBody>
      </p:sp>
      <p:sp>
        <p:nvSpPr>
          <p:cNvPr id="3" name="내용 개체 틀 2"/>
          <p:cNvSpPr>
            <a:spLocks noGrp="1"/>
          </p:cNvSpPr>
          <p:nvPr>
            <p:ph sz="half" idx="1"/>
          </p:nvPr>
        </p:nvSpPr>
        <p:spPr>
          <a:xfrm>
            <a:off x="503038" y="1770502"/>
            <a:ext cx="8338394" cy="4525963"/>
          </a:xfrm>
        </p:spPr>
        <p:txBody>
          <a:bodyPr>
            <a:normAutofit/>
          </a:bodyPr>
          <a:lstStyle/>
          <a:p>
            <a:r>
              <a:rPr lang="ko-KR" altLang="en-US" sz="2200" dirty="0"/>
              <a:t>안전운항관리</a:t>
            </a:r>
            <a:r>
              <a:rPr lang="en-US" altLang="ko-KR" sz="2200" dirty="0"/>
              <a:t>(</a:t>
            </a:r>
            <a:r>
              <a:rPr lang="ko-KR" altLang="en-US" sz="2200" dirty="0"/>
              <a:t>승선정원 초과</a:t>
            </a:r>
            <a:r>
              <a:rPr lang="en-US" altLang="ko-KR" sz="2200" dirty="0"/>
              <a:t>, </a:t>
            </a:r>
            <a:r>
              <a:rPr lang="ko-KR" altLang="en-US" sz="2200" dirty="0"/>
              <a:t>과적</a:t>
            </a:r>
            <a:r>
              <a:rPr lang="en-US" altLang="ko-KR" sz="2200" dirty="0"/>
              <a:t>, </a:t>
            </a:r>
            <a:r>
              <a:rPr lang="ko-KR" altLang="en-US" sz="2200" dirty="0"/>
              <a:t>운항질서유지</a:t>
            </a:r>
            <a:r>
              <a:rPr lang="en-US" altLang="ko-KR" sz="2200" dirty="0"/>
              <a:t>)</a:t>
            </a:r>
          </a:p>
          <a:p>
            <a:r>
              <a:rPr lang="en-US" altLang="ko-KR" sz="2200" dirty="0"/>
              <a:t>1970</a:t>
            </a:r>
            <a:r>
              <a:rPr lang="ko-KR" altLang="en-US" sz="2200" dirty="0"/>
              <a:t>년 남영호 침몰사고</a:t>
            </a:r>
            <a:r>
              <a:rPr lang="en-US" altLang="ko-KR" sz="2200" dirty="0"/>
              <a:t>(326</a:t>
            </a:r>
            <a:r>
              <a:rPr lang="ko-KR" altLang="en-US" sz="2200" dirty="0"/>
              <a:t>명 사망</a:t>
            </a:r>
            <a:r>
              <a:rPr lang="en-US" altLang="ko-KR" sz="2200" dirty="0"/>
              <a:t>)</a:t>
            </a:r>
            <a:r>
              <a:rPr lang="ko-KR" altLang="en-US" sz="2200" dirty="0"/>
              <a:t>후  해운조합에 정부가 운항관리업무부여</a:t>
            </a:r>
            <a:r>
              <a:rPr lang="en-US" altLang="ko-KR" sz="2200" dirty="0"/>
              <a:t>, </a:t>
            </a:r>
            <a:r>
              <a:rPr lang="ko-KR" altLang="en-US" sz="2200" dirty="0"/>
              <a:t>항만청공무원 과 동시에 단속</a:t>
            </a:r>
            <a:endParaRPr lang="en-US" altLang="ko-KR" sz="2200" dirty="0"/>
          </a:p>
          <a:p>
            <a:r>
              <a:rPr lang="ko-KR" altLang="en-US" sz="2200" dirty="0" err="1"/>
              <a:t>서해페리호</a:t>
            </a:r>
            <a:r>
              <a:rPr lang="ko-KR" altLang="en-US" sz="2200" dirty="0"/>
              <a:t> 사건</a:t>
            </a:r>
            <a:r>
              <a:rPr lang="en-US" altLang="ko-KR" sz="2200" dirty="0"/>
              <a:t>(1993) </a:t>
            </a:r>
            <a:r>
              <a:rPr lang="ko-KR" altLang="en-US" sz="2200" dirty="0"/>
              <a:t>이후 해운조합이 떠안음</a:t>
            </a:r>
            <a:r>
              <a:rPr lang="en-US" altLang="ko-KR" sz="2200" dirty="0"/>
              <a:t>. 99</a:t>
            </a:r>
            <a:r>
              <a:rPr lang="ko-KR" altLang="en-US" sz="2200" dirty="0"/>
              <a:t>명의 운항관리자를 두고 수십억 예산지원</a:t>
            </a:r>
            <a:r>
              <a:rPr lang="en-US" altLang="ko-KR" sz="2200" dirty="0"/>
              <a:t>.</a:t>
            </a:r>
          </a:p>
          <a:p>
            <a:r>
              <a:rPr lang="en-US" altLang="ko-KR" sz="2200" dirty="0"/>
              <a:t>2004</a:t>
            </a:r>
            <a:r>
              <a:rPr lang="ko-KR" altLang="en-US" sz="2200" dirty="0"/>
              <a:t>년 예산 사라짐</a:t>
            </a:r>
            <a:r>
              <a:rPr lang="en-US" altLang="ko-KR" sz="2200" dirty="0"/>
              <a:t>. 2007</a:t>
            </a:r>
            <a:r>
              <a:rPr lang="ko-KR" altLang="en-US" sz="2200" dirty="0"/>
              <a:t>년 운항관리자 </a:t>
            </a:r>
            <a:r>
              <a:rPr lang="en-US" altLang="ko-KR" sz="2200" dirty="0"/>
              <a:t>55</a:t>
            </a:r>
            <a:r>
              <a:rPr lang="ko-KR" altLang="en-US" sz="2200" dirty="0"/>
              <a:t>명으로 감축</a:t>
            </a:r>
            <a:endParaRPr lang="en-US" altLang="ko-KR" sz="2200" dirty="0"/>
          </a:p>
          <a:p>
            <a:r>
              <a:rPr lang="ko-KR" altLang="en-US" sz="2200" dirty="0"/>
              <a:t>공무원들은 과징금부과</a:t>
            </a:r>
            <a:r>
              <a:rPr lang="en-US" altLang="ko-KR" sz="2200" dirty="0"/>
              <a:t>, </a:t>
            </a:r>
            <a:r>
              <a:rPr lang="ko-KR" altLang="en-US" sz="2200" dirty="0"/>
              <a:t>영업정지</a:t>
            </a:r>
            <a:r>
              <a:rPr lang="en-US" altLang="ko-KR" sz="2200" dirty="0"/>
              <a:t>,  </a:t>
            </a:r>
            <a:r>
              <a:rPr lang="ko-KR" altLang="en-US" sz="2200" dirty="0"/>
              <a:t>면허취소 권한을 보유했는데 운항관리자에게는 이러한 권한이 없다</a:t>
            </a:r>
            <a:r>
              <a:rPr lang="en-US" altLang="ko-KR" sz="2200" dirty="0"/>
              <a:t>.</a:t>
            </a:r>
          </a:p>
          <a:p>
            <a:r>
              <a:rPr lang="ko-KR" altLang="en-US" sz="2200" dirty="0"/>
              <a:t>이들의 급여는 승선권에 추가되어 있음</a:t>
            </a:r>
            <a:r>
              <a:rPr lang="en-US" altLang="ko-KR" sz="2200" dirty="0"/>
              <a:t>. </a:t>
            </a:r>
            <a:r>
              <a:rPr lang="ko-KR" altLang="en-US" sz="2200" dirty="0" err="1"/>
              <a:t>해운사가</a:t>
            </a:r>
            <a:r>
              <a:rPr lang="ko-KR" altLang="en-US" sz="2200" dirty="0"/>
              <a:t> 갑이고</a:t>
            </a:r>
            <a:r>
              <a:rPr lang="en-US" altLang="ko-KR" sz="2200" dirty="0"/>
              <a:t>, </a:t>
            </a:r>
            <a:r>
              <a:rPr lang="ko-KR" altLang="en-US" sz="2200" dirty="0"/>
              <a:t>운항관리자는 을도 아니다</a:t>
            </a:r>
            <a:r>
              <a:rPr lang="en-US" altLang="ko-KR" sz="2200" dirty="0"/>
              <a:t>. </a:t>
            </a:r>
            <a:r>
              <a:rPr lang="ko-KR" altLang="en-US" sz="2200" dirty="0"/>
              <a:t>까칠한 운항관리자는 일자리를 잃는다</a:t>
            </a:r>
            <a:r>
              <a:rPr lang="en-US" altLang="ko-KR" sz="2200" dirty="0"/>
              <a:t>.</a:t>
            </a:r>
          </a:p>
          <a:p>
            <a:endParaRPr lang="en-US" altLang="ko-KR" dirty="0"/>
          </a:p>
          <a:p>
            <a:endParaRPr lang="ko-KR" altLang="en-US" dirty="0"/>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43</a:t>
            </a:fld>
            <a:endParaRPr lang="en-US" sz="1400" b="1" dirty="0">
              <a:solidFill>
                <a:srgbClr val="FFFFFF"/>
              </a:solidFill>
            </a:endParaRPr>
          </a:p>
        </p:txBody>
      </p:sp>
    </p:spTree>
    <p:extLst>
      <p:ext uri="{BB962C8B-B14F-4D97-AF65-F5344CB8AC3E}">
        <p14:creationId xmlns:p14="http://schemas.microsoft.com/office/powerpoint/2010/main" val="16168709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이중순환학습</a:t>
            </a:r>
            <a:r>
              <a:rPr lang="en-US" altLang="ko-KR" dirty="0"/>
              <a:t>(Chris </a:t>
            </a:r>
            <a:r>
              <a:rPr lang="en-US" altLang="ko-KR" dirty="0" err="1"/>
              <a:t>Argyris</a:t>
            </a:r>
            <a:r>
              <a:rPr lang="en-US" altLang="ko-KR" dirty="0"/>
              <a:t>)</a:t>
            </a:r>
            <a:endParaRPr lang="ko-KR" altLang="en-US" dirty="0"/>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44</a:t>
            </a:fld>
            <a:endParaRPr lang="en-US" sz="1400" b="1" dirty="0">
              <a:solidFill>
                <a:srgbClr val="FFFFFF"/>
              </a:solidFill>
            </a:endParaRPr>
          </a:p>
        </p:txBody>
      </p:sp>
      <p:pic>
        <p:nvPicPr>
          <p:cNvPr id="1026" name="Picture 2" descr="C:\Users\이재승\Pictures\Doubl-loot learning.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964406" y="1817688"/>
            <a:ext cx="8048625" cy="4591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98871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lgn="ctr"/>
            <a:r>
              <a:rPr lang="ko-KR" altLang="en-US" sz="3200" dirty="0"/>
              <a:t>공공성의 구성요소와 권리담론</a:t>
            </a:r>
            <a:br>
              <a:rPr lang="en-US" altLang="ko-KR" sz="3200" dirty="0"/>
            </a:br>
            <a:endParaRPr lang="ko-KR" altLang="en-US" sz="3200" dirty="0"/>
          </a:p>
        </p:txBody>
      </p:sp>
      <p:sp>
        <p:nvSpPr>
          <p:cNvPr id="5" name="슬라이드 번호 개체 틀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45</a:t>
            </a:fld>
            <a:endParaRPr lang="en-US" sz="1400" b="1" dirty="0">
              <a:solidFill>
                <a:srgbClr val="FFFFFF"/>
              </a:solidFill>
            </a:endParaRPr>
          </a:p>
        </p:txBody>
      </p:sp>
      <p:pic>
        <p:nvPicPr>
          <p:cNvPr id="1026" name="Picture 2" descr="C:\Users\이재승\Pictures\200790280_700.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144688" y="1700808"/>
            <a:ext cx="5328592" cy="4120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6673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z="3600" dirty="0"/>
              <a:t>국가범죄</a:t>
            </a:r>
            <a:r>
              <a:rPr lang="en-US" altLang="ko-KR" sz="3600" dirty="0"/>
              <a:t> </a:t>
            </a:r>
            <a:r>
              <a:rPr lang="ko-KR" altLang="en-US" sz="3600" dirty="0"/>
              <a:t>피해자학</a:t>
            </a:r>
            <a:r>
              <a:rPr lang="en-US" altLang="ko-KR" sz="3600" dirty="0"/>
              <a:t>(</a:t>
            </a:r>
            <a:r>
              <a:rPr lang="en-US" altLang="ko-KR" sz="3600" dirty="0" err="1"/>
              <a:t>Kauzlarich</a:t>
            </a:r>
            <a:r>
              <a:rPr lang="en-US" altLang="ko-KR" sz="3600" dirty="0"/>
              <a:t>, 2001)</a:t>
            </a:r>
            <a:endParaRPr lang="ko-KR" altLang="en-US" sz="3600" dirty="0"/>
          </a:p>
        </p:txBody>
      </p:sp>
      <p:sp>
        <p:nvSpPr>
          <p:cNvPr id="3" name="내용 개체 틀 2"/>
          <p:cNvSpPr>
            <a:spLocks noGrp="1"/>
          </p:cNvSpPr>
          <p:nvPr>
            <p:ph idx="1"/>
          </p:nvPr>
        </p:nvSpPr>
        <p:spPr/>
        <p:txBody>
          <a:bodyPr>
            <a:normAutofit/>
          </a:bodyPr>
          <a:lstStyle/>
          <a:p>
            <a:r>
              <a:rPr lang="en-US" altLang="ko-KR" sz="2400" dirty="0"/>
              <a:t>1. </a:t>
            </a:r>
            <a:r>
              <a:rPr lang="ko-KR" altLang="en-US" sz="2400" dirty="0"/>
              <a:t>피해자는 사회적으로 가장 미약한 행위자들이다</a:t>
            </a:r>
            <a:r>
              <a:rPr lang="en-US" altLang="ko-KR" sz="2400" dirty="0"/>
              <a:t>.</a:t>
            </a:r>
          </a:p>
          <a:p>
            <a:r>
              <a:rPr lang="en-US" altLang="ko-KR" sz="2400" dirty="0"/>
              <a:t>2. </a:t>
            </a:r>
            <a:r>
              <a:rPr lang="ko-KR" altLang="en-US" sz="2400" dirty="0"/>
              <a:t>가해자들은 제도적 정책들의 본성과 유해성을 인식하지 못한다</a:t>
            </a:r>
            <a:r>
              <a:rPr lang="en-US" altLang="ko-KR" sz="2400" dirty="0"/>
              <a:t>. </a:t>
            </a:r>
            <a:r>
              <a:rPr lang="ko-KR" altLang="en-US" sz="2400" dirty="0"/>
              <a:t>인식하더라도 권한행사의 맥락에서 중성화한다</a:t>
            </a:r>
            <a:r>
              <a:rPr lang="en-US" altLang="ko-KR" sz="2400" dirty="0"/>
              <a:t>.</a:t>
            </a:r>
          </a:p>
          <a:p>
            <a:r>
              <a:rPr lang="en-US" altLang="ko-KR" sz="2400" dirty="0"/>
              <a:t>3. </a:t>
            </a:r>
            <a:r>
              <a:rPr lang="ko-KR" altLang="en-US" sz="2400" dirty="0"/>
              <a:t>피해자들은 그들의 무력한 상황 때문에 </a:t>
            </a:r>
            <a:r>
              <a:rPr lang="ko-KR" altLang="en-US" sz="2400" dirty="0" err="1"/>
              <a:t>비난받는다</a:t>
            </a:r>
            <a:r>
              <a:rPr lang="en-US" altLang="ko-KR" sz="2400" dirty="0"/>
              <a:t>.</a:t>
            </a:r>
          </a:p>
          <a:p>
            <a:r>
              <a:rPr lang="en-US" altLang="ko-KR" sz="2400" dirty="0"/>
              <a:t>4. </a:t>
            </a:r>
            <a:r>
              <a:rPr lang="ko-KR" altLang="en-US" sz="2400" dirty="0"/>
              <a:t>피해자들은 구제와 관련해서  일반적으로 가해자</a:t>
            </a:r>
            <a:r>
              <a:rPr lang="en-US" altLang="ko-KR" sz="2400" dirty="0"/>
              <a:t>, </a:t>
            </a:r>
            <a:r>
              <a:rPr lang="ko-KR" altLang="en-US" sz="2400" dirty="0"/>
              <a:t>연합단체</a:t>
            </a:r>
            <a:r>
              <a:rPr lang="en-US" altLang="ko-KR" sz="2400" dirty="0"/>
              <a:t>, </a:t>
            </a:r>
            <a:r>
              <a:rPr lang="ko-KR" altLang="en-US" sz="2400" dirty="0"/>
              <a:t>시민사회운동에 의존한다</a:t>
            </a:r>
            <a:r>
              <a:rPr lang="en-US" altLang="ko-KR" sz="2400" dirty="0"/>
              <a:t>.</a:t>
            </a:r>
          </a:p>
          <a:p>
            <a:r>
              <a:rPr lang="en-US" altLang="ko-KR" sz="2400" dirty="0"/>
              <a:t>5. </a:t>
            </a:r>
            <a:r>
              <a:rPr lang="ko-KR" altLang="en-US" sz="2400" dirty="0"/>
              <a:t>피해자들은 반복적인 공격의 손쉬운 표적이다</a:t>
            </a:r>
            <a:r>
              <a:rPr lang="en-US" altLang="ko-KR" sz="2400" dirty="0"/>
              <a:t>.</a:t>
            </a:r>
          </a:p>
          <a:p>
            <a:r>
              <a:rPr lang="en-US" altLang="ko-KR" sz="2400" dirty="0"/>
              <a:t>6.  </a:t>
            </a:r>
            <a:r>
              <a:rPr lang="ko-KR" altLang="en-US" sz="2400" dirty="0"/>
              <a:t>불법적인 국가정책이나 관행들은 조직적</a:t>
            </a:r>
            <a:r>
              <a:rPr lang="en-US" altLang="ko-KR" sz="2400" dirty="0"/>
              <a:t>, </a:t>
            </a:r>
            <a:r>
              <a:rPr lang="ko-KR" altLang="en-US" sz="2400" dirty="0"/>
              <a:t>제도적</a:t>
            </a:r>
            <a:r>
              <a:rPr lang="en-US" altLang="ko-KR" sz="2400" dirty="0"/>
              <a:t>, </a:t>
            </a:r>
            <a:r>
              <a:rPr lang="ko-KR" altLang="en-US" sz="2400" dirty="0"/>
              <a:t>관료적 목표달성을 위한 노력의 표현이다</a:t>
            </a:r>
            <a:r>
              <a:rPr lang="en-US" altLang="ko-KR" sz="2400" dirty="0"/>
              <a:t>.</a:t>
            </a:r>
            <a:endParaRPr lang="ko-KR" altLang="en-US" sz="2400" dirty="0"/>
          </a:p>
        </p:txBody>
      </p:sp>
      <p:sp>
        <p:nvSpPr>
          <p:cNvPr id="4" name="슬라이드 번호 개체 틀 3"/>
          <p:cNvSpPr>
            <a:spLocks noGrp="1"/>
          </p:cNvSpPr>
          <p:nvPr>
            <p:ph type="sldNum" sz="quarter" idx="12"/>
          </p:nvPr>
        </p:nvSpPr>
        <p:spPr/>
        <p:txBody>
          <a:bodyPr/>
          <a:lstStyle/>
          <a:p>
            <a:pPr algn="ctr"/>
            <a:fld id="{72AC53DF-4216-466D-99A7-94400E6C2A25}" type="slidenum">
              <a:rPr lang="en-US" sz="1200" smtClean="0">
                <a:solidFill>
                  <a:schemeClr val="tx2"/>
                </a:solidFill>
              </a:rPr>
              <a:pPr algn="ctr"/>
              <a:t>46</a:t>
            </a:fld>
            <a:endParaRPr lang="en-US" sz="1400" b="1" dirty="0">
              <a:solidFill>
                <a:srgbClr val="FFFFFF"/>
              </a:solidFill>
            </a:endParaRPr>
          </a:p>
        </p:txBody>
      </p:sp>
    </p:spTree>
    <p:extLst>
      <p:ext uri="{BB962C8B-B14F-4D97-AF65-F5344CB8AC3E}">
        <p14:creationId xmlns:p14="http://schemas.microsoft.com/office/powerpoint/2010/main" val="31403982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범죄 피해자의 권리</a:t>
            </a:r>
          </a:p>
        </p:txBody>
      </p:sp>
      <p:sp>
        <p:nvSpPr>
          <p:cNvPr id="4" name="슬라이드 번호 개체 틀 3"/>
          <p:cNvSpPr>
            <a:spLocks noGrp="1"/>
          </p:cNvSpPr>
          <p:nvPr>
            <p:ph type="sldNum" sz="quarter" idx="12"/>
          </p:nvPr>
        </p:nvSpPr>
        <p:spPr/>
        <p:txBody>
          <a:bodyPr/>
          <a:lstStyle/>
          <a:p>
            <a:pPr algn="ctr"/>
            <a:fld id="{72AC53DF-4216-466D-99A7-94400E6C2A25}" type="slidenum">
              <a:rPr lang="en-US" sz="1200" smtClean="0">
                <a:solidFill>
                  <a:schemeClr val="tx2"/>
                </a:solidFill>
              </a:rPr>
              <a:pPr algn="ctr"/>
              <a:t>47</a:t>
            </a:fld>
            <a:endParaRPr lang="en-US" sz="1400" b="1" dirty="0">
              <a:solidFill>
                <a:srgbClr val="FFFFFF"/>
              </a:solidFill>
            </a:endParaRPr>
          </a:p>
        </p:txBody>
      </p:sp>
      <p:sp>
        <p:nvSpPr>
          <p:cNvPr id="5" name="직사각형 4"/>
          <p:cNvSpPr/>
          <p:nvPr/>
        </p:nvSpPr>
        <p:spPr>
          <a:xfrm>
            <a:off x="920552" y="1412776"/>
            <a:ext cx="7920880" cy="5016758"/>
          </a:xfrm>
          <a:prstGeom prst="rect">
            <a:avLst/>
          </a:prstGeom>
        </p:spPr>
        <p:txBody>
          <a:bodyPr wrap="square">
            <a:spAutoFit/>
          </a:bodyPr>
          <a:lstStyle/>
          <a:p>
            <a:r>
              <a:rPr lang="en-US" altLang="ko-KR" sz="2000" dirty="0"/>
              <a:t>1.  Conflicts as Property-Niels</a:t>
            </a:r>
            <a:r>
              <a:rPr lang="ko-KR" altLang="en-US" sz="2000" dirty="0"/>
              <a:t> </a:t>
            </a:r>
            <a:r>
              <a:rPr lang="en-US" altLang="ko-KR" sz="2000" dirty="0"/>
              <a:t>Christie</a:t>
            </a:r>
            <a:endParaRPr lang="ko-KR" altLang="en-US" sz="2000" dirty="0"/>
          </a:p>
          <a:p>
            <a:pPr fontAlgn="base" latinLnBrk="1"/>
            <a:r>
              <a:rPr lang="en-US" altLang="ko-KR" sz="2000" dirty="0"/>
              <a:t>2. </a:t>
            </a:r>
            <a:r>
              <a:rPr lang="ko-KR" altLang="en-US" sz="2000" dirty="0"/>
              <a:t>미국의 법제</a:t>
            </a:r>
            <a:endParaRPr lang="en-US" altLang="ko-KR" sz="2000" dirty="0"/>
          </a:p>
          <a:p>
            <a:pPr fontAlgn="base" latinLnBrk="1"/>
            <a:r>
              <a:rPr lang="en-US" altLang="ko-KR" sz="2000" dirty="0" err="1"/>
              <a:t>여성에대한폭력규제법</a:t>
            </a:r>
            <a:r>
              <a:rPr lang="en-US" altLang="ko-KR" sz="2000" dirty="0"/>
              <a:t>(Violence against Woman Act 1994), </a:t>
            </a:r>
          </a:p>
          <a:p>
            <a:pPr fontAlgn="base" latinLnBrk="1"/>
            <a:r>
              <a:rPr lang="ko-KR" altLang="en-US" sz="2000" dirty="0" err="1"/>
              <a:t>범죄피해자권리법</a:t>
            </a:r>
            <a:r>
              <a:rPr lang="en-US" altLang="ko-KR" sz="2000" dirty="0"/>
              <a:t>(Crime Victims' Rights Act 2004)</a:t>
            </a:r>
          </a:p>
          <a:p>
            <a:pPr fontAlgn="base" latinLnBrk="1"/>
            <a:r>
              <a:rPr lang="en-US" altLang="ko-KR" sz="2000" dirty="0"/>
              <a:t>3. </a:t>
            </a:r>
            <a:r>
              <a:rPr lang="ko-KR" altLang="en-US" sz="2000" dirty="0" err="1"/>
              <a:t>형사절차에서피해자지위에관한유럽연합기본결정</a:t>
            </a:r>
            <a:r>
              <a:rPr lang="en-US" altLang="ko-KR" sz="2000" dirty="0"/>
              <a:t>(2001)</a:t>
            </a:r>
          </a:p>
          <a:p>
            <a:pPr fontAlgn="base" latinLnBrk="1"/>
            <a:r>
              <a:rPr lang="ko-KR" altLang="en-US" sz="2000" dirty="0"/>
              <a:t>형사절차의 모든 단계에서 존중과 인정을 받을 권리</a:t>
            </a:r>
            <a:r>
              <a:rPr lang="en-US" altLang="ko-KR" sz="2000" dirty="0"/>
              <a:t>(</a:t>
            </a:r>
            <a:r>
              <a:rPr lang="ko-KR" altLang="en-US" sz="2000" dirty="0"/>
              <a:t>제</a:t>
            </a:r>
            <a:r>
              <a:rPr lang="en-US" altLang="ko-KR" sz="2000" dirty="0"/>
              <a:t>2</a:t>
            </a:r>
            <a:r>
              <a:rPr lang="ko-KR" altLang="en-US" sz="2000" dirty="0"/>
              <a:t>조</a:t>
            </a:r>
            <a:r>
              <a:rPr lang="en-US" altLang="ko-KR" sz="2000" dirty="0"/>
              <a:t>),</a:t>
            </a:r>
            <a:r>
              <a:rPr lang="ko-KR" altLang="en-US" sz="2000" dirty="0"/>
              <a:t>사건의 진행상황에 대한 정보를 받을 권리</a:t>
            </a:r>
            <a:r>
              <a:rPr lang="en-US" altLang="ko-KR" sz="2000" dirty="0"/>
              <a:t>(</a:t>
            </a:r>
            <a:r>
              <a:rPr lang="ko-KR" altLang="en-US" sz="2000" dirty="0"/>
              <a:t>제</a:t>
            </a:r>
            <a:r>
              <a:rPr lang="en-US" altLang="ko-KR" sz="2000" dirty="0"/>
              <a:t>4</a:t>
            </a:r>
            <a:r>
              <a:rPr lang="ko-KR" altLang="en-US" sz="2000" dirty="0"/>
              <a:t>조</a:t>
            </a:r>
            <a:r>
              <a:rPr lang="en-US" altLang="ko-KR" sz="2000" dirty="0"/>
              <a:t>), </a:t>
            </a:r>
            <a:r>
              <a:rPr lang="ko-KR" altLang="en-US" sz="2000" dirty="0"/>
              <a:t>가해자에 관한 결정을 담당하는 공직자에게 정보를 제공할 권리</a:t>
            </a:r>
            <a:r>
              <a:rPr lang="en-US" altLang="ko-KR" sz="2000" dirty="0"/>
              <a:t>(</a:t>
            </a:r>
            <a:r>
              <a:rPr lang="ko-KR" altLang="en-US" sz="2000" dirty="0"/>
              <a:t>제</a:t>
            </a:r>
            <a:r>
              <a:rPr lang="en-US" altLang="ko-KR" sz="2000" dirty="0"/>
              <a:t>3</a:t>
            </a:r>
            <a:r>
              <a:rPr lang="ko-KR" altLang="en-US" sz="2000" dirty="0"/>
              <a:t>조</a:t>
            </a:r>
            <a:r>
              <a:rPr lang="en-US" altLang="ko-KR" sz="2000" dirty="0"/>
              <a:t>), </a:t>
            </a:r>
            <a:r>
              <a:rPr lang="ko-KR" altLang="en-US" sz="2000" dirty="0"/>
              <a:t>피해자의 재산상황과 무관하게 법적 조언을 받을 권리</a:t>
            </a:r>
            <a:r>
              <a:rPr lang="en-US" altLang="ko-KR" sz="2000" dirty="0"/>
              <a:t>(</a:t>
            </a:r>
            <a:r>
              <a:rPr lang="ko-KR" altLang="en-US" sz="2000" dirty="0"/>
              <a:t>제</a:t>
            </a:r>
            <a:r>
              <a:rPr lang="en-US" altLang="ko-KR" sz="2000" dirty="0"/>
              <a:t>6</a:t>
            </a:r>
            <a:r>
              <a:rPr lang="ko-KR" altLang="en-US" sz="2000" dirty="0"/>
              <a:t>조</a:t>
            </a:r>
            <a:r>
              <a:rPr lang="en-US" altLang="ko-KR" sz="2000" dirty="0"/>
              <a:t>), </a:t>
            </a:r>
            <a:r>
              <a:rPr lang="ko-KR" altLang="en-US" sz="2000" dirty="0"/>
              <a:t>피해자의 사생활과 신체적 안전을 보호받을 권리</a:t>
            </a:r>
            <a:r>
              <a:rPr lang="en-US" altLang="ko-KR" sz="2000" dirty="0"/>
              <a:t>(</a:t>
            </a:r>
            <a:r>
              <a:rPr lang="ko-KR" altLang="en-US" sz="2000" dirty="0"/>
              <a:t>제</a:t>
            </a:r>
            <a:r>
              <a:rPr lang="en-US" altLang="ko-KR" sz="2000" dirty="0"/>
              <a:t>8</a:t>
            </a:r>
            <a:r>
              <a:rPr lang="ko-KR" altLang="en-US" sz="2000" dirty="0"/>
              <a:t>조</a:t>
            </a:r>
            <a:r>
              <a:rPr lang="en-US" altLang="ko-KR" sz="2000" dirty="0"/>
              <a:t>), </a:t>
            </a:r>
            <a:r>
              <a:rPr lang="ko-KR" altLang="en-US" sz="2000" dirty="0"/>
              <a:t>피해자지원을 받을 권리</a:t>
            </a:r>
            <a:r>
              <a:rPr lang="en-US" altLang="ko-KR" sz="2000" dirty="0"/>
              <a:t>(</a:t>
            </a:r>
            <a:r>
              <a:rPr lang="ko-KR" altLang="en-US" sz="2000" dirty="0"/>
              <a:t>제</a:t>
            </a:r>
            <a:r>
              <a:rPr lang="en-US" altLang="ko-KR" sz="2000" dirty="0"/>
              <a:t>13</a:t>
            </a:r>
            <a:r>
              <a:rPr lang="ko-KR" altLang="en-US" sz="2000" dirty="0"/>
              <a:t>조</a:t>
            </a:r>
            <a:r>
              <a:rPr lang="en-US" altLang="ko-KR" sz="2000" dirty="0"/>
              <a:t>), </a:t>
            </a:r>
            <a:r>
              <a:rPr lang="ko-KR" altLang="en-US" sz="2000" dirty="0"/>
              <a:t>범죄에 대한 형사소송에서 정부가 적절하다고 간주하는 중재를 촉진할 정부의 의무</a:t>
            </a:r>
            <a:r>
              <a:rPr lang="en-US" altLang="ko-KR" sz="2000" dirty="0"/>
              <a:t>(</a:t>
            </a:r>
            <a:r>
              <a:rPr lang="ko-KR" altLang="en-US" sz="2000" dirty="0"/>
              <a:t>제</a:t>
            </a:r>
            <a:r>
              <a:rPr lang="en-US" altLang="ko-KR" sz="2000" dirty="0"/>
              <a:t>10</a:t>
            </a:r>
            <a:r>
              <a:rPr lang="ko-KR" altLang="en-US" sz="2000" dirty="0"/>
              <a:t>조</a:t>
            </a:r>
            <a:r>
              <a:rPr lang="en-US" altLang="ko-KR" sz="2000" dirty="0"/>
              <a:t>), </a:t>
            </a:r>
            <a:r>
              <a:rPr lang="ko-KR" altLang="en-US" sz="2000" dirty="0"/>
              <a:t>형사소송에서 피해자의 보호를 더욱 효과적으로 실행하기 위하여 </a:t>
            </a:r>
            <a:r>
              <a:rPr lang="ko-KR" altLang="en-US" sz="2000" dirty="0" err="1"/>
              <a:t>초국경적인</a:t>
            </a:r>
            <a:r>
              <a:rPr lang="ko-KR" altLang="en-US" sz="2000" dirty="0"/>
              <a:t> 범죄피해의 경우 외국과의 협력을 강화하고</a:t>
            </a:r>
            <a:r>
              <a:rPr lang="en-US" altLang="ko-KR" sz="2000" dirty="0"/>
              <a:t>, </a:t>
            </a:r>
            <a:r>
              <a:rPr lang="ko-KR" altLang="en-US" sz="2000" dirty="0"/>
              <a:t>발전시키고 촉진할 정부의 의무</a:t>
            </a:r>
            <a:r>
              <a:rPr lang="en-US" altLang="ko-KR" sz="2000" dirty="0"/>
              <a:t>(</a:t>
            </a:r>
            <a:r>
              <a:rPr lang="ko-KR" altLang="en-US" sz="2000" dirty="0"/>
              <a:t>제</a:t>
            </a:r>
            <a:r>
              <a:rPr lang="en-US" altLang="ko-KR" sz="2000" dirty="0"/>
              <a:t>13</a:t>
            </a:r>
            <a:r>
              <a:rPr lang="ko-KR" altLang="en-US" sz="2000" dirty="0"/>
              <a:t>조</a:t>
            </a:r>
            <a:r>
              <a:rPr lang="en-US" altLang="ko-KR" sz="2000" dirty="0"/>
              <a:t>) </a:t>
            </a:r>
          </a:p>
          <a:p>
            <a:pPr fontAlgn="base" latinLnBrk="1"/>
            <a:endParaRPr lang="en-US" altLang="ko-KR" sz="2000" dirty="0"/>
          </a:p>
          <a:p>
            <a:pPr fontAlgn="base" latinLnBrk="1"/>
            <a:r>
              <a:rPr lang="ko-KR" altLang="en-US" sz="2000" dirty="0"/>
              <a:t>이러한 권리만으로는 부족하다</a:t>
            </a:r>
            <a:r>
              <a:rPr lang="en-US" altLang="ko-KR" sz="2000" dirty="0"/>
              <a:t>. </a:t>
            </a:r>
            <a:r>
              <a:rPr lang="ko-KR" altLang="en-US" sz="2000" dirty="0"/>
              <a:t>왜</a:t>
            </a:r>
            <a:r>
              <a:rPr lang="en-US" altLang="ko-KR" sz="2000" dirty="0"/>
              <a:t>?</a:t>
            </a:r>
          </a:p>
        </p:txBody>
      </p:sp>
    </p:spTree>
    <p:extLst>
      <p:ext uri="{BB962C8B-B14F-4D97-AF65-F5344CB8AC3E}">
        <p14:creationId xmlns:p14="http://schemas.microsoft.com/office/powerpoint/2010/main" val="9525900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ln>
            <a:solidFill>
              <a:schemeClr val="tx1"/>
            </a:solidFill>
          </a:ln>
        </p:spPr>
        <p:txBody>
          <a:bodyPr>
            <a:normAutofit/>
          </a:bodyPr>
          <a:lstStyle/>
          <a:p>
            <a:pPr defTabSz="914400">
              <a:spcBef>
                <a:spcPts val="0"/>
              </a:spcBef>
              <a:buNone/>
            </a:pPr>
            <a:r>
              <a:rPr lang="en-US" altLang="ko-KR" sz="4400" b="0" i="0" dirty="0">
                <a:solidFill>
                  <a:srgbClr val="4F271C"/>
                </a:solidFill>
                <a:latin typeface="굴림" pitchFamily="50" charset="-127"/>
                <a:ea typeface="굴림" pitchFamily="50" charset="-127"/>
              </a:rPr>
              <a:t> </a:t>
            </a:r>
            <a:r>
              <a:rPr lang="ko-KR" altLang="en-US" sz="2800" dirty="0">
                <a:solidFill>
                  <a:schemeClr val="tx1"/>
                </a:solidFill>
                <a:latin typeface="+mn-ea"/>
                <a:ea typeface="+mn-ea"/>
              </a:rPr>
              <a:t>피해자권리장전</a:t>
            </a:r>
            <a:endParaRPr lang="ko-KR" altLang="en-US" sz="2800" b="0" i="0" dirty="0">
              <a:solidFill>
                <a:schemeClr val="tx1"/>
              </a:solidFill>
              <a:latin typeface="+mn-ea"/>
              <a:ea typeface="+mn-ea"/>
            </a:endParaRPr>
          </a:p>
        </p:txBody>
      </p:sp>
      <p:sp>
        <p:nvSpPr>
          <p:cNvPr id="6" name="슬라이드 번호 개체 틀 5"/>
          <p:cNvSpPr>
            <a:spLocks noGrp="1"/>
          </p:cNvSpPr>
          <p:nvPr>
            <p:ph type="sldNum" sz="quarter" idx="12"/>
          </p:nvPr>
        </p:nvSpPr>
        <p:spPr/>
        <p:txBody>
          <a:bodyPr>
            <a:normAutofit/>
          </a:bodyPr>
          <a:lstStyle/>
          <a:p>
            <a:fld id="{1AD93096-5B34-4342-9326-69289CEAE4C2}" type="slidenum">
              <a:rPr lang="en-US" smtClean="0"/>
              <a:pPr/>
              <a:t>48</a:t>
            </a:fld>
            <a:endParaRPr lang="en-US" dirty="0">
              <a:solidFill>
                <a:srgbClr val="FFFFFF"/>
              </a:solidFill>
            </a:endParaRPr>
          </a:p>
        </p:txBody>
      </p:sp>
      <p:graphicFrame>
        <p:nvGraphicFramePr>
          <p:cNvPr id="4" name="다이어그램 3"/>
          <p:cNvGraphicFramePr/>
          <p:nvPr>
            <p:extLst>
              <p:ext uri="{D42A27DB-BD31-4B8C-83A1-F6EECF244321}">
                <p14:modId xmlns:p14="http://schemas.microsoft.com/office/powerpoint/2010/main" val="1217325714"/>
              </p:ext>
            </p:extLst>
          </p:nvPr>
        </p:nvGraphicFramePr>
        <p:xfrm>
          <a:off x="1568624" y="1844824"/>
          <a:ext cx="6840760" cy="4320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슬라이드 번호 개체 틀 4"/>
          <p:cNvSpPr txBox="1">
            <a:spLocks/>
          </p:cNvSpPr>
          <p:nvPr/>
        </p:nvSpPr>
        <p:spPr>
          <a:xfrm>
            <a:off x="8667750" y="228600"/>
            <a:ext cx="908050" cy="381000"/>
          </a:xfrm>
          <a:prstGeom prst="rect">
            <a:avLst/>
          </a:prstGeom>
        </p:spPr>
        <p:txBody>
          <a:bodyPr vert="horz" anchor="ctr" anchorCtr="0">
            <a:normAutofit/>
          </a:bodyPr>
          <a:lstStyle>
            <a:defPPr>
              <a:defRPr lang="en-US"/>
            </a:defPPr>
            <a:lvl1pPr marL="0" algn="ctr" defTabSz="914400" rtl="0" latinLnBrk="0">
              <a:defRPr sz="1400" b="1" kern="1200">
                <a:solidFill>
                  <a:srgbClr val="FFFFFF"/>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endParaRPr lang="en-US" dirty="0">
              <a:solidFill>
                <a:schemeClr val="tx2"/>
              </a:solidFill>
            </a:endParaRPr>
          </a:p>
        </p:txBody>
      </p:sp>
    </p:spTree>
    <p:extLst>
      <p:ext uri="{BB962C8B-B14F-4D97-AF65-F5344CB8AC3E}">
        <p14:creationId xmlns:p14="http://schemas.microsoft.com/office/powerpoint/2010/main" val="33743312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ko-KR" altLang="en-US" sz="3600" dirty="0">
                <a:latin typeface="+mn-ea"/>
                <a:ea typeface="+mn-ea"/>
              </a:rPr>
              <a:t>피해자 권리장전상</a:t>
            </a:r>
            <a:r>
              <a:rPr lang="en-US" altLang="ko-KR" sz="3600" dirty="0">
                <a:latin typeface="+mn-ea"/>
                <a:ea typeface="+mn-ea"/>
              </a:rPr>
              <a:t> </a:t>
            </a:r>
            <a:r>
              <a:rPr lang="ko-KR" altLang="en-US" sz="3600" dirty="0">
                <a:latin typeface="+mn-ea"/>
                <a:ea typeface="+mn-ea"/>
              </a:rPr>
              <a:t>배상</a:t>
            </a:r>
            <a:r>
              <a:rPr lang="en-US" altLang="ko-KR" sz="3600" dirty="0">
                <a:latin typeface="+mn-ea"/>
                <a:ea typeface="+mn-ea"/>
              </a:rPr>
              <a:t>?</a:t>
            </a:r>
            <a:endParaRPr lang="ko-KR" altLang="en-US" sz="3600" dirty="0">
              <a:latin typeface="+mn-ea"/>
              <a:ea typeface="+mn-ea"/>
            </a:endParaRPr>
          </a:p>
        </p:txBody>
      </p:sp>
      <p:sp>
        <p:nvSpPr>
          <p:cNvPr id="3" name="슬라이드 번호 개체 틀 2"/>
          <p:cNvSpPr>
            <a:spLocks noGrp="1"/>
          </p:cNvSpPr>
          <p:nvPr>
            <p:ph type="sldNum" sz="quarter" idx="12"/>
          </p:nvPr>
        </p:nvSpPr>
        <p:spPr/>
        <p:txBody>
          <a:bodyPr>
            <a:normAutofit/>
          </a:bodyPr>
          <a:lstStyle/>
          <a:p>
            <a:fld id="{1AD93096-5B34-4342-9326-69289CEAE4C2}" type="slidenum">
              <a:rPr lang="en-US" smtClean="0"/>
              <a:pPr/>
              <a:t>49</a:t>
            </a:fld>
            <a:endParaRPr lang="en-US" dirty="0">
              <a:solidFill>
                <a:srgbClr val="FFFFFF"/>
              </a:solidFill>
            </a:endParaRPr>
          </a:p>
        </p:txBody>
      </p:sp>
      <p:sp>
        <p:nvSpPr>
          <p:cNvPr id="16" name="타원 15"/>
          <p:cNvSpPr/>
          <p:nvPr/>
        </p:nvSpPr>
        <p:spPr>
          <a:xfrm>
            <a:off x="2864768" y="2420888"/>
            <a:ext cx="3672408" cy="352839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모서리가 둥근 직사각형 14"/>
          <p:cNvSpPr/>
          <p:nvPr/>
        </p:nvSpPr>
        <p:spPr>
          <a:xfrm>
            <a:off x="2426384" y="2433133"/>
            <a:ext cx="1512168" cy="79208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solidFill>
                  <a:schemeClr val="tx1"/>
                </a:solidFill>
              </a:rPr>
              <a:t>재활조치</a:t>
            </a:r>
          </a:p>
        </p:txBody>
      </p:sp>
      <p:sp>
        <p:nvSpPr>
          <p:cNvPr id="19" name="모서리가 둥근 직사각형 18"/>
          <p:cNvSpPr/>
          <p:nvPr/>
        </p:nvSpPr>
        <p:spPr>
          <a:xfrm>
            <a:off x="5313040" y="2420888"/>
            <a:ext cx="1512168" cy="79208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solidFill>
                  <a:schemeClr val="tx1"/>
                </a:solidFill>
              </a:rPr>
              <a:t>만족</a:t>
            </a:r>
          </a:p>
        </p:txBody>
      </p:sp>
      <p:sp>
        <p:nvSpPr>
          <p:cNvPr id="20" name="모서리가 둥근 직사각형 19"/>
          <p:cNvSpPr/>
          <p:nvPr/>
        </p:nvSpPr>
        <p:spPr>
          <a:xfrm>
            <a:off x="2288704" y="4077072"/>
            <a:ext cx="1512168" cy="79208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solidFill>
                  <a:schemeClr val="tx1"/>
                </a:solidFill>
              </a:rPr>
              <a:t>금전배상</a:t>
            </a:r>
          </a:p>
        </p:txBody>
      </p:sp>
      <p:sp>
        <p:nvSpPr>
          <p:cNvPr id="21" name="모서리가 둥근 직사각형 20"/>
          <p:cNvSpPr/>
          <p:nvPr/>
        </p:nvSpPr>
        <p:spPr>
          <a:xfrm>
            <a:off x="5673080" y="4077072"/>
            <a:ext cx="1512168" cy="79208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solidFill>
                  <a:schemeClr val="tx1"/>
                </a:solidFill>
              </a:rPr>
              <a:t>재발방지보증</a:t>
            </a:r>
          </a:p>
        </p:txBody>
      </p:sp>
      <p:sp>
        <p:nvSpPr>
          <p:cNvPr id="22" name="모서리가 둥근 직사각형 21"/>
          <p:cNvSpPr/>
          <p:nvPr/>
        </p:nvSpPr>
        <p:spPr>
          <a:xfrm>
            <a:off x="3938552" y="5524538"/>
            <a:ext cx="1512168" cy="79208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solidFill>
                  <a:schemeClr val="tx1"/>
                </a:solidFill>
              </a:rPr>
              <a:t>원상회복</a:t>
            </a:r>
          </a:p>
        </p:txBody>
      </p:sp>
    </p:spTree>
    <p:extLst>
      <p:ext uri="{BB962C8B-B14F-4D97-AF65-F5344CB8AC3E}">
        <p14:creationId xmlns:p14="http://schemas.microsoft.com/office/powerpoint/2010/main" val="13969460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ko-KR" altLang="en-US" sz="2800" dirty="0">
                <a:latin typeface="+mn-ea"/>
                <a:ea typeface="+mn-ea"/>
              </a:rPr>
              <a:t>진실에 대한 권리</a:t>
            </a:r>
            <a:r>
              <a:rPr lang="en-US" altLang="ko-KR" sz="2800" dirty="0">
                <a:latin typeface="+mn-ea"/>
                <a:ea typeface="+mn-ea"/>
              </a:rPr>
              <a:t>—&lt;</a:t>
            </a:r>
            <a:r>
              <a:rPr lang="ko-KR" altLang="en-US" sz="2800" dirty="0" err="1">
                <a:latin typeface="+mn-ea"/>
                <a:ea typeface="+mn-ea"/>
              </a:rPr>
              <a:t>증보불처벌투쟁원칙</a:t>
            </a:r>
            <a:r>
              <a:rPr lang="en-US" altLang="ko-KR" sz="2800" dirty="0">
                <a:latin typeface="+mn-ea"/>
                <a:ea typeface="+mn-ea"/>
              </a:rPr>
              <a:t>, 2005&gt;</a:t>
            </a:r>
            <a:endParaRPr lang="ko-KR" altLang="en-US" sz="2800" dirty="0">
              <a:latin typeface="+mn-ea"/>
              <a:ea typeface="+mn-ea"/>
            </a:endParaRPr>
          </a:p>
        </p:txBody>
      </p:sp>
      <p:sp>
        <p:nvSpPr>
          <p:cNvPr id="3" name="내용 개체 틀 2"/>
          <p:cNvSpPr>
            <a:spLocks noGrp="1"/>
          </p:cNvSpPr>
          <p:nvPr>
            <p:ph sz="half" idx="1"/>
          </p:nvPr>
        </p:nvSpPr>
        <p:spPr>
          <a:xfrm>
            <a:off x="776536" y="1772816"/>
            <a:ext cx="8352928" cy="4427984"/>
          </a:xfrm>
        </p:spPr>
        <p:txBody>
          <a:bodyPr>
            <a:normAutofit fontScale="70000" lnSpcReduction="20000"/>
          </a:bodyPr>
          <a:lstStyle/>
          <a:p>
            <a:pPr>
              <a:buNone/>
            </a:pPr>
            <a:r>
              <a:rPr lang="en-US" altLang="ko-KR" sz="2800" dirty="0"/>
              <a:t>      </a:t>
            </a:r>
          </a:p>
          <a:p>
            <a:r>
              <a:rPr lang="ko-KR" altLang="en-US" sz="2600" dirty="0">
                <a:latin typeface="맑은 고딕" panose="020B0503020000020004" pitchFamily="50" charset="-127"/>
                <a:ea typeface="맑은 고딕" panose="020B0503020000020004" pitchFamily="50" charset="-127"/>
              </a:rPr>
              <a:t>①국민의 진실에 대한 불가양의 권리</a:t>
            </a:r>
            <a:r>
              <a:rPr lang="en-US" altLang="ko-KR" sz="2600" dirty="0">
                <a:latin typeface="맑은 고딕" panose="020B0503020000020004" pitchFamily="50" charset="-127"/>
                <a:ea typeface="맑은 고딕" panose="020B0503020000020004" pitchFamily="50" charset="-127"/>
              </a:rPr>
              <a:t>(</a:t>
            </a:r>
            <a:r>
              <a:rPr lang="ko-KR" altLang="en-US" sz="2600" dirty="0">
                <a:latin typeface="맑은 고딕" panose="020B0503020000020004" pitchFamily="50" charset="-127"/>
                <a:ea typeface="맑은 고딕" panose="020B0503020000020004" pitchFamily="50" charset="-127"/>
              </a:rPr>
              <a:t>제</a:t>
            </a:r>
            <a:r>
              <a:rPr lang="en-US" altLang="ko-KR" sz="2600" dirty="0">
                <a:latin typeface="맑은 고딕" panose="020B0503020000020004" pitchFamily="50" charset="-127"/>
                <a:ea typeface="맑은 고딕" panose="020B0503020000020004" pitchFamily="50" charset="-127"/>
              </a:rPr>
              <a:t>2</a:t>
            </a:r>
            <a:r>
              <a:rPr lang="ko-KR" altLang="en-US" sz="2600" dirty="0">
                <a:latin typeface="맑은 고딕" panose="020B0503020000020004" pitchFamily="50" charset="-127"/>
                <a:ea typeface="맑은 고딕" panose="020B0503020000020004" pitchFamily="50" charset="-127"/>
              </a:rPr>
              <a:t>원칙</a:t>
            </a:r>
            <a:r>
              <a:rPr lang="en-US" altLang="ko-KR" sz="2600" dirty="0">
                <a:latin typeface="맑은 고딕" panose="020B0503020000020004" pitchFamily="50" charset="-127"/>
                <a:ea typeface="맑은 고딕" panose="020B0503020000020004" pitchFamily="50" charset="-127"/>
              </a:rPr>
              <a:t>)</a:t>
            </a:r>
          </a:p>
          <a:p>
            <a:pPr>
              <a:buNone/>
            </a:pPr>
            <a:r>
              <a:rPr lang="en-US" altLang="ko-KR" sz="2600" dirty="0">
                <a:latin typeface="맑은 고딕" panose="020B0503020000020004" pitchFamily="50" charset="-127"/>
                <a:ea typeface="맑은 고딕" panose="020B0503020000020004" pitchFamily="50" charset="-127"/>
              </a:rPr>
              <a:t>     </a:t>
            </a:r>
            <a:r>
              <a:rPr lang="ko-KR" altLang="en-US" sz="2600" dirty="0">
                <a:latin typeface="맑은 고딕" panose="020B0503020000020004" pitchFamily="50" charset="-127"/>
                <a:ea typeface="맑은 고딕" panose="020B0503020000020004" pitchFamily="50" charset="-127"/>
              </a:rPr>
              <a:t>모든 국민은 끔찍한 범죄의 발생에 대하여</a:t>
            </a:r>
            <a:r>
              <a:rPr lang="en-US" altLang="ko-KR" sz="2600" dirty="0">
                <a:latin typeface="맑은 고딕" panose="020B0503020000020004" pitchFamily="50" charset="-127"/>
                <a:ea typeface="맑은 고딕" panose="020B0503020000020004" pitchFamily="50" charset="-127"/>
              </a:rPr>
              <a:t>, </a:t>
            </a:r>
            <a:r>
              <a:rPr lang="ko-KR" altLang="en-US" sz="2600" dirty="0">
                <a:latin typeface="맑은 고딕" panose="020B0503020000020004" pitchFamily="50" charset="-127"/>
                <a:ea typeface="맑은 고딕" panose="020B0503020000020004" pitchFamily="50" charset="-127"/>
              </a:rPr>
              <a:t>대량의 또는 체계적인 침해를 통해 그러한 범죄의 발생에 이르게 되었던 상황과 이유에 관해 진실에 대한 불가양의 알 권리를 가진다</a:t>
            </a:r>
            <a:r>
              <a:rPr lang="en-US" altLang="ko-KR" sz="2600" dirty="0">
                <a:latin typeface="맑은 고딕" panose="020B0503020000020004" pitchFamily="50" charset="-127"/>
                <a:ea typeface="맑은 고딕" panose="020B0503020000020004" pitchFamily="50" charset="-127"/>
              </a:rPr>
              <a:t>. </a:t>
            </a:r>
            <a:r>
              <a:rPr lang="ko-KR" altLang="en-US" sz="2600" dirty="0">
                <a:latin typeface="맑은 고딕" panose="020B0503020000020004" pitchFamily="50" charset="-127"/>
                <a:ea typeface="맑은 고딕" panose="020B0503020000020004" pitchFamily="50" charset="-127"/>
              </a:rPr>
              <a:t>진실에 대한 권리의 완전하고 효과적인 행사는 권리침해의 재발을 방지하는 데에 필수적인 안전판이다</a:t>
            </a:r>
            <a:r>
              <a:rPr lang="en-US" altLang="ko-KR" sz="2600" dirty="0">
                <a:latin typeface="맑은 고딕" panose="020B0503020000020004" pitchFamily="50" charset="-127"/>
                <a:ea typeface="맑은 고딕" panose="020B0503020000020004" pitchFamily="50" charset="-127"/>
              </a:rPr>
              <a:t>. </a:t>
            </a:r>
            <a:endParaRPr lang="ko-KR" altLang="en-US" sz="2600" dirty="0">
              <a:latin typeface="맑은 고딕" panose="020B0503020000020004" pitchFamily="50" charset="-127"/>
              <a:ea typeface="맑은 고딕" panose="020B0503020000020004" pitchFamily="50" charset="-127"/>
            </a:endParaRPr>
          </a:p>
          <a:p>
            <a:r>
              <a:rPr lang="ko-KR" altLang="en-US" sz="2600" dirty="0">
                <a:latin typeface="맑은 고딕" panose="020B0503020000020004" pitchFamily="50" charset="-127"/>
                <a:ea typeface="맑은 고딕" panose="020B0503020000020004" pitchFamily="50" charset="-127"/>
              </a:rPr>
              <a:t>②기억을 보존할 국가의 의무</a:t>
            </a:r>
            <a:r>
              <a:rPr lang="en-US" altLang="ko-KR" sz="2600" dirty="0">
                <a:latin typeface="맑은 고딕" panose="020B0503020000020004" pitchFamily="50" charset="-127"/>
                <a:ea typeface="맑은 고딕" panose="020B0503020000020004" pitchFamily="50" charset="-127"/>
              </a:rPr>
              <a:t>(</a:t>
            </a:r>
            <a:r>
              <a:rPr lang="ko-KR" altLang="en-US" sz="2600" dirty="0">
                <a:latin typeface="맑은 고딕" panose="020B0503020000020004" pitchFamily="50" charset="-127"/>
                <a:ea typeface="맑은 고딕" panose="020B0503020000020004" pitchFamily="50" charset="-127"/>
              </a:rPr>
              <a:t>제</a:t>
            </a:r>
            <a:r>
              <a:rPr lang="en-US" altLang="ko-KR" sz="2600" dirty="0">
                <a:latin typeface="맑은 고딕" panose="020B0503020000020004" pitchFamily="50" charset="-127"/>
                <a:ea typeface="맑은 고딕" panose="020B0503020000020004" pitchFamily="50" charset="-127"/>
              </a:rPr>
              <a:t>3</a:t>
            </a:r>
            <a:r>
              <a:rPr lang="ko-KR" altLang="en-US" sz="2600" dirty="0">
                <a:latin typeface="맑은 고딕" panose="020B0503020000020004" pitchFamily="50" charset="-127"/>
                <a:ea typeface="맑은 고딕" panose="020B0503020000020004" pitchFamily="50" charset="-127"/>
              </a:rPr>
              <a:t>원칙</a:t>
            </a:r>
            <a:r>
              <a:rPr lang="en-US" altLang="ko-KR" sz="2600" dirty="0">
                <a:latin typeface="맑은 고딕" panose="020B0503020000020004" pitchFamily="50" charset="-127"/>
                <a:ea typeface="맑은 고딕" panose="020B0503020000020004" pitchFamily="50" charset="-127"/>
              </a:rPr>
              <a:t>)</a:t>
            </a:r>
            <a:endParaRPr lang="ko-KR" altLang="en-US" sz="2600" dirty="0">
              <a:latin typeface="맑은 고딕" panose="020B0503020000020004" pitchFamily="50" charset="-127"/>
              <a:ea typeface="맑은 고딕" panose="020B0503020000020004" pitchFamily="50" charset="-127"/>
            </a:endParaRPr>
          </a:p>
          <a:p>
            <a:pPr>
              <a:buNone/>
            </a:pPr>
            <a:r>
              <a:rPr lang="ko-KR" altLang="en-US" sz="2600" dirty="0">
                <a:latin typeface="맑은 고딕" panose="020B0503020000020004" pitchFamily="50" charset="-127"/>
                <a:ea typeface="맑은 고딕" panose="020B0503020000020004" pitchFamily="50" charset="-127"/>
              </a:rPr>
              <a:t>    억압의 역사에 대한 국민의 지식은 유산의 일부이며</a:t>
            </a:r>
            <a:r>
              <a:rPr lang="en-US" altLang="ko-KR" sz="2600" dirty="0">
                <a:latin typeface="맑은 고딕" panose="020B0503020000020004" pitchFamily="50" charset="-127"/>
                <a:ea typeface="맑은 고딕" panose="020B0503020000020004" pitchFamily="50" charset="-127"/>
              </a:rPr>
              <a:t>, </a:t>
            </a:r>
            <a:r>
              <a:rPr lang="ko-KR" altLang="en-US" sz="2600" dirty="0">
                <a:latin typeface="맑은 고딕" panose="020B0503020000020004" pitchFamily="50" charset="-127"/>
                <a:ea typeface="맑은 고딕" panose="020B0503020000020004" pitchFamily="50" charset="-127"/>
              </a:rPr>
              <a:t>이러한 지식은 인권법과 인도법의 침해와 관련하여 </a:t>
            </a:r>
            <a:r>
              <a:rPr lang="ko-KR" altLang="en-US" sz="2600" dirty="0" err="1">
                <a:latin typeface="맑은 고딕" panose="020B0503020000020004" pitchFamily="50" charset="-127"/>
                <a:ea typeface="맑은 고딕" panose="020B0503020000020004" pitchFamily="50" charset="-127"/>
              </a:rPr>
              <a:t>문서고와</a:t>
            </a:r>
            <a:r>
              <a:rPr lang="ko-KR" altLang="en-US" sz="2600" dirty="0">
                <a:latin typeface="맑은 고딕" panose="020B0503020000020004" pitchFamily="50" charset="-127"/>
                <a:ea typeface="맑은 고딕" panose="020B0503020000020004" pitchFamily="50" charset="-127"/>
              </a:rPr>
              <a:t> 여타 증거를 보존할 국가의 의무 및 이러한 침해에 관한 지식을 접근하기 용이하게 할 국가의 의무를 이행하는 데 적절한 조치들을 통해 확보되어야 한다</a:t>
            </a:r>
            <a:r>
              <a:rPr lang="en-US" altLang="ko-KR" sz="2600" dirty="0">
                <a:latin typeface="맑은 고딕" panose="020B0503020000020004" pitchFamily="50" charset="-127"/>
                <a:ea typeface="맑은 고딕" panose="020B0503020000020004" pitchFamily="50" charset="-127"/>
              </a:rPr>
              <a:t>. </a:t>
            </a:r>
            <a:r>
              <a:rPr lang="ko-KR" altLang="en-US" sz="2600" dirty="0">
                <a:latin typeface="맑은 고딕" panose="020B0503020000020004" pitchFamily="50" charset="-127"/>
                <a:ea typeface="맑은 고딕" panose="020B0503020000020004" pitchFamily="50" charset="-127"/>
              </a:rPr>
              <a:t>그러한 조치들은 집단적 기억이 </a:t>
            </a:r>
            <a:r>
              <a:rPr lang="ko-KR" altLang="en-US" sz="2600" dirty="0" err="1">
                <a:latin typeface="맑은 고딕" panose="020B0503020000020004" pitchFamily="50" charset="-127"/>
                <a:ea typeface="맑은 고딕" panose="020B0503020000020004" pitchFamily="50" charset="-127"/>
              </a:rPr>
              <a:t>멸실되지</a:t>
            </a:r>
            <a:r>
              <a:rPr lang="ko-KR" altLang="en-US" sz="2600" dirty="0">
                <a:latin typeface="맑은 고딕" panose="020B0503020000020004" pitchFamily="50" charset="-127"/>
                <a:ea typeface="맑은 고딕" panose="020B0503020000020004" pitchFamily="50" charset="-127"/>
              </a:rPr>
              <a:t> 않도록 해야 하며</a:t>
            </a:r>
            <a:r>
              <a:rPr lang="en-US" altLang="ko-KR" sz="2600" dirty="0">
                <a:latin typeface="맑은 고딕" panose="020B0503020000020004" pitchFamily="50" charset="-127"/>
                <a:ea typeface="맑은 고딕" panose="020B0503020000020004" pitchFamily="50" charset="-127"/>
              </a:rPr>
              <a:t>, </a:t>
            </a:r>
            <a:r>
              <a:rPr lang="ko-KR" altLang="en-US" sz="2600" dirty="0">
                <a:latin typeface="맑은 고딕" panose="020B0503020000020004" pitchFamily="50" charset="-127"/>
                <a:ea typeface="맑은 고딕" panose="020B0503020000020004" pitchFamily="50" charset="-127"/>
              </a:rPr>
              <a:t>특히 수정주의나 부인주의 주장</a:t>
            </a:r>
            <a:r>
              <a:rPr lang="en-US" altLang="ko-KR" sz="2600" dirty="0">
                <a:latin typeface="맑은 고딕" panose="020B0503020000020004" pitchFamily="50" charset="-127"/>
                <a:ea typeface="맑은 고딕" panose="020B0503020000020004" pitchFamily="50" charset="-127"/>
              </a:rPr>
              <a:t>(revisionist or negativist arguments)</a:t>
            </a:r>
            <a:r>
              <a:rPr lang="ko-KR" altLang="en-US" sz="2600" dirty="0">
                <a:latin typeface="맑은 고딕" panose="020B0503020000020004" pitchFamily="50" charset="-127"/>
                <a:ea typeface="맑은 고딕" panose="020B0503020000020004" pitchFamily="50" charset="-127"/>
              </a:rPr>
              <a:t>에 맞서서 이루어져야 한다</a:t>
            </a:r>
            <a:r>
              <a:rPr lang="en-US" altLang="ko-KR" sz="2600" dirty="0">
                <a:latin typeface="맑은 고딕" panose="020B0503020000020004" pitchFamily="50" charset="-127"/>
                <a:ea typeface="맑은 고딕" panose="020B0503020000020004" pitchFamily="50" charset="-127"/>
              </a:rPr>
              <a:t>. </a:t>
            </a:r>
            <a:endParaRPr lang="ko-KR" altLang="en-US" sz="2600" dirty="0">
              <a:latin typeface="맑은 고딕" panose="020B0503020000020004" pitchFamily="50" charset="-127"/>
              <a:ea typeface="맑은 고딕" panose="020B0503020000020004" pitchFamily="50" charset="-127"/>
            </a:endParaRPr>
          </a:p>
          <a:p>
            <a:r>
              <a:rPr lang="ko-KR" altLang="en-US" sz="2600" dirty="0">
                <a:latin typeface="맑은 고딕" panose="020B0503020000020004" pitchFamily="50" charset="-127"/>
                <a:ea typeface="맑은 고딕" panose="020B0503020000020004" pitchFamily="50" charset="-127"/>
              </a:rPr>
              <a:t>③희생자의 알 권리</a:t>
            </a:r>
            <a:r>
              <a:rPr lang="en-US" altLang="ko-KR" sz="2600" dirty="0">
                <a:latin typeface="맑은 고딕" panose="020B0503020000020004" pitchFamily="50" charset="-127"/>
                <a:ea typeface="맑은 고딕" panose="020B0503020000020004" pitchFamily="50" charset="-127"/>
              </a:rPr>
              <a:t>(</a:t>
            </a:r>
            <a:r>
              <a:rPr lang="ko-KR" altLang="en-US" sz="2600" dirty="0">
                <a:latin typeface="맑은 고딕" panose="020B0503020000020004" pitchFamily="50" charset="-127"/>
                <a:ea typeface="맑은 고딕" panose="020B0503020000020004" pitchFamily="50" charset="-127"/>
              </a:rPr>
              <a:t>제</a:t>
            </a:r>
            <a:r>
              <a:rPr lang="en-US" altLang="ko-KR" sz="2600" dirty="0">
                <a:latin typeface="맑은 고딕" panose="020B0503020000020004" pitchFamily="50" charset="-127"/>
                <a:ea typeface="맑은 고딕" panose="020B0503020000020004" pitchFamily="50" charset="-127"/>
              </a:rPr>
              <a:t>4</a:t>
            </a:r>
            <a:r>
              <a:rPr lang="ko-KR" altLang="en-US" sz="2600" dirty="0">
                <a:latin typeface="맑은 고딕" panose="020B0503020000020004" pitchFamily="50" charset="-127"/>
                <a:ea typeface="맑은 고딕" panose="020B0503020000020004" pitchFamily="50" charset="-127"/>
              </a:rPr>
              <a:t>원칙</a:t>
            </a:r>
            <a:r>
              <a:rPr lang="en-US" altLang="ko-KR" sz="2600" dirty="0">
                <a:latin typeface="맑은 고딕" panose="020B0503020000020004" pitchFamily="50" charset="-127"/>
                <a:ea typeface="맑은 고딕" panose="020B0503020000020004" pitchFamily="50" charset="-127"/>
              </a:rPr>
              <a:t>)</a:t>
            </a:r>
            <a:endParaRPr lang="ko-KR" altLang="en-US" sz="2600" dirty="0">
              <a:latin typeface="맑은 고딕" panose="020B0503020000020004" pitchFamily="50" charset="-127"/>
              <a:ea typeface="맑은 고딕" panose="020B0503020000020004" pitchFamily="50" charset="-127"/>
            </a:endParaRPr>
          </a:p>
          <a:p>
            <a:pPr>
              <a:buNone/>
            </a:pPr>
            <a:r>
              <a:rPr lang="ko-KR" altLang="en-US" sz="2600" dirty="0">
                <a:latin typeface="맑은 고딕" panose="020B0503020000020004" pitchFamily="50" charset="-127"/>
                <a:ea typeface="맑은 고딕" panose="020B0503020000020004" pitchFamily="50" charset="-127"/>
              </a:rPr>
              <a:t>    온갖 법적 절차에 상관없이 피해자와 그 가족은 인권침해가 발생했던 상황</a:t>
            </a:r>
            <a:r>
              <a:rPr lang="en-US" altLang="ko-KR" sz="2600" dirty="0">
                <a:latin typeface="맑은 고딕" panose="020B0503020000020004" pitchFamily="50" charset="-127"/>
                <a:ea typeface="맑은 고딕" panose="020B0503020000020004" pitchFamily="50" charset="-127"/>
              </a:rPr>
              <a:t>, </a:t>
            </a:r>
            <a:r>
              <a:rPr lang="ko-KR" altLang="en-US" sz="2600" dirty="0">
                <a:latin typeface="맑은 고딕" panose="020B0503020000020004" pitchFamily="50" charset="-127"/>
                <a:ea typeface="맑은 고딕" panose="020B0503020000020004" pitchFamily="50" charset="-127"/>
              </a:rPr>
              <a:t>그리고 피해자가 사망하거나 실종된 경우에는 그 피해자의 운명에 관한 </a:t>
            </a:r>
            <a:r>
              <a:rPr lang="ko-KR" altLang="en-US" sz="2600" u="sng" dirty="0">
                <a:latin typeface="맑은 고딕" panose="020B0503020000020004" pitchFamily="50" charset="-127"/>
                <a:ea typeface="맑은 고딕" panose="020B0503020000020004" pitchFamily="50" charset="-127"/>
              </a:rPr>
              <a:t>진실에 대하여 시효로 소멸하지 않는 알 권리</a:t>
            </a:r>
            <a:r>
              <a:rPr lang="ko-KR" altLang="en-US" sz="2600" dirty="0">
                <a:latin typeface="맑은 고딕" panose="020B0503020000020004" pitchFamily="50" charset="-127"/>
                <a:ea typeface="맑은 고딕" panose="020B0503020000020004" pitchFamily="50" charset="-127"/>
              </a:rPr>
              <a:t>를 가진다</a:t>
            </a:r>
            <a:r>
              <a:rPr lang="en-US" altLang="ko-KR" sz="2600" dirty="0">
                <a:latin typeface="맑은 고딕" panose="020B0503020000020004" pitchFamily="50" charset="-127"/>
                <a:ea typeface="맑은 고딕" panose="020B0503020000020004" pitchFamily="50" charset="-127"/>
              </a:rPr>
              <a:t>.</a:t>
            </a:r>
            <a:endParaRPr lang="ko-KR" altLang="en-US" sz="2600" dirty="0">
              <a:latin typeface="맑은 고딕" panose="020B0503020000020004" pitchFamily="50" charset="-127"/>
              <a:ea typeface="맑은 고딕" panose="020B0503020000020004" pitchFamily="50" charset="-127"/>
            </a:endParaRPr>
          </a:p>
          <a:p>
            <a:endParaRPr lang="ko-KR" altLang="en-US" dirty="0">
              <a:latin typeface="맑은 고딕" panose="020B0503020000020004" pitchFamily="50" charset="-127"/>
              <a:ea typeface="맑은 고딕" panose="020B0503020000020004" pitchFamily="50" charset="-127"/>
            </a:endParaRPr>
          </a:p>
        </p:txBody>
      </p:sp>
      <p:sp>
        <p:nvSpPr>
          <p:cNvPr id="5" name="슬라이드 번호 개체 틀 4"/>
          <p:cNvSpPr>
            <a:spLocks noGrp="1"/>
          </p:cNvSpPr>
          <p:nvPr>
            <p:ph type="sldNum" sz="quarter" idx="12"/>
          </p:nvPr>
        </p:nvSpPr>
        <p:spPr/>
        <p:txBody>
          <a:bodyPr>
            <a:normAutofit/>
          </a:bodyPr>
          <a:lstStyle/>
          <a:p>
            <a:pPr algn="ctr"/>
            <a:fld id="{1AD93096-5B34-4342-9326-69289CEAE4C2}" type="slidenum">
              <a:rPr lang="en-US" smtClean="0"/>
              <a:pPr algn="ctr"/>
              <a:t>50</a:t>
            </a:fld>
            <a:endParaRPr lang="en-US"/>
          </a:p>
        </p:txBody>
      </p:sp>
    </p:spTree>
    <p:extLst>
      <p:ext uri="{BB962C8B-B14F-4D97-AF65-F5344CB8AC3E}">
        <p14:creationId xmlns:p14="http://schemas.microsoft.com/office/powerpoint/2010/main" val="30129656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ko-KR" altLang="en-US" sz="3600" dirty="0">
                <a:latin typeface="+mn-ea"/>
                <a:ea typeface="+mn-ea"/>
              </a:rPr>
              <a:t>원상회복</a:t>
            </a:r>
            <a:r>
              <a:rPr lang="en-US" altLang="ko-KR" sz="3600" dirty="0">
                <a:latin typeface="+mn-ea"/>
                <a:ea typeface="+mn-ea"/>
              </a:rPr>
              <a:t>,</a:t>
            </a:r>
            <a:r>
              <a:rPr lang="ko-KR" altLang="en-US" sz="3600" dirty="0">
                <a:latin typeface="+mn-ea"/>
                <a:ea typeface="+mn-ea"/>
              </a:rPr>
              <a:t> 피해배상</a:t>
            </a:r>
            <a:r>
              <a:rPr lang="en-US" altLang="ko-KR" sz="3600" dirty="0">
                <a:latin typeface="+mn-ea"/>
                <a:ea typeface="+mn-ea"/>
              </a:rPr>
              <a:t>, </a:t>
            </a:r>
            <a:r>
              <a:rPr lang="ko-KR" altLang="en-US" sz="3600" dirty="0">
                <a:latin typeface="+mn-ea"/>
                <a:ea typeface="+mn-ea"/>
              </a:rPr>
              <a:t>재활조치</a:t>
            </a:r>
          </a:p>
        </p:txBody>
      </p:sp>
      <p:sp>
        <p:nvSpPr>
          <p:cNvPr id="3" name="내용 개체 틀 2"/>
          <p:cNvSpPr>
            <a:spLocks noGrp="1"/>
          </p:cNvSpPr>
          <p:nvPr>
            <p:ph idx="1"/>
          </p:nvPr>
        </p:nvSpPr>
        <p:spPr/>
        <p:txBody>
          <a:bodyPr>
            <a:normAutofit fontScale="70000" lnSpcReduction="20000"/>
          </a:bodyPr>
          <a:lstStyle/>
          <a:p>
            <a:r>
              <a:rPr lang="en-US" altLang="ko-KR" sz="2400" dirty="0">
                <a:latin typeface="+mn-ea"/>
              </a:rPr>
              <a:t>19. </a:t>
            </a:r>
            <a:r>
              <a:rPr lang="ko-KR" altLang="en-US" sz="2400" dirty="0">
                <a:latin typeface="+mn-ea"/>
              </a:rPr>
              <a:t>원상회복은 가능하다면 피해자를 국제인권법의 중대한 위반행위 또는 국제인도법의 심각한 위반행위가 발생하기 이전 상황으로 회복시켜 놓아야 한다</a:t>
            </a:r>
            <a:r>
              <a:rPr lang="en-US" altLang="ko-KR" sz="2400" dirty="0">
                <a:latin typeface="+mn-ea"/>
              </a:rPr>
              <a:t>. </a:t>
            </a:r>
            <a:r>
              <a:rPr lang="ko-KR" altLang="en-US" sz="2400" dirty="0">
                <a:latin typeface="+mn-ea"/>
              </a:rPr>
              <a:t>필요한 경우 원상회복은 자유의 회복</a:t>
            </a:r>
            <a:r>
              <a:rPr lang="en-US" altLang="ko-KR" sz="2400" dirty="0">
                <a:latin typeface="+mn-ea"/>
              </a:rPr>
              <a:t>, </a:t>
            </a:r>
            <a:r>
              <a:rPr lang="ko-KR" altLang="en-US" sz="2400" dirty="0">
                <a:latin typeface="+mn-ea"/>
              </a:rPr>
              <a:t>인권</a:t>
            </a:r>
            <a:r>
              <a:rPr lang="en-US" altLang="ko-KR" sz="2400" dirty="0">
                <a:latin typeface="+mn-ea"/>
              </a:rPr>
              <a:t>, </a:t>
            </a:r>
            <a:r>
              <a:rPr lang="ko-KR" altLang="en-US" sz="2400" dirty="0">
                <a:latin typeface="+mn-ea"/>
              </a:rPr>
              <a:t>정체성</a:t>
            </a:r>
            <a:r>
              <a:rPr lang="en-US" altLang="ko-KR" sz="2400" dirty="0">
                <a:latin typeface="+mn-ea"/>
              </a:rPr>
              <a:t>, </a:t>
            </a:r>
            <a:r>
              <a:rPr lang="ko-KR" altLang="en-US" sz="2400" dirty="0">
                <a:latin typeface="+mn-ea"/>
              </a:rPr>
              <a:t>가정생활</a:t>
            </a:r>
            <a:r>
              <a:rPr lang="en-US" altLang="ko-KR" sz="2400" dirty="0">
                <a:latin typeface="+mn-ea"/>
              </a:rPr>
              <a:t>, </a:t>
            </a:r>
            <a:r>
              <a:rPr lang="ko-KR" altLang="en-US" sz="2400" dirty="0">
                <a:latin typeface="+mn-ea"/>
              </a:rPr>
              <a:t>시민권의 향유</a:t>
            </a:r>
            <a:r>
              <a:rPr lang="en-US" altLang="ko-KR" sz="2400" dirty="0">
                <a:latin typeface="+mn-ea"/>
              </a:rPr>
              <a:t>, </a:t>
            </a:r>
            <a:r>
              <a:rPr lang="ko-KR" altLang="en-US" sz="2400" dirty="0">
                <a:latin typeface="+mn-ea"/>
              </a:rPr>
              <a:t>원래의 거주지로 복귀</a:t>
            </a:r>
            <a:r>
              <a:rPr lang="en-US" altLang="ko-KR" sz="2400" dirty="0">
                <a:latin typeface="+mn-ea"/>
              </a:rPr>
              <a:t>, </a:t>
            </a:r>
            <a:r>
              <a:rPr lang="ko-KR" altLang="en-US" sz="2400" dirty="0">
                <a:latin typeface="+mn-ea"/>
              </a:rPr>
              <a:t>고용회복</a:t>
            </a:r>
            <a:r>
              <a:rPr lang="en-US" altLang="ko-KR" sz="2400" dirty="0">
                <a:latin typeface="+mn-ea"/>
              </a:rPr>
              <a:t>, </a:t>
            </a:r>
            <a:r>
              <a:rPr lang="ko-KR" altLang="en-US" sz="2400" dirty="0">
                <a:latin typeface="+mn-ea"/>
              </a:rPr>
              <a:t>재산의 반환을 포함한다</a:t>
            </a:r>
            <a:r>
              <a:rPr lang="en-US" altLang="ko-KR" sz="2400" dirty="0">
                <a:latin typeface="+mn-ea"/>
              </a:rPr>
              <a:t>. </a:t>
            </a:r>
          </a:p>
          <a:p>
            <a:pPr fontAlgn="base"/>
            <a:r>
              <a:rPr lang="en-US" altLang="ko-KR" sz="2400" dirty="0">
                <a:latin typeface="+mn-ea"/>
              </a:rPr>
              <a:t>20. </a:t>
            </a:r>
            <a:r>
              <a:rPr lang="ko-KR" altLang="en-US" sz="2400" dirty="0">
                <a:latin typeface="+mn-ea"/>
              </a:rPr>
              <a:t>국제인권법의 중대한 위반행위와 국제인도법의 심각한 위반행위로부터 야기되는 경제적으로 </a:t>
            </a:r>
            <a:r>
              <a:rPr lang="ko-KR" altLang="en-US" sz="2400" dirty="0" err="1">
                <a:latin typeface="+mn-ea"/>
              </a:rPr>
              <a:t>환산가능한</a:t>
            </a:r>
            <a:r>
              <a:rPr lang="ko-KR" altLang="en-US" sz="2400" dirty="0">
                <a:latin typeface="+mn-ea"/>
              </a:rPr>
              <a:t> 다음과 같은 손해들에 대해서는 위반행위의 중대성과 각 사건의 상황을 감안하여 적합하고 비례적인 범위 안에서 금전적인 피해배상이 제공되어야 한다</a:t>
            </a:r>
            <a:r>
              <a:rPr lang="en-US" altLang="ko-KR" sz="2400" dirty="0">
                <a:latin typeface="+mn-ea"/>
              </a:rPr>
              <a:t>. </a:t>
            </a:r>
            <a:endParaRPr lang="ko-KR" altLang="en-US" sz="2400" dirty="0">
              <a:latin typeface="+mn-ea"/>
            </a:endParaRPr>
          </a:p>
          <a:p>
            <a:pPr fontAlgn="base">
              <a:buNone/>
            </a:pPr>
            <a:r>
              <a:rPr lang="en-US" altLang="ko-KR" sz="2400" dirty="0">
                <a:latin typeface="+mn-ea"/>
              </a:rPr>
              <a:t>     (a) </a:t>
            </a:r>
            <a:r>
              <a:rPr lang="ko-KR" altLang="en-US" sz="2400" dirty="0">
                <a:latin typeface="+mn-ea"/>
              </a:rPr>
              <a:t>신체적 또는 정신적 장애</a:t>
            </a:r>
          </a:p>
          <a:p>
            <a:pPr fontAlgn="base">
              <a:buNone/>
            </a:pPr>
            <a:r>
              <a:rPr lang="en-US" altLang="ko-KR" sz="2400" dirty="0">
                <a:latin typeface="+mn-ea"/>
              </a:rPr>
              <a:t>     (b) </a:t>
            </a:r>
            <a:r>
              <a:rPr lang="ko-KR" altLang="en-US" sz="2400" dirty="0">
                <a:latin typeface="+mn-ea"/>
              </a:rPr>
              <a:t>고용</a:t>
            </a:r>
            <a:r>
              <a:rPr lang="en-US" altLang="ko-KR" sz="2400" dirty="0">
                <a:latin typeface="+mn-ea"/>
              </a:rPr>
              <a:t>, </a:t>
            </a:r>
            <a:r>
              <a:rPr lang="ko-KR" altLang="en-US" sz="2400" dirty="0">
                <a:latin typeface="+mn-ea"/>
              </a:rPr>
              <a:t>교육 및 사회적 편익 등 기회의 상실</a:t>
            </a:r>
          </a:p>
          <a:p>
            <a:pPr fontAlgn="base">
              <a:buNone/>
            </a:pPr>
            <a:r>
              <a:rPr lang="en-US" altLang="ko-KR" sz="2400" dirty="0">
                <a:latin typeface="+mn-ea"/>
              </a:rPr>
              <a:t>     (c) </a:t>
            </a:r>
            <a:r>
              <a:rPr lang="ko-KR" altLang="en-US" sz="2400" dirty="0">
                <a:latin typeface="+mn-ea"/>
              </a:rPr>
              <a:t>물질적인 손해와 잠재적 소득의 상실을 포함하여 소득의 상실</a:t>
            </a:r>
          </a:p>
          <a:p>
            <a:pPr fontAlgn="base">
              <a:buNone/>
            </a:pPr>
            <a:r>
              <a:rPr lang="en-US" altLang="ko-KR" sz="2400" dirty="0">
                <a:latin typeface="+mn-ea"/>
              </a:rPr>
              <a:t>     (d) </a:t>
            </a:r>
            <a:r>
              <a:rPr lang="ko-KR" altLang="en-US" sz="2400" dirty="0">
                <a:latin typeface="+mn-ea"/>
              </a:rPr>
              <a:t>정신적 고통</a:t>
            </a:r>
          </a:p>
          <a:p>
            <a:pPr fontAlgn="base">
              <a:buNone/>
            </a:pPr>
            <a:r>
              <a:rPr lang="en-US" altLang="ko-KR" sz="2400" dirty="0">
                <a:latin typeface="+mn-ea"/>
              </a:rPr>
              <a:t>     (e) </a:t>
            </a:r>
            <a:r>
              <a:rPr lang="ko-KR" altLang="en-US" sz="2400" dirty="0">
                <a:latin typeface="+mn-ea"/>
              </a:rPr>
              <a:t>법적 원조 또는 전문가 원조</a:t>
            </a:r>
            <a:r>
              <a:rPr lang="en-US" altLang="ko-KR" sz="2400" dirty="0">
                <a:latin typeface="+mn-ea"/>
              </a:rPr>
              <a:t>, </a:t>
            </a:r>
            <a:r>
              <a:rPr lang="ko-KR" altLang="en-US" sz="2400" dirty="0">
                <a:latin typeface="+mn-ea"/>
              </a:rPr>
              <a:t>약과 의료 서비스</a:t>
            </a:r>
            <a:r>
              <a:rPr lang="en-US" altLang="ko-KR" sz="2400" dirty="0">
                <a:latin typeface="+mn-ea"/>
              </a:rPr>
              <a:t>, </a:t>
            </a:r>
            <a:r>
              <a:rPr lang="ko-KR" altLang="en-US" sz="2400" dirty="0">
                <a:latin typeface="+mn-ea"/>
              </a:rPr>
              <a:t>심리적 사회적 서비스에 소요된 비용</a:t>
            </a:r>
            <a:endParaRPr lang="en-US" altLang="ko-KR" sz="2400" dirty="0">
              <a:latin typeface="+mn-ea"/>
            </a:endParaRPr>
          </a:p>
          <a:p>
            <a:pPr fontAlgn="base"/>
            <a:r>
              <a:rPr lang="en-US" altLang="ko-KR" sz="2400" dirty="0">
                <a:latin typeface="+mn-ea"/>
              </a:rPr>
              <a:t>21. </a:t>
            </a:r>
            <a:r>
              <a:rPr lang="ko-KR" altLang="en-US" sz="2400" dirty="0">
                <a:latin typeface="+mn-ea"/>
              </a:rPr>
              <a:t>재활조치는 의료적 심리학적 보살핌뿐만 아니라 법률적 사회적 서비스를 포함해야 한다</a:t>
            </a:r>
            <a:r>
              <a:rPr lang="en-US" altLang="ko-KR" sz="2400" dirty="0">
                <a:latin typeface="+mn-ea"/>
              </a:rPr>
              <a:t>. </a:t>
            </a:r>
            <a:endParaRPr lang="ko-KR" altLang="en-US" sz="2400" dirty="0">
              <a:latin typeface="+mn-ea"/>
            </a:endParaRPr>
          </a:p>
          <a:p>
            <a:pPr fontAlgn="base"/>
            <a:endParaRPr lang="en-US" altLang="ko-KR" sz="2400" dirty="0">
              <a:solidFill>
                <a:srgbClr val="FF0000"/>
              </a:solidFill>
              <a:latin typeface="+mn-ea"/>
            </a:endParaRPr>
          </a:p>
          <a:p>
            <a:pPr fontAlgn="base"/>
            <a:endParaRPr lang="ko-KR" altLang="en-US" sz="2400" dirty="0">
              <a:solidFill>
                <a:srgbClr val="FF0000"/>
              </a:solidFill>
              <a:latin typeface="HY그래픽" pitchFamily="18" charset="-127"/>
              <a:ea typeface="HY그래픽" pitchFamily="18" charset="-127"/>
            </a:endParaRPr>
          </a:p>
          <a:p>
            <a:endParaRPr lang="en-US" altLang="ko-KR" sz="2400" dirty="0">
              <a:latin typeface="HY그래픽" pitchFamily="18" charset="-127"/>
              <a:ea typeface="HY그래픽" pitchFamily="18" charset="-127"/>
            </a:endParaRPr>
          </a:p>
          <a:p>
            <a:endParaRPr lang="en-US" altLang="ko-KR" sz="2400" dirty="0">
              <a:latin typeface="HY그래픽" pitchFamily="18" charset="-127"/>
              <a:ea typeface="HY그래픽" pitchFamily="18" charset="-127"/>
            </a:endParaRPr>
          </a:p>
          <a:p>
            <a:endParaRPr lang="ko-KR" altLang="en-US" dirty="0"/>
          </a:p>
        </p:txBody>
      </p:sp>
      <p:sp>
        <p:nvSpPr>
          <p:cNvPr id="5" name="슬라이드 번호 개체 틀 4"/>
          <p:cNvSpPr>
            <a:spLocks noGrp="1"/>
          </p:cNvSpPr>
          <p:nvPr>
            <p:ph type="sldNum" sz="quarter" idx="12"/>
          </p:nvPr>
        </p:nvSpPr>
        <p:spPr/>
        <p:txBody>
          <a:bodyPr>
            <a:normAutofit/>
          </a:bodyPr>
          <a:lstStyle/>
          <a:p>
            <a:fld id="{1AD93096-5B34-4342-9326-69289CEAE4C2}" type="slidenum">
              <a:rPr lang="en-US" smtClean="0"/>
              <a:pPr/>
              <a:t>51</a:t>
            </a:fld>
            <a:endParaRPr lang="en-US" dirty="0">
              <a:solidFill>
                <a:srgbClr val="FFFFFF"/>
              </a:solidFill>
            </a:endParaRPr>
          </a:p>
        </p:txBody>
      </p:sp>
      <p:sp>
        <p:nvSpPr>
          <p:cNvPr id="6" name="슬라이드 번호 개체 틀 4"/>
          <p:cNvSpPr txBox="1">
            <a:spLocks/>
          </p:cNvSpPr>
          <p:nvPr/>
        </p:nvSpPr>
        <p:spPr>
          <a:xfrm>
            <a:off x="8667750" y="228600"/>
            <a:ext cx="908050" cy="381000"/>
          </a:xfrm>
          <a:prstGeom prst="rect">
            <a:avLst/>
          </a:prstGeom>
        </p:spPr>
        <p:txBody>
          <a:bodyPr vert="horz" anchor="ctr" anchorCtr="0">
            <a:normAutofit/>
          </a:bodyPr>
          <a:lstStyle>
            <a:defPPr>
              <a:defRPr lang="en-US"/>
            </a:defPPr>
            <a:lvl1pPr marL="0" algn="ctr" defTabSz="914400" rtl="0" latinLnBrk="0">
              <a:defRPr sz="1400" b="1" kern="1200">
                <a:solidFill>
                  <a:srgbClr val="FFFFFF"/>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fld id="{72AC53DF-4216-466D-99A7-94400E6C2A25}" type="slidenum">
              <a:rPr lang="en-US" smtClean="0">
                <a:solidFill>
                  <a:schemeClr val="tx1"/>
                </a:solidFill>
              </a:rPr>
              <a:pPr/>
              <a:t>51</a:t>
            </a:fld>
            <a:endParaRPr lang="en-US" dirty="0">
              <a:solidFill>
                <a:schemeClr val="tx1"/>
              </a:solidFill>
            </a:endParaRPr>
          </a:p>
        </p:txBody>
      </p:sp>
    </p:spTree>
    <p:extLst>
      <p:ext uri="{BB962C8B-B14F-4D97-AF65-F5344CB8AC3E}">
        <p14:creationId xmlns:p14="http://schemas.microsoft.com/office/powerpoint/2010/main" val="9137783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ko-KR" altLang="en-US" sz="3600" dirty="0">
                <a:latin typeface="+mn-ea"/>
                <a:ea typeface="+mn-ea"/>
              </a:rPr>
              <a:t>만족</a:t>
            </a:r>
          </a:p>
        </p:txBody>
      </p:sp>
      <p:sp>
        <p:nvSpPr>
          <p:cNvPr id="3" name="내용 개체 틀 2"/>
          <p:cNvSpPr>
            <a:spLocks noGrp="1"/>
          </p:cNvSpPr>
          <p:nvPr>
            <p:ph idx="1"/>
          </p:nvPr>
        </p:nvSpPr>
        <p:spPr/>
        <p:txBody>
          <a:bodyPr>
            <a:normAutofit fontScale="70000" lnSpcReduction="20000"/>
          </a:bodyPr>
          <a:lstStyle/>
          <a:p>
            <a:pPr fontAlgn="base"/>
            <a:r>
              <a:rPr lang="en-US" altLang="ko-KR" dirty="0">
                <a:latin typeface="+mn-ea"/>
              </a:rPr>
              <a:t>22. </a:t>
            </a:r>
            <a:r>
              <a:rPr lang="ko-KR" altLang="en-US" dirty="0">
                <a:latin typeface="+mn-ea"/>
              </a:rPr>
              <a:t>만족은 필요한 경우 이하의 전부 또는 각 부분을 포함한다</a:t>
            </a:r>
            <a:r>
              <a:rPr lang="en-US" altLang="ko-KR" dirty="0">
                <a:latin typeface="+mn-ea"/>
              </a:rPr>
              <a:t>.</a:t>
            </a:r>
            <a:endParaRPr lang="ko-KR" altLang="en-US" dirty="0">
              <a:latin typeface="+mn-ea"/>
            </a:endParaRPr>
          </a:p>
          <a:p>
            <a:pPr lvl="1" fontAlgn="base"/>
            <a:r>
              <a:rPr lang="en-US" altLang="ko-KR" dirty="0">
                <a:latin typeface="+mn-ea"/>
              </a:rPr>
              <a:t>(a) </a:t>
            </a:r>
            <a:r>
              <a:rPr lang="ko-KR" altLang="en-US" dirty="0">
                <a:latin typeface="+mn-ea"/>
              </a:rPr>
              <a:t>지속적인 침해의 중단을 겨냥한 효과적인 조치</a:t>
            </a:r>
          </a:p>
          <a:p>
            <a:pPr lvl="1" fontAlgn="base"/>
            <a:r>
              <a:rPr lang="en-US" altLang="ko-KR" dirty="0">
                <a:latin typeface="+mn-ea"/>
              </a:rPr>
              <a:t>(b) </a:t>
            </a:r>
            <a:r>
              <a:rPr lang="ko-KR" altLang="en-US" dirty="0">
                <a:latin typeface="+mn-ea"/>
              </a:rPr>
              <a:t>진실의 공개가 추가적인 피해를 야기하지 않거나 피해자</a:t>
            </a:r>
            <a:r>
              <a:rPr lang="en-US" altLang="ko-KR" dirty="0">
                <a:latin typeface="+mn-ea"/>
              </a:rPr>
              <a:t>, </a:t>
            </a:r>
            <a:r>
              <a:rPr lang="ko-KR" altLang="en-US" dirty="0">
                <a:latin typeface="+mn-ea"/>
              </a:rPr>
              <a:t>피해자의 친척</a:t>
            </a:r>
            <a:r>
              <a:rPr lang="en-US" altLang="ko-KR" dirty="0">
                <a:latin typeface="+mn-ea"/>
              </a:rPr>
              <a:t>, </a:t>
            </a:r>
            <a:r>
              <a:rPr lang="ko-KR" altLang="en-US" dirty="0">
                <a:latin typeface="+mn-ea"/>
              </a:rPr>
              <a:t>증인 그리고 피해자를 돕기 위하여 또는 위반행위의 재발을 방지하기 위하여 개입한 사람들의 안전과 이익을 위태롭게 하지 않는 한도 내에서 사실의 검증과 진실의 완전한 공개</a:t>
            </a:r>
          </a:p>
          <a:p>
            <a:pPr lvl="1" fontAlgn="base"/>
            <a:r>
              <a:rPr lang="en-US" altLang="ko-KR" dirty="0">
                <a:latin typeface="+mn-ea"/>
              </a:rPr>
              <a:t>(c) </a:t>
            </a:r>
            <a:r>
              <a:rPr lang="ko-KR" altLang="en-US" dirty="0">
                <a:latin typeface="+mn-ea"/>
              </a:rPr>
              <a:t>실종자의 소재</a:t>
            </a:r>
            <a:r>
              <a:rPr lang="en-US" altLang="ko-KR" dirty="0">
                <a:latin typeface="+mn-ea"/>
              </a:rPr>
              <a:t>, </a:t>
            </a:r>
            <a:r>
              <a:rPr lang="ko-KR" altLang="en-US" dirty="0">
                <a:latin typeface="+mn-ea"/>
              </a:rPr>
              <a:t>납치된 아동들의 신원</a:t>
            </a:r>
            <a:r>
              <a:rPr lang="en-US" altLang="ko-KR" dirty="0">
                <a:latin typeface="+mn-ea"/>
              </a:rPr>
              <a:t>, </a:t>
            </a:r>
            <a:r>
              <a:rPr lang="ko-KR" altLang="en-US" dirty="0">
                <a:latin typeface="+mn-ea"/>
              </a:rPr>
              <a:t>피살자의 시신의 수색</a:t>
            </a:r>
            <a:r>
              <a:rPr lang="en-US" altLang="ko-KR" dirty="0">
                <a:latin typeface="+mn-ea"/>
              </a:rPr>
              <a:t>, </a:t>
            </a:r>
            <a:r>
              <a:rPr lang="ko-KR" altLang="en-US" dirty="0">
                <a:latin typeface="+mn-ea"/>
              </a:rPr>
              <a:t>시신의 발견</a:t>
            </a:r>
            <a:r>
              <a:rPr lang="en-US" altLang="ko-KR" dirty="0">
                <a:latin typeface="+mn-ea"/>
              </a:rPr>
              <a:t>, </a:t>
            </a:r>
            <a:r>
              <a:rPr lang="ko-KR" altLang="en-US" dirty="0">
                <a:latin typeface="+mn-ea"/>
              </a:rPr>
              <a:t>신원확인</a:t>
            </a:r>
            <a:r>
              <a:rPr lang="en-US" altLang="ko-KR" dirty="0">
                <a:latin typeface="+mn-ea"/>
              </a:rPr>
              <a:t>, </a:t>
            </a:r>
            <a:r>
              <a:rPr lang="ko-KR" altLang="en-US" dirty="0">
                <a:latin typeface="+mn-ea"/>
              </a:rPr>
              <a:t>피해자의 명시적 또는 묵시적 희망</a:t>
            </a:r>
            <a:r>
              <a:rPr lang="en-US" altLang="ko-KR" dirty="0">
                <a:latin typeface="+mn-ea"/>
              </a:rPr>
              <a:t>, </a:t>
            </a:r>
            <a:r>
              <a:rPr lang="ko-KR" altLang="en-US" dirty="0">
                <a:latin typeface="+mn-ea"/>
              </a:rPr>
              <a:t>가족들의 문화적 관례에 따른 시신의 매장에서 지원</a:t>
            </a:r>
          </a:p>
          <a:p>
            <a:pPr lvl="1" fontAlgn="base"/>
            <a:r>
              <a:rPr lang="en-US" altLang="ko-KR" dirty="0">
                <a:latin typeface="+mn-ea"/>
              </a:rPr>
              <a:t>(d) </a:t>
            </a:r>
            <a:r>
              <a:rPr lang="ko-KR" altLang="en-US" dirty="0">
                <a:latin typeface="+mn-ea"/>
              </a:rPr>
              <a:t>피해자 및 그와 밀접하게 연결된 사람들의 존엄</a:t>
            </a:r>
            <a:r>
              <a:rPr lang="en-US" altLang="ko-KR" dirty="0">
                <a:latin typeface="+mn-ea"/>
              </a:rPr>
              <a:t>, </a:t>
            </a:r>
            <a:r>
              <a:rPr lang="ko-KR" altLang="en-US" dirty="0">
                <a:latin typeface="+mn-ea"/>
              </a:rPr>
              <a:t>명예</a:t>
            </a:r>
            <a:r>
              <a:rPr lang="en-US" altLang="ko-KR" dirty="0">
                <a:latin typeface="+mn-ea"/>
              </a:rPr>
              <a:t>, </a:t>
            </a:r>
            <a:r>
              <a:rPr lang="ko-KR" altLang="en-US" dirty="0">
                <a:latin typeface="+mn-ea"/>
              </a:rPr>
              <a:t>권리를 회복시키는 공식적인 선언 또는 사법적 결정</a:t>
            </a:r>
          </a:p>
          <a:p>
            <a:pPr lvl="1" fontAlgn="base"/>
            <a:r>
              <a:rPr lang="en-US" altLang="ko-KR" dirty="0">
                <a:latin typeface="+mn-ea"/>
              </a:rPr>
              <a:t>(e) </a:t>
            </a:r>
            <a:r>
              <a:rPr lang="ko-KR" altLang="en-US" dirty="0">
                <a:latin typeface="+mn-ea"/>
              </a:rPr>
              <a:t>사실의 인정과 책임의 수용을 포함한 공식적 사과</a:t>
            </a:r>
          </a:p>
          <a:p>
            <a:pPr lvl="1" fontAlgn="base"/>
            <a:r>
              <a:rPr lang="en-US" altLang="ko-KR" dirty="0">
                <a:latin typeface="+mn-ea"/>
              </a:rPr>
              <a:t>(f) </a:t>
            </a:r>
            <a:r>
              <a:rPr lang="ko-KR" altLang="en-US" dirty="0">
                <a:latin typeface="+mn-ea"/>
              </a:rPr>
              <a:t>위반행위에 책임 있는 개인들에 대한 사법적 행정적 제재</a:t>
            </a:r>
          </a:p>
          <a:p>
            <a:pPr lvl="1" fontAlgn="base"/>
            <a:r>
              <a:rPr lang="en-US" altLang="ko-KR" dirty="0">
                <a:latin typeface="+mn-ea"/>
              </a:rPr>
              <a:t>(g) </a:t>
            </a:r>
            <a:r>
              <a:rPr lang="ko-KR" altLang="en-US" dirty="0">
                <a:latin typeface="+mn-ea"/>
              </a:rPr>
              <a:t>피해자에 대한 기념과 헌사</a:t>
            </a:r>
          </a:p>
          <a:p>
            <a:pPr lvl="1" fontAlgn="base"/>
            <a:r>
              <a:rPr lang="en-US" altLang="ko-KR" dirty="0">
                <a:latin typeface="+mn-ea"/>
              </a:rPr>
              <a:t>(h) </a:t>
            </a:r>
            <a:r>
              <a:rPr lang="ko-KR" altLang="en-US" dirty="0">
                <a:latin typeface="+mn-ea"/>
              </a:rPr>
              <a:t>국제인권법과 국제인도법 연수와 모든 수준의 교육자료 안에 자행된 위반행위에 대한 정확한 설명의 포함 </a:t>
            </a:r>
          </a:p>
          <a:p>
            <a:endParaRPr lang="ko-KR" altLang="en-US" dirty="0"/>
          </a:p>
        </p:txBody>
      </p:sp>
      <p:sp>
        <p:nvSpPr>
          <p:cNvPr id="5" name="슬라이드 번호 개체 틀 4"/>
          <p:cNvSpPr>
            <a:spLocks noGrp="1"/>
          </p:cNvSpPr>
          <p:nvPr>
            <p:ph type="sldNum" sz="quarter" idx="12"/>
          </p:nvPr>
        </p:nvSpPr>
        <p:spPr/>
        <p:txBody>
          <a:bodyPr>
            <a:normAutofit/>
          </a:bodyPr>
          <a:lstStyle/>
          <a:p>
            <a:fld id="{1AD93096-5B34-4342-9326-69289CEAE4C2}" type="slidenum">
              <a:rPr lang="en-US" smtClean="0"/>
              <a:pPr/>
              <a:t>52</a:t>
            </a:fld>
            <a:endParaRPr lang="en-US" dirty="0">
              <a:solidFill>
                <a:srgbClr val="FFFFFF"/>
              </a:solidFill>
            </a:endParaRPr>
          </a:p>
        </p:txBody>
      </p:sp>
    </p:spTree>
    <p:extLst>
      <p:ext uri="{BB962C8B-B14F-4D97-AF65-F5344CB8AC3E}">
        <p14:creationId xmlns:p14="http://schemas.microsoft.com/office/powerpoint/2010/main" val="17076080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ko-KR" altLang="en-US" sz="3600" dirty="0">
                <a:latin typeface="+mn-ea"/>
                <a:ea typeface="+mn-ea"/>
              </a:rPr>
              <a:t>재발방지의 보증</a:t>
            </a:r>
          </a:p>
        </p:txBody>
      </p:sp>
      <p:sp>
        <p:nvSpPr>
          <p:cNvPr id="3" name="내용 개체 틀 2"/>
          <p:cNvSpPr>
            <a:spLocks noGrp="1"/>
          </p:cNvSpPr>
          <p:nvPr>
            <p:ph idx="1"/>
          </p:nvPr>
        </p:nvSpPr>
        <p:spPr/>
        <p:txBody>
          <a:bodyPr>
            <a:normAutofit fontScale="70000" lnSpcReduction="20000"/>
          </a:bodyPr>
          <a:lstStyle/>
          <a:p>
            <a:pPr fontAlgn="base"/>
            <a:r>
              <a:rPr lang="en-US" altLang="ko-KR" dirty="0">
                <a:latin typeface="+mn-ea"/>
              </a:rPr>
              <a:t>23. </a:t>
            </a:r>
            <a:r>
              <a:rPr lang="ko-KR" altLang="en-US" dirty="0">
                <a:latin typeface="+mn-ea"/>
              </a:rPr>
              <a:t>재발방지의 보증은 필요한 경우 방지에 기여할 다음의 조치들의 전부를 포함해야 한다</a:t>
            </a:r>
            <a:r>
              <a:rPr lang="en-US" altLang="ko-KR" dirty="0">
                <a:latin typeface="+mn-ea"/>
              </a:rPr>
              <a:t>. </a:t>
            </a:r>
            <a:endParaRPr lang="ko-KR" altLang="en-US" dirty="0">
              <a:latin typeface="+mn-ea"/>
            </a:endParaRPr>
          </a:p>
          <a:p>
            <a:pPr lvl="1" fontAlgn="base"/>
            <a:r>
              <a:rPr lang="en-US" altLang="ko-KR" dirty="0">
                <a:latin typeface="+mn-ea"/>
              </a:rPr>
              <a:t>(a) </a:t>
            </a:r>
            <a:r>
              <a:rPr lang="ko-KR" altLang="en-US" dirty="0">
                <a:latin typeface="+mn-ea"/>
              </a:rPr>
              <a:t>군대 또는 보안부대에 대한 효과적인 민간 통제를 확보하는 것</a:t>
            </a:r>
          </a:p>
          <a:p>
            <a:pPr lvl="1" fontAlgn="base"/>
            <a:r>
              <a:rPr lang="en-US" altLang="ko-KR" dirty="0">
                <a:latin typeface="+mn-ea"/>
              </a:rPr>
              <a:t>(b) </a:t>
            </a:r>
            <a:r>
              <a:rPr lang="ko-KR" altLang="en-US" dirty="0">
                <a:latin typeface="+mn-ea"/>
              </a:rPr>
              <a:t>모든 민간 또는 군사적 </a:t>
            </a:r>
            <a:r>
              <a:rPr lang="ko-KR" altLang="en-US" dirty="0" err="1">
                <a:latin typeface="+mn-ea"/>
              </a:rPr>
              <a:t>법절차가</a:t>
            </a:r>
            <a:r>
              <a:rPr lang="ko-KR" altLang="en-US" dirty="0">
                <a:latin typeface="+mn-ea"/>
              </a:rPr>
              <a:t> 적법절차</a:t>
            </a:r>
            <a:r>
              <a:rPr lang="en-US" altLang="ko-KR" dirty="0">
                <a:latin typeface="+mn-ea"/>
              </a:rPr>
              <a:t>, </a:t>
            </a:r>
            <a:r>
              <a:rPr lang="ko-KR" altLang="en-US" dirty="0">
                <a:latin typeface="+mn-ea"/>
              </a:rPr>
              <a:t>공정성</a:t>
            </a:r>
            <a:r>
              <a:rPr lang="en-US" altLang="ko-KR" dirty="0">
                <a:latin typeface="+mn-ea"/>
              </a:rPr>
              <a:t>, </a:t>
            </a:r>
            <a:r>
              <a:rPr lang="ko-KR" altLang="en-US" dirty="0">
                <a:latin typeface="+mn-ea"/>
              </a:rPr>
              <a:t>불편부당성에 관한 국제기준을 준수하도록 보장하는 것</a:t>
            </a:r>
          </a:p>
          <a:p>
            <a:pPr lvl="1" fontAlgn="base"/>
            <a:r>
              <a:rPr lang="en-US" altLang="ko-KR" dirty="0">
                <a:latin typeface="+mn-ea"/>
              </a:rPr>
              <a:t>(c) </a:t>
            </a:r>
            <a:r>
              <a:rPr lang="ko-KR" altLang="en-US" dirty="0">
                <a:latin typeface="+mn-ea"/>
              </a:rPr>
              <a:t>사법부의 독립을 강화하는 것</a:t>
            </a:r>
          </a:p>
          <a:p>
            <a:pPr lvl="1" fontAlgn="base"/>
            <a:r>
              <a:rPr lang="en-US" altLang="ko-KR" dirty="0">
                <a:latin typeface="+mn-ea"/>
              </a:rPr>
              <a:t>(d) </a:t>
            </a:r>
            <a:r>
              <a:rPr lang="ko-KR" altLang="en-US" dirty="0">
                <a:latin typeface="+mn-ea"/>
              </a:rPr>
              <a:t>법조</a:t>
            </a:r>
            <a:r>
              <a:rPr lang="en-US" altLang="ko-KR" dirty="0">
                <a:latin typeface="+mn-ea"/>
              </a:rPr>
              <a:t>, </a:t>
            </a:r>
            <a:r>
              <a:rPr lang="ko-KR" altLang="en-US" dirty="0">
                <a:latin typeface="+mn-ea"/>
              </a:rPr>
              <a:t>의료</a:t>
            </a:r>
            <a:r>
              <a:rPr lang="en-US" altLang="ko-KR" dirty="0">
                <a:latin typeface="+mn-ea"/>
              </a:rPr>
              <a:t>, </a:t>
            </a:r>
            <a:r>
              <a:rPr lang="ko-KR" altLang="en-US" dirty="0">
                <a:latin typeface="+mn-ea"/>
              </a:rPr>
              <a:t>보건 직역</a:t>
            </a:r>
            <a:r>
              <a:rPr lang="en-US" altLang="ko-KR" dirty="0">
                <a:latin typeface="+mn-ea"/>
              </a:rPr>
              <a:t>, </a:t>
            </a:r>
            <a:r>
              <a:rPr lang="ko-KR" altLang="en-US" dirty="0">
                <a:latin typeface="+mn-ea"/>
              </a:rPr>
              <a:t>미디어 및 여타 관련 직종의 종사자들 그리고 인권옹호자들을 보호하는 것</a:t>
            </a:r>
          </a:p>
          <a:p>
            <a:pPr lvl="1" fontAlgn="base"/>
            <a:r>
              <a:rPr lang="en-US" altLang="ko-KR" dirty="0">
                <a:latin typeface="+mn-ea"/>
              </a:rPr>
              <a:t>(e) </a:t>
            </a:r>
            <a:r>
              <a:rPr lang="ko-KR" altLang="en-US" dirty="0">
                <a:latin typeface="+mn-ea"/>
              </a:rPr>
              <a:t>우선적으로 그리고 지속적으로 사회의 </a:t>
            </a:r>
            <a:r>
              <a:rPr lang="ko-KR" altLang="en-US" dirty="0" err="1">
                <a:latin typeface="+mn-ea"/>
              </a:rPr>
              <a:t>전부문에</a:t>
            </a:r>
            <a:r>
              <a:rPr lang="ko-KR" altLang="en-US" dirty="0">
                <a:latin typeface="+mn-ea"/>
              </a:rPr>
              <a:t> 인권 교육과 국제인도법 교육</a:t>
            </a:r>
            <a:r>
              <a:rPr lang="en-US" altLang="ko-KR" dirty="0">
                <a:latin typeface="+mn-ea"/>
              </a:rPr>
              <a:t>, </a:t>
            </a:r>
            <a:r>
              <a:rPr lang="ko-KR" altLang="en-US" dirty="0">
                <a:latin typeface="+mn-ea"/>
              </a:rPr>
              <a:t>그리고 </a:t>
            </a:r>
            <a:r>
              <a:rPr lang="ko-KR" altLang="en-US" dirty="0" err="1">
                <a:latin typeface="+mn-ea"/>
              </a:rPr>
              <a:t>법집행공무원</a:t>
            </a:r>
            <a:r>
              <a:rPr lang="en-US" altLang="ko-KR" dirty="0">
                <a:latin typeface="+mn-ea"/>
              </a:rPr>
              <a:t>, </a:t>
            </a:r>
            <a:r>
              <a:rPr lang="ko-KR" altLang="en-US" dirty="0">
                <a:latin typeface="+mn-ea"/>
              </a:rPr>
              <a:t>군인</a:t>
            </a:r>
            <a:r>
              <a:rPr lang="en-US" altLang="ko-KR" dirty="0">
                <a:latin typeface="+mn-ea"/>
              </a:rPr>
              <a:t>, </a:t>
            </a:r>
            <a:r>
              <a:rPr lang="ko-KR" altLang="en-US" dirty="0">
                <a:latin typeface="+mn-ea"/>
              </a:rPr>
              <a:t>보안부대 요원에게 이러한 교육을 제공하는 것 </a:t>
            </a:r>
          </a:p>
          <a:p>
            <a:pPr lvl="1" fontAlgn="base"/>
            <a:r>
              <a:rPr lang="en-US" altLang="ko-KR" dirty="0">
                <a:latin typeface="+mn-ea"/>
              </a:rPr>
              <a:t>(f) </a:t>
            </a:r>
            <a:r>
              <a:rPr lang="ko-KR" altLang="en-US" dirty="0" err="1">
                <a:latin typeface="+mn-ea"/>
              </a:rPr>
              <a:t>법집행공무원</a:t>
            </a:r>
            <a:r>
              <a:rPr lang="en-US" altLang="ko-KR" dirty="0">
                <a:latin typeface="+mn-ea"/>
              </a:rPr>
              <a:t>, </a:t>
            </a:r>
            <a:r>
              <a:rPr lang="ko-KR" altLang="en-US" dirty="0">
                <a:latin typeface="+mn-ea"/>
              </a:rPr>
              <a:t>교정</a:t>
            </a:r>
            <a:r>
              <a:rPr lang="en-US" altLang="ko-KR" dirty="0">
                <a:latin typeface="+mn-ea"/>
              </a:rPr>
              <a:t>, </a:t>
            </a:r>
            <a:r>
              <a:rPr lang="ko-KR" altLang="en-US" dirty="0">
                <a:latin typeface="+mn-ea"/>
              </a:rPr>
              <a:t>여론매체</a:t>
            </a:r>
            <a:r>
              <a:rPr lang="en-US" altLang="ko-KR" dirty="0">
                <a:latin typeface="+mn-ea"/>
              </a:rPr>
              <a:t>, </a:t>
            </a:r>
            <a:r>
              <a:rPr lang="ko-KR" altLang="en-US" dirty="0">
                <a:latin typeface="+mn-ea"/>
              </a:rPr>
              <a:t>의료</a:t>
            </a:r>
            <a:r>
              <a:rPr lang="en-US" altLang="ko-KR" dirty="0">
                <a:latin typeface="+mn-ea"/>
              </a:rPr>
              <a:t>, </a:t>
            </a:r>
            <a:r>
              <a:rPr lang="ko-KR" altLang="en-US" dirty="0">
                <a:latin typeface="+mn-ea"/>
              </a:rPr>
              <a:t>심리</a:t>
            </a:r>
            <a:r>
              <a:rPr lang="en-US" altLang="ko-KR" dirty="0">
                <a:latin typeface="+mn-ea"/>
              </a:rPr>
              <a:t>, </a:t>
            </a:r>
            <a:r>
              <a:rPr lang="ko-KR" altLang="en-US" dirty="0">
                <a:latin typeface="+mn-ea"/>
              </a:rPr>
              <a:t>사회적 업무를 포함한 공무원뿐만 아니라 경제 기업들의 행동강령과 윤리규범</a:t>
            </a:r>
            <a:r>
              <a:rPr lang="en-US" altLang="ko-KR" dirty="0">
                <a:latin typeface="+mn-ea"/>
              </a:rPr>
              <a:t>, </a:t>
            </a:r>
            <a:r>
              <a:rPr lang="ko-KR" altLang="en-US" dirty="0">
                <a:latin typeface="+mn-ea"/>
              </a:rPr>
              <a:t>특히 국제적 기준의 준수를 촉진하는 것 </a:t>
            </a:r>
          </a:p>
          <a:p>
            <a:pPr lvl="1" fontAlgn="base"/>
            <a:r>
              <a:rPr lang="en-US" altLang="ko-KR" dirty="0">
                <a:latin typeface="+mn-ea"/>
              </a:rPr>
              <a:t>(g) </a:t>
            </a:r>
            <a:r>
              <a:rPr lang="ko-KR" altLang="en-US" dirty="0">
                <a:latin typeface="+mn-ea"/>
              </a:rPr>
              <a:t>사회갈등의 예방과 감시</a:t>
            </a:r>
            <a:r>
              <a:rPr lang="en-US" altLang="ko-KR" dirty="0">
                <a:latin typeface="+mn-ea"/>
              </a:rPr>
              <a:t>, </a:t>
            </a:r>
            <a:r>
              <a:rPr lang="ko-KR" altLang="en-US" dirty="0">
                <a:latin typeface="+mn-ea"/>
              </a:rPr>
              <a:t>그 해결을 위한 장치를 촉진하는 것 </a:t>
            </a:r>
          </a:p>
          <a:p>
            <a:pPr lvl="1" fontAlgn="base"/>
            <a:r>
              <a:rPr lang="en-US" altLang="ko-KR" dirty="0">
                <a:latin typeface="+mn-ea"/>
              </a:rPr>
              <a:t>(h) </a:t>
            </a:r>
            <a:r>
              <a:rPr lang="ko-KR" altLang="en-US" dirty="0">
                <a:latin typeface="+mn-ea"/>
              </a:rPr>
              <a:t>국제인권법의 중대한 위반과 국제인도법의 심각한 위반을 허용하거나 조장하는 법률을 재검토하고 개혁하는 것 </a:t>
            </a:r>
            <a:endParaRPr lang="en-US" altLang="ko-KR" dirty="0">
              <a:latin typeface="+mn-ea"/>
            </a:endParaRPr>
          </a:p>
          <a:p>
            <a:pPr lvl="1" fontAlgn="base"/>
            <a:endParaRPr lang="ko-KR" altLang="en-US" dirty="0">
              <a:latin typeface="+mn-ea"/>
            </a:endParaRPr>
          </a:p>
        </p:txBody>
      </p:sp>
      <p:sp>
        <p:nvSpPr>
          <p:cNvPr id="5" name="슬라이드 번호 개체 틀 4"/>
          <p:cNvSpPr>
            <a:spLocks noGrp="1"/>
          </p:cNvSpPr>
          <p:nvPr>
            <p:ph type="sldNum" sz="quarter" idx="12"/>
          </p:nvPr>
        </p:nvSpPr>
        <p:spPr/>
        <p:txBody>
          <a:bodyPr>
            <a:normAutofit/>
          </a:bodyPr>
          <a:lstStyle/>
          <a:p>
            <a:fld id="{1AD93096-5B34-4342-9326-69289CEAE4C2}" type="slidenum">
              <a:rPr lang="en-US" smtClean="0"/>
              <a:pPr/>
              <a:t>53</a:t>
            </a:fld>
            <a:endParaRPr lang="en-US" dirty="0">
              <a:solidFill>
                <a:srgbClr val="FFFFFF"/>
              </a:solidFill>
            </a:endParaRPr>
          </a:p>
        </p:txBody>
      </p:sp>
      <p:sp>
        <p:nvSpPr>
          <p:cNvPr id="6" name="슬라이드 번호 개체 틀 4"/>
          <p:cNvSpPr txBox="1">
            <a:spLocks/>
          </p:cNvSpPr>
          <p:nvPr/>
        </p:nvSpPr>
        <p:spPr>
          <a:xfrm>
            <a:off x="8667750" y="228600"/>
            <a:ext cx="908050" cy="381000"/>
          </a:xfrm>
          <a:prstGeom prst="rect">
            <a:avLst/>
          </a:prstGeom>
        </p:spPr>
        <p:txBody>
          <a:bodyPr vert="horz" anchor="ctr" anchorCtr="0">
            <a:normAutofit/>
          </a:bodyPr>
          <a:lstStyle>
            <a:defPPr>
              <a:defRPr lang="en-US"/>
            </a:defPPr>
            <a:lvl1pPr marL="0" algn="ctr" defTabSz="914400" rtl="0" latinLnBrk="0">
              <a:defRPr sz="1400" b="1" kern="1200">
                <a:solidFill>
                  <a:srgbClr val="FFFFFF"/>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12653841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ko-KR" altLang="en-US" sz="2800" dirty="0" err="1">
                <a:latin typeface="+mn-ea"/>
                <a:ea typeface="+mn-ea"/>
              </a:rPr>
              <a:t>트라우마와</a:t>
            </a:r>
            <a:r>
              <a:rPr lang="ko-KR" altLang="en-US" sz="2800" dirty="0">
                <a:latin typeface="+mn-ea"/>
                <a:ea typeface="+mn-ea"/>
              </a:rPr>
              <a:t> 치유</a:t>
            </a:r>
          </a:p>
        </p:txBody>
      </p:sp>
      <p:sp>
        <p:nvSpPr>
          <p:cNvPr id="3" name="내용 개체 틀 2"/>
          <p:cNvSpPr>
            <a:spLocks noGrp="1"/>
          </p:cNvSpPr>
          <p:nvPr>
            <p:ph sz="half" idx="1"/>
          </p:nvPr>
        </p:nvSpPr>
        <p:spPr>
          <a:xfrm>
            <a:off x="776536" y="1916832"/>
            <a:ext cx="8640960" cy="4211960"/>
          </a:xfrm>
        </p:spPr>
        <p:txBody>
          <a:bodyPr>
            <a:normAutofit fontScale="92500" lnSpcReduction="10000"/>
          </a:bodyPr>
          <a:lstStyle/>
          <a:p>
            <a:r>
              <a:rPr lang="ko-KR" altLang="en-US" sz="2000" dirty="0">
                <a:latin typeface="+mn-ea"/>
              </a:rPr>
              <a:t>개인적인 치유와 정치적 치유</a:t>
            </a:r>
            <a:r>
              <a:rPr lang="en-US" altLang="ko-KR" sz="2000" dirty="0">
                <a:latin typeface="+mn-ea"/>
              </a:rPr>
              <a:t>, </a:t>
            </a:r>
            <a:r>
              <a:rPr lang="ko-KR" altLang="en-US" sz="2000" dirty="0">
                <a:latin typeface="+mn-ea"/>
              </a:rPr>
              <a:t>개인적인 화해와 정치적 화해는 구별해야 한다</a:t>
            </a:r>
            <a:r>
              <a:rPr lang="en-US" altLang="ko-KR" sz="2000" dirty="0">
                <a:latin typeface="+mn-ea"/>
              </a:rPr>
              <a:t>. </a:t>
            </a:r>
            <a:r>
              <a:rPr lang="ko-KR" altLang="en-US" sz="2000" dirty="0">
                <a:latin typeface="+mn-ea"/>
              </a:rPr>
              <a:t>전쟁과 국가폭력의 피해로 인한 집단적 </a:t>
            </a:r>
            <a:r>
              <a:rPr lang="ko-KR" altLang="en-US" sz="2000" dirty="0" err="1">
                <a:latin typeface="+mn-ea"/>
              </a:rPr>
              <a:t>트라우마는</a:t>
            </a:r>
            <a:r>
              <a:rPr lang="ko-KR" altLang="en-US" sz="2000" dirty="0">
                <a:latin typeface="+mn-ea"/>
              </a:rPr>
              <a:t> 정치적이고 집단적인 해법을 필요로 한다</a:t>
            </a:r>
            <a:r>
              <a:rPr lang="en-US" altLang="ko-KR" sz="2000" dirty="0">
                <a:latin typeface="+mn-ea"/>
              </a:rPr>
              <a:t>.</a:t>
            </a:r>
          </a:p>
          <a:p>
            <a:r>
              <a:rPr lang="en-US" altLang="ko-KR" sz="2000" dirty="0">
                <a:latin typeface="+mn-ea"/>
              </a:rPr>
              <a:t> </a:t>
            </a:r>
            <a:r>
              <a:rPr lang="ko-KR" altLang="en-US" sz="2000" dirty="0">
                <a:latin typeface="+mn-ea"/>
              </a:rPr>
              <a:t>정치적 치유가 없다면</a:t>
            </a:r>
            <a:r>
              <a:rPr lang="en-US" altLang="ko-KR" sz="2000" dirty="0">
                <a:latin typeface="+mn-ea"/>
              </a:rPr>
              <a:t>, </a:t>
            </a:r>
            <a:r>
              <a:rPr lang="ko-KR" altLang="en-US" sz="2000" dirty="0">
                <a:latin typeface="+mn-ea"/>
              </a:rPr>
              <a:t>개인적 치유는 불가능하다</a:t>
            </a:r>
            <a:r>
              <a:rPr lang="en-US" altLang="ko-KR" sz="2000" dirty="0">
                <a:latin typeface="+mn-ea"/>
              </a:rPr>
              <a:t>. </a:t>
            </a:r>
            <a:r>
              <a:rPr lang="ko-KR" altLang="en-US" sz="2000" dirty="0">
                <a:latin typeface="+mn-ea"/>
              </a:rPr>
              <a:t>정치적 화해가 없다면 개인적 화해도 지속성을 갖기 어렵다</a:t>
            </a:r>
            <a:r>
              <a:rPr lang="en-US" altLang="ko-KR" sz="2000" dirty="0">
                <a:latin typeface="+mn-ea"/>
              </a:rPr>
              <a:t>. </a:t>
            </a:r>
            <a:r>
              <a:rPr lang="ko-KR" altLang="en-US" sz="2000" dirty="0">
                <a:latin typeface="+mn-ea"/>
              </a:rPr>
              <a:t>정치적 치유가 없는 개인적 치유는 개인적 방어기제를 마련하는 것에 지나지 않는다</a:t>
            </a:r>
            <a:r>
              <a:rPr lang="en-US" altLang="ko-KR" sz="2000" dirty="0">
                <a:latin typeface="+mn-ea"/>
              </a:rPr>
              <a:t>.</a:t>
            </a:r>
          </a:p>
          <a:p>
            <a:r>
              <a:rPr lang="ko-KR" altLang="en-US" sz="2000" dirty="0">
                <a:latin typeface="+mn-ea"/>
              </a:rPr>
              <a:t>만족과 재발방지의 보증이 정치적 치유와 화해의 조건으로 역할하며 </a:t>
            </a:r>
            <a:r>
              <a:rPr lang="ko-KR" altLang="en-US" sz="2000" dirty="0" err="1">
                <a:latin typeface="+mn-ea"/>
              </a:rPr>
              <a:t>트라우마의</a:t>
            </a:r>
            <a:r>
              <a:rPr lang="ko-KR" altLang="en-US" sz="2000" dirty="0">
                <a:latin typeface="+mn-ea"/>
              </a:rPr>
              <a:t> 재발방지에 기여한다</a:t>
            </a:r>
            <a:r>
              <a:rPr lang="en-US" altLang="ko-KR" sz="2000" dirty="0">
                <a:latin typeface="+mn-ea"/>
              </a:rPr>
              <a:t>. </a:t>
            </a:r>
            <a:r>
              <a:rPr lang="ko-KR" altLang="en-US" sz="2000" dirty="0">
                <a:latin typeface="+mn-ea"/>
              </a:rPr>
              <a:t>피해자는 고통과 </a:t>
            </a:r>
            <a:r>
              <a:rPr lang="ko-KR" altLang="en-US" sz="2000" dirty="0" err="1">
                <a:latin typeface="+mn-ea"/>
              </a:rPr>
              <a:t>트라우마에</a:t>
            </a:r>
            <a:r>
              <a:rPr lang="ko-KR" altLang="en-US" sz="2000" dirty="0">
                <a:latin typeface="+mn-ea"/>
              </a:rPr>
              <a:t> 관한 자료를 통합적으로 처리함으로써 치유되는 것이 아니라 국가폭력을 극복했다고 신뢰를 줄만한 사회에서 주체적인 인간으로서의 지위를 회복했다는 정치심리학적 확신을 얻을 때 진정으로 통합될 수 있다</a:t>
            </a:r>
            <a:r>
              <a:rPr lang="en-US" altLang="ko-KR" sz="2000" dirty="0">
                <a:latin typeface="+mn-ea"/>
              </a:rPr>
              <a:t>.</a:t>
            </a:r>
          </a:p>
          <a:p>
            <a:r>
              <a:rPr lang="ko-KR" altLang="en-US" sz="2000" dirty="0">
                <a:latin typeface="+mn-ea"/>
              </a:rPr>
              <a:t>정치적 치유와 화해가 실현되더라도 </a:t>
            </a:r>
            <a:r>
              <a:rPr lang="ko-KR" altLang="en-US" sz="2000" dirty="0" err="1">
                <a:latin typeface="+mn-ea"/>
              </a:rPr>
              <a:t>트라우마는</a:t>
            </a:r>
            <a:r>
              <a:rPr lang="ko-KR" altLang="en-US" sz="2000" dirty="0">
                <a:latin typeface="+mn-ea"/>
              </a:rPr>
              <a:t> 재발할 수 있다</a:t>
            </a:r>
            <a:r>
              <a:rPr lang="en-US" altLang="ko-KR" sz="2000" dirty="0">
                <a:latin typeface="+mn-ea"/>
              </a:rPr>
              <a:t>. </a:t>
            </a:r>
            <a:r>
              <a:rPr lang="ko-KR" altLang="en-US" sz="2000" dirty="0" err="1">
                <a:latin typeface="+mn-ea"/>
              </a:rPr>
              <a:t>지속가능한</a:t>
            </a:r>
            <a:r>
              <a:rPr lang="ko-KR" altLang="en-US" sz="2000" dirty="0">
                <a:latin typeface="+mn-ea"/>
              </a:rPr>
              <a:t> 화해</a:t>
            </a:r>
            <a:r>
              <a:rPr lang="en-US" altLang="ko-KR" sz="2000" dirty="0">
                <a:latin typeface="+mn-ea"/>
              </a:rPr>
              <a:t>(sustainable reconciliation)</a:t>
            </a:r>
            <a:r>
              <a:rPr lang="ko-KR" altLang="en-US" sz="2000" dirty="0">
                <a:latin typeface="+mn-ea"/>
              </a:rPr>
              <a:t>는 트라우마가 재발하지 않도록 정치사회적 보강조치를 반복하고 지속해야 한다는 것을 의미한다</a:t>
            </a:r>
            <a:r>
              <a:rPr lang="en-US" altLang="ko-KR" sz="2000" dirty="0">
                <a:latin typeface="+mn-ea"/>
              </a:rPr>
              <a:t>.</a:t>
            </a:r>
          </a:p>
        </p:txBody>
      </p:sp>
      <p:sp>
        <p:nvSpPr>
          <p:cNvPr id="5" name="슬라이드 번호 개체 틀 4"/>
          <p:cNvSpPr>
            <a:spLocks noGrp="1"/>
          </p:cNvSpPr>
          <p:nvPr>
            <p:ph type="sldNum" sz="quarter" idx="12"/>
          </p:nvPr>
        </p:nvSpPr>
        <p:spPr/>
        <p:txBody>
          <a:bodyPr>
            <a:normAutofit/>
          </a:bodyPr>
          <a:lstStyle/>
          <a:p>
            <a:pPr algn="ctr"/>
            <a:fld id="{72AC53DF-4216-466D-99A7-94400E6C2A25}" type="slidenum">
              <a:rPr lang="en-US" sz="1200" smtClean="0">
                <a:solidFill>
                  <a:schemeClr val="tx2"/>
                </a:solidFill>
              </a:rPr>
              <a:pPr algn="ctr"/>
              <a:t>54</a:t>
            </a:fld>
            <a:endParaRPr lang="en-US" sz="1400" b="1" dirty="0">
              <a:solidFill>
                <a:srgbClr val="FFFFFF"/>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pPr algn="ctr" defTabSz="914400">
              <a:spcBef>
                <a:spcPts val="0"/>
              </a:spcBef>
              <a:buNone/>
            </a:pPr>
            <a:r>
              <a:rPr lang="ko-KR" altLang="en-US" sz="2800" b="0" i="0" dirty="0">
                <a:solidFill>
                  <a:schemeClr val="tx1"/>
                </a:solidFill>
                <a:latin typeface="+mn-ea"/>
                <a:ea typeface="+mn-ea"/>
              </a:rPr>
              <a:t>마치며</a:t>
            </a:r>
          </a:p>
        </p:txBody>
      </p:sp>
      <p:sp>
        <p:nvSpPr>
          <p:cNvPr id="3" name="Rectangle 2"/>
          <p:cNvSpPr>
            <a:spLocks noGrp="1"/>
          </p:cNvSpPr>
          <p:nvPr>
            <p:ph idx="1"/>
          </p:nvPr>
        </p:nvSpPr>
        <p:spPr>
          <a:xfrm>
            <a:off x="660400" y="1525488"/>
            <a:ext cx="8832850" cy="4495800"/>
          </a:xfrm>
        </p:spPr>
        <p:txBody>
          <a:bodyPr>
            <a:normAutofit/>
          </a:bodyPr>
          <a:lstStyle/>
          <a:p>
            <a:pPr marL="0" indent="0" algn="ctr" defTabSz="914400">
              <a:spcBef>
                <a:spcPts val="700"/>
              </a:spcBef>
              <a:buClr>
                <a:srgbClr val="FEB80A"/>
              </a:buClr>
              <a:buSzPct val="60000"/>
              <a:buNone/>
            </a:pPr>
            <a:r>
              <a:rPr lang="ko-KR" altLang="en-US" sz="2800" dirty="0">
                <a:latin typeface="+mn-ea"/>
              </a:rPr>
              <a:t>인간은 구조보다 무한하고</a:t>
            </a:r>
            <a:endParaRPr lang="en-US" altLang="ko-KR" sz="2800" dirty="0">
              <a:latin typeface="+mn-ea"/>
            </a:endParaRPr>
          </a:p>
          <a:p>
            <a:pPr marL="0" indent="0" algn="ctr" defTabSz="914400">
              <a:spcBef>
                <a:spcPts val="700"/>
              </a:spcBef>
              <a:buClr>
                <a:srgbClr val="FEB80A"/>
              </a:buClr>
              <a:buSzPct val="60000"/>
              <a:buNone/>
            </a:pPr>
            <a:r>
              <a:rPr lang="ko-KR" altLang="en-US" sz="2800" dirty="0">
                <a:latin typeface="+mn-ea"/>
              </a:rPr>
              <a:t>구조는 인간보다 유한하다</a:t>
            </a:r>
            <a:r>
              <a:rPr lang="en-US" altLang="ko-KR" sz="2800" dirty="0">
                <a:latin typeface="+mn-ea"/>
              </a:rPr>
              <a:t>.</a:t>
            </a:r>
            <a:r>
              <a:rPr lang="ko-KR" altLang="en-US" sz="2800" dirty="0">
                <a:latin typeface="+mn-ea"/>
              </a:rPr>
              <a:t> </a:t>
            </a:r>
            <a:endParaRPr lang="en-US" altLang="ko-KR" sz="2800" dirty="0">
              <a:latin typeface="+mn-ea"/>
            </a:endParaRPr>
          </a:p>
          <a:p>
            <a:pPr marL="0" indent="0" algn="ctr" defTabSz="914400">
              <a:spcBef>
                <a:spcPts val="700"/>
              </a:spcBef>
              <a:buClr>
                <a:srgbClr val="FEB80A"/>
              </a:buClr>
              <a:buSzPct val="60000"/>
              <a:buNone/>
            </a:pPr>
            <a:endParaRPr lang="en-US" altLang="ko-KR" sz="2800" dirty="0">
              <a:latin typeface="+mn-ea"/>
            </a:endParaRPr>
          </a:p>
          <a:p>
            <a:pPr marL="0" indent="0" algn="ctr" defTabSz="914400">
              <a:spcBef>
                <a:spcPts val="700"/>
              </a:spcBef>
              <a:buClr>
                <a:srgbClr val="FEB80A"/>
              </a:buClr>
              <a:buSzPct val="60000"/>
              <a:buNone/>
            </a:pPr>
            <a:r>
              <a:rPr lang="ko-KR" altLang="en-US" sz="2800" dirty="0">
                <a:latin typeface="+mn-ea"/>
              </a:rPr>
              <a:t>감사합니다</a:t>
            </a:r>
            <a:r>
              <a:rPr lang="en-US" altLang="ko-KR" sz="2800" dirty="0">
                <a:latin typeface="+mn-ea"/>
              </a:rPr>
              <a:t>.</a:t>
            </a:r>
          </a:p>
        </p:txBody>
      </p:sp>
      <p:sp>
        <p:nvSpPr>
          <p:cNvPr id="5" name="슬라이드 번호 개체 틀 4"/>
          <p:cNvSpPr>
            <a:spLocks noGrp="1"/>
          </p:cNvSpPr>
          <p:nvPr>
            <p:ph type="sldNum" sz="quarter" idx="12"/>
          </p:nvPr>
        </p:nvSpPr>
        <p:spPr/>
        <p:txBody>
          <a:bodyPr>
            <a:normAutofit/>
          </a:bodyPr>
          <a:lstStyle/>
          <a:p>
            <a:fld id="{1AD93096-5B34-4342-9326-69289CEAE4C2}" type="slidenum">
              <a:rPr lang="en-US" smtClean="0"/>
              <a:pPr/>
              <a:t>55</a:t>
            </a:fld>
            <a:endParaRPr lang="en-US" dirty="0">
              <a:solidFill>
                <a:srgbClr val="FFFFFF"/>
              </a:solidFill>
            </a:endParaRPr>
          </a:p>
        </p:txBody>
      </p:sp>
      <p:sp>
        <p:nvSpPr>
          <p:cNvPr id="6" name="슬라이드 번호 개체 틀 4"/>
          <p:cNvSpPr txBox="1">
            <a:spLocks/>
          </p:cNvSpPr>
          <p:nvPr/>
        </p:nvSpPr>
        <p:spPr>
          <a:xfrm>
            <a:off x="8667750" y="228600"/>
            <a:ext cx="908050" cy="381000"/>
          </a:xfrm>
          <a:prstGeom prst="rect">
            <a:avLst/>
          </a:prstGeom>
        </p:spPr>
        <p:txBody>
          <a:bodyPr vert="horz" anchor="ctr" anchorCtr="0">
            <a:normAutofit/>
          </a:bodyPr>
          <a:lstStyle>
            <a:defPPr>
              <a:defRPr lang="en-US"/>
            </a:defPPr>
            <a:lvl1pPr marL="0" algn="ctr" defTabSz="914400" rtl="0" latinLnBrk="0">
              <a:defRPr sz="1400" b="1" kern="1200">
                <a:solidFill>
                  <a:srgbClr val="FFFFFF"/>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14145263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메트로">
  <a:themeElements>
    <a:clrScheme name="메트로">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메트로">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메트로">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0F6D1C9-40EC-48DE-82FF-8BD5A97C894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Metro</Template>
  <TotalTime>0</TotalTime>
  <Words>3942</Words>
  <Application>Microsoft Office PowerPoint</Application>
  <PresentationFormat>A4 용지(210x297mm)</PresentationFormat>
  <Paragraphs>394</Paragraphs>
  <Slides>55</Slides>
  <Notes>8</Notes>
  <HiddenSlides>0</HiddenSlides>
  <MMClips>0</MMClips>
  <ScaleCrop>false</ScaleCrop>
  <HeadingPairs>
    <vt:vector size="6" baseType="variant">
      <vt:variant>
        <vt:lpstr>사용한 글꼴</vt:lpstr>
      </vt:variant>
      <vt:variant>
        <vt:i4>11</vt:i4>
      </vt:variant>
      <vt:variant>
        <vt:lpstr>테마</vt:lpstr>
      </vt:variant>
      <vt:variant>
        <vt:i4>1</vt:i4>
      </vt:variant>
      <vt:variant>
        <vt:lpstr>슬라이드 제목</vt:lpstr>
      </vt:variant>
      <vt:variant>
        <vt:i4>55</vt:i4>
      </vt:variant>
    </vt:vector>
  </HeadingPairs>
  <TitlesOfParts>
    <vt:vector size="67" baseType="lpstr">
      <vt:lpstr>HY그래픽</vt:lpstr>
      <vt:lpstr>HY중고딕</vt:lpstr>
      <vt:lpstr>굴림</vt:lpstr>
      <vt:lpstr>돋움체</vt:lpstr>
      <vt:lpstr>맑은 고딕</vt:lpstr>
      <vt:lpstr>Calibri</vt:lpstr>
      <vt:lpstr>Consolas</vt:lpstr>
      <vt:lpstr>Corbel</vt:lpstr>
      <vt:lpstr>Wingdings</vt:lpstr>
      <vt:lpstr>Wingdings 2</vt:lpstr>
      <vt:lpstr>Wingdings 3</vt:lpstr>
      <vt:lpstr>메트로</vt:lpstr>
      <vt:lpstr>  4.16연권연대 연속강좌1(2015.8.18)                     국가범죄에 관한 시선들                                                                                      이재승 </vt:lpstr>
      <vt:lpstr>목차</vt:lpstr>
      <vt:lpstr>그럼 난 누구를 쏠 수 있다는 거야?</vt:lpstr>
      <vt:lpstr>PowerPoint 프레젠테이션</vt:lpstr>
      <vt:lpstr> 유용성과 한계?</vt:lpstr>
      <vt:lpstr>김동수씨의 변</vt:lpstr>
      <vt:lpstr>PowerPoint 프레젠테이션</vt:lpstr>
      <vt:lpstr>형이상학적 죄</vt:lpstr>
      <vt:lpstr>살아남은 죄</vt:lpstr>
      <vt:lpstr>국가범죄 앞에서 죄의 분류</vt:lpstr>
      <vt:lpstr>PowerPoint 프레젠테이션</vt:lpstr>
      <vt:lpstr>시민의 책임: 죄와 책임</vt:lpstr>
      <vt:lpstr>시민의 책임(정치적 책임)</vt:lpstr>
      <vt:lpstr>국가범죄(state Crime)</vt:lpstr>
      <vt:lpstr>국가범죄(국제범죄)</vt:lpstr>
      <vt:lpstr> 국제법의 영역에서</vt:lpstr>
      <vt:lpstr>인도에 반한 죄의 구성요소들</vt:lpstr>
      <vt:lpstr> 국제인도법과 국가책임법</vt:lpstr>
      <vt:lpstr>리버코드(Franz Lieber 1798-1872)</vt:lpstr>
      <vt:lpstr>마르텐스 조항</vt:lpstr>
      <vt:lpstr>뉘른베르크 원칙(1950년 유엔총회 채택)</vt:lpstr>
      <vt:lpstr>국가범죄의 주체</vt:lpstr>
      <vt:lpstr>국제법상 국가행위</vt:lpstr>
      <vt:lpstr>행위</vt:lpstr>
      <vt:lpstr>PowerPoint 프레젠테이션</vt:lpstr>
      <vt:lpstr>PowerPoint 프레젠테이션</vt:lpstr>
      <vt:lpstr>비판범죄학</vt:lpstr>
      <vt:lpstr>국가범죄의 유형</vt:lpstr>
      <vt:lpstr>국가범죄 구분</vt:lpstr>
      <vt:lpstr>국가범죄로서 자연재해</vt:lpstr>
      <vt:lpstr>카트리나 피해</vt:lpstr>
      <vt:lpstr>카트리나 이전과 이후</vt:lpstr>
      <vt:lpstr>세계화 범죄</vt:lpstr>
      <vt:lpstr>국가기업결탁 범죄</vt:lpstr>
      <vt:lpstr>줄라 페리호 전복사건(2002.9.26)</vt:lpstr>
      <vt:lpstr>영국 엔터프라이즈호 침몰사건(1987)</vt:lpstr>
      <vt:lpstr>기업살인법 제정</vt:lpstr>
      <vt:lpstr>출애굽기(21:28-32)</vt:lpstr>
      <vt:lpstr>JR 후쿠치야마 선 탈선 사고(2005)</vt:lpstr>
      <vt:lpstr>엑슨 발데스 원유유출사고(1989년)</vt:lpstr>
      <vt:lpstr>세월호-무책임의 구조/부작위의 국가범죄</vt:lpstr>
      <vt:lpstr>한국선급</vt:lpstr>
      <vt:lpstr>운항관리자(해운조합 전이사장의 변)</vt:lpstr>
      <vt:lpstr>이중순환학습(Chris Argyris)</vt:lpstr>
      <vt:lpstr>공공성의 구성요소와 권리담론 </vt:lpstr>
      <vt:lpstr>국가범죄 피해자학(Kauzlarich, 2001)</vt:lpstr>
      <vt:lpstr>범죄 피해자의 권리</vt:lpstr>
      <vt:lpstr> 피해자권리장전</vt:lpstr>
      <vt:lpstr>피해자 권리장전상 배상?</vt:lpstr>
      <vt:lpstr>진실에 대한 권리—&lt;증보불처벌투쟁원칙, 2005&gt;</vt:lpstr>
      <vt:lpstr>원상회복, 피해배상, 재활조치</vt:lpstr>
      <vt:lpstr>만족</vt:lpstr>
      <vt:lpstr>재발방지의 보증</vt:lpstr>
      <vt:lpstr>트라우마와 치유</vt:lpstr>
      <vt:lpstr>마치며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2013-04-02T06:23:29Z</dcterms:created>
  <dcterms:modified xsi:type="dcterms:W3CDTF">2017-04-28T07:12:05Z</dcterms:modified>
  <cp:contentStatus>최종본</cp:contentStatus>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TC101671251042</vt:lpwstr>
  </property>
  <property fmtid="{D5CDD505-2E9C-101B-9397-08002B2CF9AE}" pid="3" name="_MarkAsFinal">
    <vt:bool>true</vt:bool>
  </property>
</Properties>
</file>