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91" r:id="rId2"/>
    <p:sldId id="302" r:id="rId3"/>
    <p:sldId id="292" r:id="rId4"/>
    <p:sldId id="293" r:id="rId5"/>
    <p:sldId id="297" r:id="rId6"/>
    <p:sldId id="298" r:id="rId7"/>
    <p:sldId id="299" r:id="rId8"/>
    <p:sldId id="300" r:id="rId9"/>
    <p:sldId id="301" r:id="rId10"/>
    <p:sldId id="303" r:id="rId11"/>
    <p:sldId id="304" r:id="rId12"/>
    <p:sldId id="305" r:id="rId13"/>
  </p:sldIdLst>
  <p:sldSz cx="9144000" cy="6858000" type="screen4x3"/>
  <p:notesSz cx="6735763" cy="98663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7722" autoAdjust="0"/>
  </p:normalViewPr>
  <p:slideViewPr>
    <p:cSldViewPr>
      <p:cViewPr varScale="1">
        <p:scale>
          <a:sx n="63" d="100"/>
          <a:sy n="63" d="100"/>
        </p:scale>
        <p:origin x="159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DC53B-B74D-46DB-B4C5-090FEFC1A384}" type="datetimeFigureOut">
              <a:rPr lang="ko-KR" altLang="en-US" smtClean="0"/>
              <a:pPr/>
              <a:t>2017-04-28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C3D583-4062-44B3-A01A-BA089E692B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9485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FB7038D-FE23-4439-883F-F72830A2E090}" type="datetimeFigureOut">
              <a:rPr lang="ko-KR" altLang="en-US"/>
              <a:pPr>
                <a:defRPr/>
              </a:pPr>
              <a:t>2017-04-28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1280D4C8-972C-445A-AA8B-00985B9A74F8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03371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A1D4A-9B0F-4D21-884E-0D8C45899493}" type="datetimeFigureOut">
              <a:rPr lang="ko-KR" altLang="en-US"/>
              <a:pPr>
                <a:defRPr/>
              </a:pPr>
              <a:t>2017-04-28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C74EB1-0C40-4849-B415-11F3684FB92F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700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154CD-DF24-4145-9EE5-9068EBE67271}" type="datetimeFigureOut">
              <a:rPr lang="ko-KR" altLang="en-US"/>
              <a:pPr>
                <a:defRPr/>
              </a:pPr>
              <a:t>2017-04-28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32E95-EF4C-411A-BD39-95D0052D8D95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99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A4CD3-B609-4203-BE9D-CDFEA6D80D4D}" type="datetimeFigureOut">
              <a:rPr lang="ko-KR" altLang="en-US"/>
              <a:pPr>
                <a:defRPr/>
              </a:pPr>
              <a:t>2017-04-28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EA3C5D-6DA2-42F5-B552-12F4D7FBDA29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3597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D75D4-EE1B-4EC1-AA07-FADCDA69C97B}" type="datetimeFigureOut">
              <a:rPr lang="ko-KR" altLang="en-US"/>
              <a:pPr>
                <a:defRPr/>
              </a:pPr>
              <a:t>2017-04-28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4D050-1060-4E6A-99D3-98E8D1C35116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8135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69698-8ACC-4519-AC7C-454239F55607}" type="datetimeFigureOut">
              <a:rPr lang="ko-KR" altLang="en-US"/>
              <a:pPr>
                <a:defRPr/>
              </a:pPr>
              <a:t>2017-04-28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BE9E38-5856-4BB9-AB0B-A1E97DD6519D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825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6CC57-D400-429C-9A34-C073B9944677}" type="datetimeFigureOut">
              <a:rPr lang="ko-KR" altLang="en-US"/>
              <a:pPr>
                <a:defRPr/>
              </a:pPr>
              <a:t>2017-04-28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09DFF7-ACC8-41C9-A4BE-DCB18B14E207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8459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97F9A-EA7F-4B7F-9426-5A7CF408BEED}" type="datetimeFigureOut">
              <a:rPr lang="ko-KR" altLang="en-US"/>
              <a:pPr>
                <a:defRPr/>
              </a:pPr>
              <a:t>2017-04-28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E3456-D3E6-42F8-9DEB-0AC0316C2B4A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2446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3F467-6B1E-4F7B-8C63-6E6974C50895}" type="datetimeFigureOut">
              <a:rPr lang="ko-KR" altLang="en-US"/>
              <a:pPr>
                <a:defRPr/>
              </a:pPr>
              <a:t>2017-04-28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31C0C-9938-409D-8893-FDC1291A5C27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7823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BCD1A-26FE-448F-86E4-35A439E589F2}" type="datetimeFigureOut">
              <a:rPr lang="ko-KR" altLang="en-US"/>
              <a:pPr>
                <a:defRPr/>
              </a:pPr>
              <a:t>2017-04-28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F7416-2085-4D04-B62E-7597A7C1E7DF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410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FCCF7-7432-4A5B-AF26-A738B77BC5E3}" type="datetimeFigureOut">
              <a:rPr lang="ko-KR" altLang="en-US"/>
              <a:pPr>
                <a:defRPr/>
              </a:pPr>
              <a:t>2017-04-28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CCEA93-581E-4E1F-A4CD-1D43763F33FC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4188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90BE7-A06F-4D77-AA24-FD4D73F3FCAC}" type="datetimeFigureOut">
              <a:rPr lang="ko-KR" altLang="en-US"/>
              <a:pPr>
                <a:defRPr/>
              </a:pPr>
              <a:t>2017-04-28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0787BB-E46C-4233-BFCC-374655276C7E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855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C3F00A7-18D1-494B-8439-EE9FC71AF07B}" type="datetimeFigureOut">
              <a:rPr lang="ko-KR" altLang="en-US"/>
              <a:pPr>
                <a:defRPr/>
              </a:pPr>
              <a:t>2017-04-28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080DE5D-893B-454A-B2F6-EADCBB07F036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ko-KR" altLang="en-US" dirty="0"/>
              <a:t>인권의 동력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연대</a:t>
            </a:r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ko-KR" altLang="en-US" dirty="0"/>
              <a:t>류은숙</a:t>
            </a:r>
            <a:r>
              <a:rPr lang="en-US" altLang="ko-KR" dirty="0"/>
              <a:t>(</a:t>
            </a:r>
            <a:r>
              <a:rPr lang="ko-KR" altLang="en-US" dirty="0"/>
              <a:t>인권연구소 </a:t>
            </a:r>
            <a:r>
              <a:rPr lang="en-US" altLang="ko-KR" dirty="0"/>
              <a:t>‘</a:t>
            </a:r>
            <a:r>
              <a:rPr lang="ko-KR" altLang="en-US" dirty="0"/>
              <a:t>창</a:t>
            </a:r>
            <a:r>
              <a:rPr lang="en-US" altLang="ko-KR" dirty="0"/>
              <a:t>‘)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9694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ko-KR" dirty="0"/>
              <a:t>4.16 </a:t>
            </a:r>
            <a:r>
              <a:rPr lang="ko-KR" altLang="en-US" dirty="0"/>
              <a:t>인권선언 </a:t>
            </a:r>
            <a:r>
              <a:rPr lang="ko-KR" altLang="en-US" dirty="0" err="1"/>
              <a:t>제안문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085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“</a:t>
            </a:r>
            <a:r>
              <a:rPr lang="ko-KR" altLang="en-US" sz="2000" dirty="0"/>
              <a:t>우리가 추구하는 안전은 자유를 억압한 대가로 주어지거나 각자도생의 경쟁 속에서 구매하는 것이 아니라</a:t>
            </a:r>
            <a:r>
              <a:rPr lang="en-US" altLang="ko-KR" sz="2000" dirty="0"/>
              <a:t>, </a:t>
            </a:r>
            <a:r>
              <a:rPr lang="ko-KR" altLang="en-US" sz="2000" dirty="0"/>
              <a:t>인간을 존중하는 문화 속에서 타인에게 관심을 가지고 연대함으로써 공포와 비참에서 함께 자유로워지는 것이라 여기며</a:t>
            </a:r>
            <a:r>
              <a:rPr lang="en-US" altLang="ko-KR" sz="2000" dirty="0"/>
              <a:t>”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“</a:t>
            </a:r>
            <a:r>
              <a:rPr lang="ko-KR" altLang="en-US" sz="2000" dirty="0"/>
              <a:t>인간은 타인과의 관계 속에서 살아간다</a:t>
            </a:r>
            <a:r>
              <a:rPr lang="en-US" altLang="ko-KR" sz="2000" dirty="0"/>
              <a:t>. </a:t>
            </a:r>
            <a:r>
              <a:rPr lang="ko-KR" altLang="en-US" sz="2000" dirty="0"/>
              <a:t>인간의 평등한 존엄성을 존중하는 구조는 강자가 약자를 체제적으로 억압하는 구조를 제거하는 연대가 실천될 때 가능하다</a:t>
            </a:r>
            <a:r>
              <a:rPr lang="en-US" altLang="ko-KR" sz="2000" dirty="0"/>
              <a:t>. </a:t>
            </a:r>
            <a:r>
              <a:rPr lang="ko-KR" altLang="en-US" sz="2000" dirty="0"/>
              <a:t>연대는 시민들이 공동체적 삶에 참여하는 것이고</a:t>
            </a:r>
            <a:r>
              <a:rPr lang="en-US" altLang="ko-KR" sz="2000" dirty="0"/>
              <a:t>, </a:t>
            </a:r>
            <a:r>
              <a:rPr lang="ko-KR" altLang="en-US" sz="2000" dirty="0"/>
              <a:t>사회적 관계의 질을 높이기 위해 정치적으로 실천하는 것이다</a:t>
            </a:r>
            <a:r>
              <a:rPr lang="en-US" altLang="ko-KR" sz="2000" dirty="0"/>
              <a:t>. </a:t>
            </a:r>
            <a:r>
              <a:rPr lang="ko-KR" altLang="en-US" sz="2000" dirty="0"/>
              <a:t>참사는 연대의 고리가 약해졌을 때 발생하며 확대된다</a:t>
            </a:r>
            <a:r>
              <a:rPr lang="en-US" altLang="ko-KR" sz="2000" dirty="0"/>
              <a:t>. </a:t>
            </a:r>
            <a:r>
              <a:rPr lang="ko-KR" altLang="en-US" sz="2000" dirty="0"/>
              <a:t>안전은 연대가 강화될 때 보장된다</a:t>
            </a:r>
            <a:r>
              <a:rPr lang="en-US" altLang="ko-KR" sz="2000" dirty="0"/>
              <a:t>.”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42059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ko-KR" altLang="en-US" dirty="0"/>
              <a:t>삭제된 질문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ko-KR" altLang="en-US" dirty="0"/>
              <a:t>무엇이 될래</a:t>
            </a:r>
            <a:r>
              <a:rPr lang="en-US" altLang="ko-KR" dirty="0"/>
              <a:t>? </a:t>
            </a:r>
            <a:r>
              <a:rPr lang="ko-KR" altLang="en-US" dirty="0"/>
              <a:t>뭐 먹고 살래</a:t>
            </a:r>
            <a:r>
              <a:rPr lang="en-US" altLang="ko-KR" dirty="0"/>
              <a:t>?</a:t>
            </a:r>
          </a:p>
          <a:p>
            <a:r>
              <a:rPr lang="en-US" altLang="ko-KR" dirty="0"/>
              <a:t>‘</a:t>
            </a:r>
            <a:r>
              <a:rPr lang="ko-KR" altLang="en-US" dirty="0"/>
              <a:t>어떤</a:t>
            </a:r>
            <a:r>
              <a:rPr lang="en-US" altLang="ko-KR" dirty="0"/>
              <a:t>’</a:t>
            </a:r>
            <a:r>
              <a:rPr lang="ko-KR" altLang="en-US" dirty="0"/>
              <a:t> 사람이 될래</a:t>
            </a:r>
            <a:r>
              <a:rPr lang="en-US" altLang="ko-KR" dirty="0"/>
              <a:t>? </a:t>
            </a:r>
            <a:r>
              <a:rPr lang="ko-KR" altLang="en-US" dirty="0"/>
              <a:t>혹은 </a:t>
            </a:r>
            <a:endParaRPr lang="en-US" altLang="ko-KR" dirty="0"/>
          </a:p>
          <a:p>
            <a:r>
              <a:rPr lang="ko-KR" altLang="en-US" dirty="0"/>
              <a:t>동시대인과 </a:t>
            </a:r>
            <a:r>
              <a:rPr lang="en-US" altLang="ko-KR" dirty="0"/>
              <a:t>‘</a:t>
            </a:r>
            <a:r>
              <a:rPr lang="ko-KR" altLang="en-US" dirty="0"/>
              <a:t>어떻게</a:t>
            </a:r>
            <a:r>
              <a:rPr lang="en-US" altLang="ko-KR" dirty="0"/>
              <a:t>’</a:t>
            </a:r>
            <a:r>
              <a:rPr lang="ko-KR" altLang="en-US" dirty="0"/>
              <a:t> 동료가 될 것인가</a:t>
            </a:r>
            <a:r>
              <a:rPr lang="en-US" altLang="ko-KR" dirty="0"/>
              <a:t>?</a:t>
            </a:r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sz="2800" dirty="0"/>
              <a:t>봉쇄</a:t>
            </a:r>
            <a:r>
              <a:rPr lang="en-US" altLang="ko-KR" sz="2800" dirty="0"/>
              <a:t>, </a:t>
            </a:r>
            <a:r>
              <a:rPr lang="ko-KR" altLang="en-US" sz="2800" dirty="0"/>
              <a:t>혐오</a:t>
            </a:r>
            <a:r>
              <a:rPr lang="en-US" altLang="ko-KR" sz="2800" dirty="0"/>
              <a:t>, </a:t>
            </a:r>
            <a:r>
              <a:rPr lang="ko-KR" altLang="en-US" sz="2800" dirty="0"/>
              <a:t>경계 </a:t>
            </a:r>
            <a:r>
              <a:rPr lang="en-US" altLang="ko-KR" sz="2800" dirty="0"/>
              <a:t>vs </a:t>
            </a:r>
            <a:r>
              <a:rPr lang="ko-KR" altLang="en-US" sz="2800" dirty="0"/>
              <a:t>신뢰</a:t>
            </a:r>
            <a:r>
              <a:rPr lang="en-US" altLang="ko-KR" sz="2800" dirty="0"/>
              <a:t>, </a:t>
            </a:r>
            <a:r>
              <a:rPr lang="ko-KR" altLang="en-US" sz="2800" dirty="0"/>
              <a:t>호혜</a:t>
            </a:r>
            <a:r>
              <a:rPr lang="en-US" altLang="ko-KR" sz="2800" dirty="0"/>
              <a:t>, </a:t>
            </a:r>
            <a:r>
              <a:rPr lang="ko-KR" altLang="en-US" sz="2800" dirty="0"/>
              <a:t>공감</a:t>
            </a:r>
          </a:p>
          <a:p>
            <a:r>
              <a:rPr lang="ko-KR" altLang="en-US" sz="2800" dirty="0"/>
              <a:t>각자도생 </a:t>
            </a:r>
            <a:r>
              <a:rPr lang="en-US" altLang="ko-KR" sz="2800" dirty="0"/>
              <a:t>vs </a:t>
            </a:r>
            <a:r>
              <a:rPr lang="ko-KR" altLang="en-US" sz="2800" dirty="0"/>
              <a:t>연대</a:t>
            </a:r>
            <a:endParaRPr lang="en-US" altLang="ko-KR" sz="2800" dirty="0"/>
          </a:p>
          <a:p>
            <a:r>
              <a:rPr lang="en-US" altLang="ko-KR" sz="2800" dirty="0"/>
              <a:t>‘</a:t>
            </a:r>
            <a:r>
              <a:rPr lang="ko-KR" altLang="en-US" sz="2800" dirty="0"/>
              <a:t>우리</a:t>
            </a:r>
            <a:r>
              <a:rPr lang="en-US" altLang="ko-KR" sz="2800" dirty="0"/>
              <a:t>’(</a:t>
            </a:r>
            <a:r>
              <a:rPr lang="ko-KR" altLang="en-US" sz="2800" dirty="0"/>
              <a:t>힘</a:t>
            </a:r>
            <a:r>
              <a:rPr lang="en-US" altLang="ko-KR" sz="2800" dirty="0"/>
              <a:t>)</a:t>
            </a:r>
            <a:r>
              <a:rPr lang="ko-KR" altLang="en-US" sz="2800" dirty="0"/>
              <a:t>가 있는 사람들 </a:t>
            </a:r>
            <a:r>
              <a:rPr lang="en-US" altLang="ko-KR" sz="2800" dirty="0"/>
              <a:t>vs </a:t>
            </a:r>
            <a:r>
              <a:rPr lang="ko-KR" altLang="en-US" sz="2800" dirty="0"/>
              <a:t>고립</a:t>
            </a:r>
            <a:r>
              <a:rPr lang="en-US" altLang="ko-KR" sz="2800" dirty="0"/>
              <a:t>, </a:t>
            </a:r>
            <a:r>
              <a:rPr lang="ko-KR" altLang="en-US" sz="2800" dirty="0"/>
              <a:t>무력한 사람</a:t>
            </a:r>
          </a:p>
        </p:txBody>
      </p:sp>
      <p:sp>
        <p:nvSpPr>
          <p:cNvPr id="6" name="아래쪽 화살표 5"/>
          <p:cNvSpPr/>
          <p:nvPr/>
        </p:nvSpPr>
        <p:spPr>
          <a:xfrm>
            <a:off x="2015716" y="3840321"/>
            <a:ext cx="5148572" cy="4527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3042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ko-KR" altLang="en-US" dirty="0"/>
              <a:t>사회에 대한 반응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ko-KR" dirty="0"/>
              <a:t>“</a:t>
            </a:r>
            <a:r>
              <a:rPr lang="ko-KR" altLang="en-US" sz="2800" dirty="0"/>
              <a:t>우리를 사람으로 인정하는 사람들이 있는 공간</a:t>
            </a:r>
            <a:r>
              <a:rPr lang="en-US" altLang="ko-KR" sz="2800" dirty="0"/>
              <a:t>“</a:t>
            </a:r>
          </a:p>
          <a:p>
            <a:r>
              <a:rPr lang="en-US" altLang="ko-KR" sz="2800" dirty="0"/>
              <a:t>“</a:t>
            </a:r>
            <a:r>
              <a:rPr lang="ko-KR" altLang="en-US" sz="2800" dirty="0"/>
              <a:t>선물을 주고받고 돌려주며 유대감을 형성하는 신뢰의 </a:t>
            </a:r>
            <a:r>
              <a:rPr lang="ko-KR" altLang="en-US" sz="2800" dirty="0" err="1"/>
              <a:t>연결망</a:t>
            </a:r>
            <a:r>
              <a:rPr lang="en-US" altLang="ko-KR" sz="2800" dirty="0"/>
              <a:t>”</a:t>
            </a:r>
          </a:p>
          <a:p>
            <a:pPr marL="0" indent="0">
              <a:buNone/>
            </a:pPr>
            <a:endParaRPr lang="en-US" altLang="ko-KR" dirty="0"/>
          </a:p>
          <a:p>
            <a:r>
              <a:rPr lang="ko-KR" altLang="en-US" sz="2800" dirty="0"/>
              <a:t>내가 모욕 받고 상처받았으니 되갚는 게 당연하다는 원한의 피라미드</a:t>
            </a:r>
            <a:endParaRPr lang="en-US" altLang="ko-KR" sz="2800" dirty="0"/>
          </a:p>
          <a:p>
            <a:r>
              <a:rPr lang="ko-KR" altLang="en-US" sz="2800" dirty="0"/>
              <a:t>돌이킬 수 없는 서열과 위계의 배치가 조직화된 거리감의 사회 </a:t>
            </a:r>
            <a:endParaRPr lang="en-US" altLang="ko-KR" sz="2800" dirty="0"/>
          </a:p>
          <a:p>
            <a:r>
              <a:rPr lang="ko-KR" altLang="en-US" sz="2800" dirty="0"/>
              <a:t>서로 경쟁하는 개인들의 단순한 총합</a:t>
            </a:r>
          </a:p>
          <a:p>
            <a:endParaRPr lang="ko-KR" altLang="en-US" dirty="0"/>
          </a:p>
        </p:txBody>
      </p:sp>
      <p:sp>
        <p:nvSpPr>
          <p:cNvPr id="4" name="위쪽/아래쪽 화살표 3"/>
          <p:cNvSpPr/>
          <p:nvPr/>
        </p:nvSpPr>
        <p:spPr>
          <a:xfrm>
            <a:off x="2771800" y="2996952"/>
            <a:ext cx="3600400" cy="57606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3424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dirty="0"/>
              <a:t>나는 어떤 </a:t>
            </a:r>
            <a:r>
              <a:rPr lang="en-US" altLang="ko-KR" dirty="0"/>
              <a:t>‘</a:t>
            </a:r>
            <a:r>
              <a:rPr lang="ko-KR" altLang="en-US" dirty="0"/>
              <a:t>제 </a:t>
            </a:r>
            <a:r>
              <a:rPr lang="en-US" altLang="ko-KR" dirty="0"/>
              <a:t>3</a:t>
            </a:r>
            <a:r>
              <a:rPr lang="ko-KR" altLang="en-US" dirty="0"/>
              <a:t>자</a:t>
            </a:r>
            <a:r>
              <a:rPr lang="en-US" altLang="ko-KR" dirty="0"/>
              <a:t>’</a:t>
            </a:r>
            <a:r>
              <a:rPr lang="ko-KR" altLang="en-US" dirty="0"/>
              <a:t>가 될 것인가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sz="2800" dirty="0"/>
              <a:t>심야식당의 손님들</a:t>
            </a:r>
            <a:r>
              <a:rPr lang="en-US" altLang="ko-KR" sz="2800" dirty="0"/>
              <a:t>(</a:t>
            </a:r>
            <a:r>
              <a:rPr lang="ko-KR" altLang="en-US" sz="2800" dirty="0"/>
              <a:t>과시적 거들먹거림과 열등감 둘 다에 대한 배격</a:t>
            </a:r>
            <a:r>
              <a:rPr lang="en-US" altLang="ko-KR" sz="2800" dirty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800" dirty="0"/>
              <a:t>“</a:t>
            </a:r>
            <a:r>
              <a:rPr lang="ko-KR" altLang="en-US" sz="2800" dirty="0"/>
              <a:t>빈곤층은 언제나 우리 곁에 있다</a:t>
            </a:r>
            <a:r>
              <a:rPr lang="en-US" altLang="ko-KR" sz="2800" dirty="0"/>
              <a:t>. </a:t>
            </a:r>
            <a:r>
              <a:rPr lang="ko-KR" altLang="en-US" sz="2800" dirty="0"/>
              <a:t>그러나 가난하다는 것의 의미는 그들 </a:t>
            </a:r>
            <a:r>
              <a:rPr lang="en-US" altLang="ko-KR" sz="2800" dirty="0"/>
              <a:t>‘</a:t>
            </a:r>
            <a:r>
              <a:rPr lang="ko-KR" altLang="en-US" sz="2800" dirty="0"/>
              <a:t>곁</a:t>
            </a:r>
            <a:r>
              <a:rPr lang="en-US" altLang="ko-KR" sz="2800" dirty="0"/>
              <a:t>’</a:t>
            </a:r>
            <a:r>
              <a:rPr lang="ko-KR" altLang="en-US" sz="2800" dirty="0"/>
              <a:t>에 있는 </a:t>
            </a:r>
            <a:r>
              <a:rPr lang="en-US" altLang="ko-KR" sz="2800" dirty="0"/>
              <a:t> ‘</a:t>
            </a:r>
            <a:r>
              <a:rPr lang="ko-KR" altLang="en-US" sz="2800" dirty="0"/>
              <a:t>우리</a:t>
            </a:r>
            <a:r>
              <a:rPr lang="en-US" altLang="ko-KR" sz="2800" dirty="0"/>
              <a:t>’</a:t>
            </a:r>
            <a:r>
              <a:rPr lang="ko-KR" altLang="en-US" sz="2800" dirty="0"/>
              <a:t>가 어떤 이들이냐에 따라 달라진다</a:t>
            </a:r>
            <a:r>
              <a:rPr lang="en-US" altLang="ko-KR" sz="2800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2800" dirty="0"/>
              <a:t>“</a:t>
            </a:r>
            <a:r>
              <a:rPr lang="ko-KR" altLang="en-US" sz="2800" dirty="0"/>
              <a:t>차별에는 최소 세 명이 필요하다</a:t>
            </a:r>
            <a:r>
              <a:rPr lang="en-US" altLang="ko-KR" sz="2800" dirty="0"/>
              <a:t>.”</a:t>
            </a:r>
          </a:p>
          <a:p>
            <a:pPr>
              <a:lnSpc>
                <a:spcPct val="150000"/>
              </a:lnSpc>
            </a:pPr>
            <a:r>
              <a:rPr lang="en-US" altLang="ko-KR" sz="2800" dirty="0"/>
              <a:t>“</a:t>
            </a:r>
            <a:r>
              <a:rPr lang="ko-KR" altLang="en-US" sz="2800" dirty="0"/>
              <a:t>배불리 먹은 자나 먹는 것을 혐오한다</a:t>
            </a:r>
            <a:r>
              <a:rPr lang="en-US" altLang="ko-KR" sz="2800" dirty="0"/>
              <a:t>＂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8314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ko-KR" altLang="en-US" dirty="0"/>
              <a:t>자유</a:t>
            </a:r>
            <a:r>
              <a:rPr lang="en-US" altLang="ko-KR" dirty="0"/>
              <a:t>, </a:t>
            </a:r>
            <a:r>
              <a:rPr lang="ko-KR" altLang="en-US" dirty="0"/>
              <a:t>평등</a:t>
            </a:r>
            <a:r>
              <a:rPr lang="en-US" altLang="ko-KR" dirty="0"/>
              <a:t>, </a:t>
            </a:r>
            <a:r>
              <a:rPr lang="ko-KR" altLang="en-US" dirty="0"/>
              <a:t>연대의 트라이앵글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ko-KR" altLang="en-US" sz="2800" dirty="0"/>
              <a:t>연대는 상부상조</a:t>
            </a:r>
            <a:r>
              <a:rPr lang="en-US" altLang="ko-KR" sz="2800" dirty="0"/>
              <a:t>(</a:t>
            </a:r>
            <a:r>
              <a:rPr lang="ko-KR" altLang="en-US" sz="2800" dirty="0"/>
              <a:t>협동</a:t>
            </a:r>
            <a:r>
              <a:rPr lang="en-US" altLang="ko-KR" sz="2800" dirty="0"/>
              <a:t>, </a:t>
            </a:r>
            <a:r>
              <a:rPr lang="ko-KR" altLang="en-US" sz="2800" dirty="0"/>
              <a:t>그 뭐라 부르든</a:t>
            </a:r>
            <a:r>
              <a:rPr lang="en-US" altLang="ko-KR" sz="2800" dirty="0"/>
              <a:t>)</a:t>
            </a:r>
            <a:r>
              <a:rPr lang="ko-KR" altLang="en-US" sz="2800" dirty="0"/>
              <a:t>와 뭐가 다른가</a:t>
            </a:r>
            <a:r>
              <a:rPr lang="en-US" altLang="ko-KR" sz="2800" dirty="0"/>
              <a:t>?</a:t>
            </a:r>
          </a:p>
          <a:p>
            <a:r>
              <a:rPr lang="ko-KR" altLang="en-US" sz="2800" dirty="0"/>
              <a:t>자유</a:t>
            </a:r>
            <a:r>
              <a:rPr lang="en-US" altLang="ko-KR" sz="2800" dirty="0"/>
              <a:t>.</a:t>
            </a:r>
            <a:r>
              <a:rPr lang="ko-KR" altLang="en-US" sz="2800" dirty="0"/>
              <a:t>평등과의 관계에서 나오는 상호작용</a:t>
            </a:r>
            <a:endParaRPr lang="en-US" altLang="ko-KR" sz="2800" dirty="0"/>
          </a:p>
          <a:p>
            <a:r>
              <a:rPr lang="ko-KR" altLang="en-US" sz="2800" dirty="0"/>
              <a:t>홀로서기가 혼자 되는 게 아니다</a:t>
            </a:r>
            <a:endParaRPr lang="en-US" altLang="ko-KR" sz="2800" dirty="0"/>
          </a:p>
          <a:p>
            <a:r>
              <a:rPr lang="ko-KR" altLang="en-US" sz="2800" dirty="0"/>
              <a:t>평등</a:t>
            </a:r>
            <a:r>
              <a:rPr lang="en-US" altLang="ko-KR" sz="2800" dirty="0"/>
              <a:t>(</a:t>
            </a:r>
            <a:r>
              <a:rPr lang="ko-KR" altLang="en-US" sz="2800" dirty="0"/>
              <a:t>공통점 공유</a:t>
            </a:r>
            <a:r>
              <a:rPr lang="en-US" altLang="ko-KR" sz="2800" dirty="0"/>
              <a:t>)</a:t>
            </a:r>
            <a:r>
              <a:rPr lang="ko-KR" altLang="en-US" sz="2800" dirty="0"/>
              <a:t>해야 공감</a:t>
            </a:r>
            <a:r>
              <a:rPr lang="en-US" altLang="ko-KR" sz="2800" dirty="0"/>
              <a:t>. </a:t>
            </a:r>
            <a:r>
              <a:rPr lang="ko-KR" altLang="en-US" sz="2800" dirty="0"/>
              <a:t>감정이입이 가능하다</a:t>
            </a:r>
            <a:r>
              <a:rPr lang="en-US" altLang="ko-KR" sz="2800" dirty="0"/>
              <a:t>; </a:t>
            </a:r>
            <a:r>
              <a:rPr lang="ko-KR" altLang="en-US" sz="2800" dirty="0"/>
              <a:t>다른 사람을 이해하려 나를 돌아보면 된다</a:t>
            </a:r>
            <a:r>
              <a:rPr lang="en-US" altLang="ko-KR" sz="2800" dirty="0"/>
              <a:t>; “</a:t>
            </a:r>
            <a:r>
              <a:rPr lang="ko-KR" altLang="en-US" sz="2800" dirty="0"/>
              <a:t>평등이 동료애를 낳는다</a:t>
            </a:r>
            <a:r>
              <a:rPr lang="en-US" altLang="ko-KR" sz="2800" dirty="0"/>
              <a:t>“</a:t>
            </a:r>
          </a:p>
          <a:p>
            <a:r>
              <a:rPr lang="ko-KR" altLang="en-US" sz="2800" dirty="0"/>
              <a:t>불평등</a:t>
            </a:r>
            <a:r>
              <a:rPr lang="en-US" altLang="ko-KR" sz="2800" dirty="0"/>
              <a:t>; </a:t>
            </a:r>
            <a:r>
              <a:rPr lang="ko-KR" altLang="en-US" sz="2800" dirty="0"/>
              <a:t>사회적 거리감</a:t>
            </a:r>
            <a:r>
              <a:rPr lang="en-US" altLang="ko-KR" sz="2800" dirty="0"/>
              <a:t>; </a:t>
            </a:r>
            <a:r>
              <a:rPr lang="ko-KR" altLang="en-US" sz="2800" dirty="0"/>
              <a:t>타인과 동일시할 수 있는 능력 제약</a:t>
            </a:r>
            <a:endParaRPr lang="en-US" altLang="ko-KR" sz="28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1429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ko-KR" altLang="en-US" dirty="0"/>
              <a:t>연대 개념의 역사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dirty="0"/>
              <a:t>연대</a:t>
            </a:r>
            <a:r>
              <a:rPr lang="en-US" altLang="ko-KR" dirty="0"/>
              <a:t>: ‘</a:t>
            </a:r>
            <a:r>
              <a:rPr lang="ko-KR" altLang="en-US" dirty="0"/>
              <a:t>사회</a:t>
            </a:r>
            <a:r>
              <a:rPr lang="en-US" altLang="ko-KR" dirty="0"/>
              <a:t>’</a:t>
            </a:r>
            <a:r>
              <a:rPr lang="ko-KR" altLang="en-US" dirty="0"/>
              <a:t>에 대한 대응</a:t>
            </a:r>
            <a:endParaRPr lang="en-US" altLang="ko-KR" dirty="0"/>
          </a:p>
          <a:p>
            <a:r>
              <a:rPr lang="ko-KR" altLang="en-US" dirty="0"/>
              <a:t>연대의 전조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	</a:t>
            </a:r>
            <a:r>
              <a:rPr lang="ko-KR" altLang="en-US" dirty="0"/>
              <a:t>고대사회 </a:t>
            </a:r>
            <a:r>
              <a:rPr lang="en-US" altLang="ko-KR" dirty="0"/>
              <a:t>‘</a:t>
            </a:r>
            <a:r>
              <a:rPr lang="ko-KR" altLang="en-US" dirty="0"/>
              <a:t>시민의 우정</a:t>
            </a:r>
            <a:r>
              <a:rPr lang="en-US" altLang="ko-KR" dirty="0"/>
              <a:t>‘</a:t>
            </a:r>
          </a:p>
          <a:p>
            <a:pPr marL="0" indent="0">
              <a:buNone/>
            </a:pPr>
            <a:r>
              <a:rPr lang="en-US" altLang="ko-KR" dirty="0"/>
              <a:t>	</a:t>
            </a:r>
            <a:r>
              <a:rPr lang="ko-KR" altLang="en-US" dirty="0"/>
              <a:t>초기 기독교 </a:t>
            </a:r>
            <a:r>
              <a:rPr lang="en-US" altLang="ko-KR" dirty="0"/>
              <a:t>‘</a:t>
            </a:r>
            <a:r>
              <a:rPr lang="ko-KR" altLang="en-US" dirty="0"/>
              <a:t>형제애</a:t>
            </a:r>
            <a:r>
              <a:rPr lang="en-US" altLang="ko-KR" dirty="0"/>
              <a:t>’</a:t>
            </a:r>
          </a:p>
          <a:p>
            <a:pPr marL="0" indent="0">
              <a:buNone/>
            </a:pPr>
            <a:r>
              <a:rPr lang="en-US" altLang="ko-KR" dirty="0"/>
              <a:t>	</a:t>
            </a:r>
            <a:r>
              <a:rPr lang="ko-KR" altLang="en-US" dirty="0"/>
              <a:t>중세 </a:t>
            </a:r>
            <a:r>
              <a:rPr lang="en-US" altLang="ko-KR" dirty="0"/>
              <a:t>‘</a:t>
            </a:r>
            <a:r>
              <a:rPr lang="ko-KR" altLang="en-US" dirty="0"/>
              <a:t>동종직업남자</a:t>
            </a:r>
            <a:r>
              <a:rPr lang="en-US" altLang="ko-KR" dirty="0"/>
              <a:t>’</a:t>
            </a:r>
            <a:r>
              <a:rPr lang="ko-KR" altLang="en-US" dirty="0"/>
              <a:t>간의 </a:t>
            </a:r>
            <a:r>
              <a:rPr lang="en-US" altLang="ko-KR" dirty="0"/>
              <a:t>‘</a:t>
            </a:r>
            <a:r>
              <a:rPr lang="ko-KR" altLang="en-US" dirty="0"/>
              <a:t>단결</a:t>
            </a:r>
            <a:r>
              <a:rPr lang="en-US" altLang="ko-KR" dirty="0"/>
              <a:t>‘</a:t>
            </a:r>
            <a:endParaRPr lang="en-US" altLang="ko-KR" dirty="0">
              <a:solidFill>
                <a:srgbClr val="558ED5"/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/>
              <a:t>인권혁명</a:t>
            </a:r>
            <a:r>
              <a:rPr lang="en-US" altLang="ko-KR" dirty="0"/>
              <a:t>: </a:t>
            </a:r>
            <a:r>
              <a:rPr lang="ko-KR" altLang="en-US" dirty="0"/>
              <a:t>법적 개념에서 정치적 연대로</a:t>
            </a:r>
          </a:p>
        </p:txBody>
      </p:sp>
    </p:spTree>
    <p:extLst>
      <p:ext uri="{BB962C8B-B14F-4D97-AF65-F5344CB8AC3E}">
        <p14:creationId xmlns:p14="http://schemas.microsoft.com/office/powerpoint/2010/main" val="3991162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ko-KR" altLang="en-US" dirty="0"/>
              <a:t>우애에서 연대로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Wingdings" panose="05000000000000000000" pitchFamily="2" charset="2"/>
              <a:buChar char="l"/>
            </a:pPr>
            <a:r>
              <a:rPr lang="en-US" altLang="ko-KR" dirty="0">
                <a:latin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</a:rPr>
              <a:t>시민의 우정 </a:t>
            </a:r>
            <a:r>
              <a:rPr lang="en-US" altLang="ko-KR" dirty="0">
                <a:latin typeface="맑은 고딕" panose="020B0503020000020004" pitchFamily="50" charset="-127"/>
              </a:rPr>
              <a:t>+ </a:t>
            </a:r>
            <a:r>
              <a:rPr lang="ko-KR" altLang="en-US" dirty="0">
                <a:latin typeface="맑은 고딕" panose="020B0503020000020004" pitchFamily="50" charset="-127"/>
              </a:rPr>
              <a:t>형제애의 혁명적 변신 </a:t>
            </a:r>
            <a:r>
              <a:rPr lang="en-US" altLang="ko-KR" dirty="0">
                <a:latin typeface="맑은 고딕" panose="020B0503020000020004" pitchFamily="50" charset="-127"/>
              </a:rPr>
              <a:t>= (</a:t>
            </a:r>
            <a:r>
              <a:rPr lang="ko-KR" altLang="en-US" dirty="0">
                <a:latin typeface="맑은 고딕" panose="020B0503020000020004" pitchFamily="50" charset="-127"/>
              </a:rPr>
              <a:t>정치적</a:t>
            </a:r>
            <a:r>
              <a:rPr lang="en-US" altLang="ko-KR" dirty="0">
                <a:latin typeface="맑은 고딕" panose="020B0503020000020004" pitchFamily="50" charset="-127"/>
              </a:rPr>
              <a:t>) </a:t>
            </a:r>
            <a:r>
              <a:rPr lang="ko-KR" altLang="en-US" dirty="0">
                <a:latin typeface="맑은 고딕" panose="020B0503020000020004" pitchFamily="50" charset="-127"/>
              </a:rPr>
              <a:t>우애</a:t>
            </a:r>
            <a:endParaRPr lang="en-US" altLang="ko-KR" dirty="0">
              <a:latin typeface="맑은 고딕" panose="020B0503020000020004" pitchFamily="50" charset="-127"/>
            </a:endParaRPr>
          </a:p>
          <a:p>
            <a:pPr eaLnBrk="1" hangingPunct="1">
              <a:buFont typeface="Wingdings" panose="05000000000000000000" pitchFamily="2" charset="2"/>
              <a:buChar char="l"/>
            </a:pPr>
            <a:r>
              <a:rPr lang="en-US" altLang="ko-KR" dirty="0">
                <a:latin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</a:rPr>
              <a:t>연대의 제도화</a:t>
            </a:r>
            <a:r>
              <a:rPr lang="en-US" altLang="ko-KR" dirty="0">
                <a:latin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</a:rPr>
              <a:t>낯선 이들과 공유하는 가치와 제도에 대한 것</a:t>
            </a:r>
            <a:r>
              <a:rPr lang="en-US" altLang="ko-KR" dirty="0">
                <a:latin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</a:rPr>
              <a:t>사회적 연대</a:t>
            </a:r>
            <a:r>
              <a:rPr lang="en-US" altLang="ko-KR" dirty="0">
                <a:latin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</a:rPr>
              <a:t>시민권으로서의 사회보장제도</a:t>
            </a:r>
            <a:r>
              <a:rPr lang="en-US" altLang="ko-KR" dirty="0">
                <a:latin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</a:rPr>
              <a:t>최저임금 등</a:t>
            </a:r>
            <a:endParaRPr lang="en-US" altLang="ko-KR" dirty="0">
              <a:latin typeface="맑은 고딕" panose="020B0503020000020004" pitchFamily="50" charset="-127"/>
            </a:endParaRPr>
          </a:p>
          <a:p>
            <a:pPr eaLnBrk="1" hangingPunct="1">
              <a:buFont typeface="Wingdings" panose="05000000000000000000" pitchFamily="2" charset="2"/>
              <a:buChar char="l"/>
            </a:pPr>
            <a:r>
              <a:rPr lang="en-US" altLang="ko-KR" dirty="0">
                <a:latin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</a:rPr>
              <a:t>고전사회학</a:t>
            </a:r>
            <a:r>
              <a:rPr lang="en-US" altLang="ko-KR" dirty="0">
                <a:latin typeface="맑은 고딕" panose="020B0503020000020004" pitchFamily="50" charset="-127"/>
              </a:rPr>
              <a:t>/</a:t>
            </a:r>
            <a:r>
              <a:rPr lang="ko-KR" altLang="en-US" dirty="0">
                <a:latin typeface="맑은 고딕" panose="020B0503020000020004" pitchFamily="50" charset="-127"/>
              </a:rPr>
              <a:t>사회주의</a:t>
            </a:r>
            <a:r>
              <a:rPr lang="en-US" altLang="ko-KR" dirty="0">
                <a:latin typeface="맑은 고딕" panose="020B0503020000020004" pitchFamily="50" charset="-127"/>
              </a:rPr>
              <a:t>/</a:t>
            </a:r>
            <a:r>
              <a:rPr lang="ko-KR" altLang="en-US" dirty="0">
                <a:latin typeface="맑은 고딕" panose="020B0503020000020004" pitchFamily="50" charset="-127"/>
              </a:rPr>
              <a:t>기독교 사회윤리</a:t>
            </a:r>
            <a:endParaRPr lang="en-US" altLang="ko-KR" dirty="0">
              <a:latin typeface="맑은 고딕" panose="020B0503020000020004" pitchFamily="50" charset="-127"/>
            </a:endParaRPr>
          </a:p>
          <a:p>
            <a:pPr eaLnBrk="1" hangingPunct="1">
              <a:buFont typeface="Wingdings" panose="05000000000000000000" pitchFamily="2" charset="2"/>
              <a:buChar char="l"/>
            </a:pPr>
            <a:r>
              <a:rPr lang="en-US" altLang="ko-KR" dirty="0">
                <a:latin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</a:rPr>
              <a:t>통합연대</a:t>
            </a:r>
            <a:r>
              <a:rPr lang="en-US" altLang="ko-KR" dirty="0">
                <a:latin typeface="맑은 고딕" panose="020B0503020000020004" pitchFamily="50" charset="-127"/>
              </a:rPr>
              <a:t>/</a:t>
            </a:r>
            <a:r>
              <a:rPr lang="ko-KR" altLang="en-US" dirty="0">
                <a:latin typeface="맑은 고딕" panose="020B0503020000020004" pitchFamily="50" charset="-127"/>
              </a:rPr>
              <a:t>투쟁연대</a:t>
            </a:r>
            <a:endParaRPr lang="en-US" altLang="ko-KR" dirty="0">
              <a:latin typeface="맑은 고딕" panose="020B0503020000020004" pitchFamily="50" charset="-127"/>
            </a:endParaRPr>
          </a:p>
          <a:p>
            <a:pPr eaLnBrk="1" hangingPunct="1">
              <a:buFont typeface="Wingdings" panose="05000000000000000000" pitchFamily="2" charset="2"/>
              <a:buChar char="l"/>
            </a:pPr>
            <a:r>
              <a:rPr lang="en-US" altLang="ko-KR" dirty="0">
                <a:latin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</a:rPr>
              <a:t>세계인권선언</a:t>
            </a:r>
            <a:r>
              <a:rPr lang="en-US" altLang="ko-KR" dirty="0">
                <a:latin typeface="맑은 고딕" panose="020B0503020000020004" pitchFamily="50" charset="-127"/>
              </a:rPr>
              <a:t>: “</a:t>
            </a:r>
            <a:r>
              <a:rPr lang="ko-KR" altLang="en-US" dirty="0">
                <a:latin typeface="맑은 고딕" panose="020B0503020000020004" pitchFamily="50" charset="-127"/>
              </a:rPr>
              <a:t>사회체제 및 국제체제</a:t>
            </a:r>
            <a:r>
              <a:rPr lang="en-US" altLang="ko-KR" dirty="0">
                <a:latin typeface="맑은 고딕" panose="020B0503020000020004" pitchFamily="50" charset="-127"/>
              </a:rPr>
              <a:t>”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7581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ko-KR" altLang="en-US" dirty="0"/>
              <a:t>연대의 철학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700" dirty="0">
                <a:latin typeface="맑은 고딕" panose="020B0503020000020004" pitchFamily="50" charset="-127"/>
              </a:rPr>
              <a:t>공감으로부터 추상하는 능력</a:t>
            </a:r>
            <a:r>
              <a:rPr lang="en-US" altLang="ko-KR" sz="2700" dirty="0">
                <a:latin typeface="맑은 고딕" panose="020B0503020000020004" pitchFamily="50" charset="-127"/>
              </a:rPr>
              <a:t>/</a:t>
            </a:r>
            <a:r>
              <a:rPr lang="ko-KR" altLang="en-US" sz="2700" dirty="0">
                <a:latin typeface="맑은 고딕" panose="020B0503020000020004" pitchFamily="50" charset="-127"/>
              </a:rPr>
              <a:t>타인에 대한 상상력</a:t>
            </a:r>
            <a:endParaRPr lang="en-US" altLang="ko-KR" sz="2700" dirty="0">
              <a:latin typeface="맑은 고딕" panose="020B0503020000020004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2700" dirty="0">
                <a:latin typeface="맑은 고딕" panose="020B0503020000020004" pitchFamily="50" charset="-127"/>
              </a:rPr>
              <a:t> </a:t>
            </a:r>
            <a:r>
              <a:rPr lang="ko-KR" altLang="en-US" sz="2700" dirty="0">
                <a:latin typeface="맑은 고딕" panose="020B0503020000020004" pitchFamily="50" charset="-127"/>
              </a:rPr>
              <a:t>악에 대한 공통인식</a:t>
            </a:r>
            <a:r>
              <a:rPr lang="en-US" altLang="ko-KR" sz="2700" dirty="0">
                <a:latin typeface="맑은 고딕" panose="020B0503020000020004" pitchFamily="50" charset="-127"/>
              </a:rPr>
              <a:t>/</a:t>
            </a:r>
            <a:r>
              <a:rPr lang="ko-KR" altLang="en-US" sz="2700" dirty="0">
                <a:latin typeface="맑은 고딕" panose="020B0503020000020004" pitchFamily="50" charset="-127"/>
              </a:rPr>
              <a:t>차이에 기초한 연대</a:t>
            </a:r>
            <a:endParaRPr lang="en-US" altLang="ko-KR" sz="2700" dirty="0">
              <a:latin typeface="맑은 고딕" panose="020B0503020000020004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2700" dirty="0">
                <a:latin typeface="맑은 고딕" panose="020B0503020000020004" pitchFamily="50" charset="-127"/>
              </a:rPr>
              <a:t> </a:t>
            </a:r>
            <a:r>
              <a:rPr lang="ko-KR" altLang="en-US" sz="2700" dirty="0">
                <a:latin typeface="맑은 고딕" panose="020B0503020000020004" pitchFamily="50" charset="-127"/>
              </a:rPr>
              <a:t>고유한 </a:t>
            </a:r>
            <a:r>
              <a:rPr lang="en-US" altLang="ko-KR" sz="2700" dirty="0">
                <a:latin typeface="맑은 고딕" panose="020B0503020000020004" pitchFamily="50" charset="-127"/>
              </a:rPr>
              <a:t>‘</a:t>
            </a:r>
            <a:r>
              <a:rPr lang="ko-KR" altLang="en-US" sz="2700" dirty="0">
                <a:latin typeface="맑은 고딕" panose="020B0503020000020004" pitchFamily="50" charset="-127"/>
              </a:rPr>
              <a:t>자기</a:t>
            </a:r>
            <a:r>
              <a:rPr lang="en-US" altLang="ko-KR" sz="2700" dirty="0">
                <a:latin typeface="맑은 고딕" panose="020B0503020000020004" pitchFamily="50" charset="-127"/>
              </a:rPr>
              <a:t>’ </a:t>
            </a:r>
            <a:r>
              <a:rPr lang="ko-KR" altLang="en-US" sz="2700" dirty="0">
                <a:latin typeface="맑은 고딕" panose="020B0503020000020004" pitchFamily="50" charset="-127"/>
              </a:rPr>
              <a:t>간의 만남</a:t>
            </a:r>
            <a:r>
              <a:rPr lang="en-US" altLang="ko-KR" sz="2700" dirty="0">
                <a:latin typeface="맑은 고딕" panose="020B0503020000020004" pitchFamily="50" charset="-127"/>
              </a:rPr>
              <a:t>(</a:t>
            </a:r>
            <a:r>
              <a:rPr lang="ko-KR" altLang="en-US" sz="2700" dirty="0">
                <a:latin typeface="맑은 고딕" panose="020B0503020000020004" pitchFamily="50" charset="-127"/>
              </a:rPr>
              <a:t>자칫하면 동원되는 집단</a:t>
            </a:r>
            <a:r>
              <a:rPr lang="en-US" altLang="ko-KR" sz="2700" dirty="0">
                <a:latin typeface="맑은 고딕" panose="020B0503020000020004" pitchFamily="50" charset="-127"/>
              </a:rPr>
              <a:t>/</a:t>
            </a:r>
            <a:r>
              <a:rPr lang="ko-KR" altLang="en-US" sz="2700" dirty="0">
                <a:latin typeface="맑은 고딕" panose="020B0503020000020004" pitchFamily="50" charset="-127"/>
              </a:rPr>
              <a:t>덩어리</a:t>
            </a:r>
            <a:r>
              <a:rPr lang="en-US" altLang="ko-KR" sz="2700" dirty="0">
                <a:latin typeface="맑은 고딕" panose="020B0503020000020004" pitchFamily="50" charset="-127"/>
              </a:rPr>
              <a:t>)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2700" dirty="0">
                <a:latin typeface="맑은 고딕" panose="020B0503020000020004" pitchFamily="50" charset="-127"/>
              </a:rPr>
              <a:t> (</a:t>
            </a:r>
            <a:r>
              <a:rPr lang="ko-KR" altLang="en-US" sz="2700" dirty="0">
                <a:latin typeface="맑은 고딕" panose="020B0503020000020004" pitchFamily="50" charset="-127"/>
              </a:rPr>
              <a:t>평등하지만</a:t>
            </a:r>
            <a:r>
              <a:rPr lang="en-US" altLang="ko-KR" sz="2700" dirty="0">
                <a:latin typeface="맑은 고딕" panose="020B0503020000020004" pitchFamily="50" charset="-127"/>
              </a:rPr>
              <a:t>) </a:t>
            </a:r>
            <a:r>
              <a:rPr lang="ko-KR" altLang="en-US" sz="2700" dirty="0">
                <a:latin typeface="맑은 고딕" panose="020B0503020000020004" pitchFamily="50" charset="-127"/>
              </a:rPr>
              <a:t>비대칭적 관계</a:t>
            </a:r>
            <a:endParaRPr lang="en-US" altLang="ko-KR" sz="2700" dirty="0">
              <a:latin typeface="맑은 고딕" panose="020B0503020000020004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2700" dirty="0">
                <a:latin typeface="맑은 고딕" panose="020B0503020000020004" pitchFamily="50" charset="-127"/>
              </a:rPr>
              <a:t> </a:t>
            </a:r>
            <a:r>
              <a:rPr lang="ko-KR" altLang="en-US" sz="2700" dirty="0">
                <a:latin typeface="맑은 고딕" panose="020B0503020000020004" pitchFamily="50" charset="-127"/>
              </a:rPr>
              <a:t>타인을 위해 떨쳐 일어섬</a:t>
            </a:r>
            <a:r>
              <a:rPr lang="en-US" altLang="ko-KR" sz="2700" dirty="0">
                <a:latin typeface="맑은 고딕" panose="020B0503020000020004" pitchFamily="50" charset="-127"/>
              </a:rPr>
              <a:t>/</a:t>
            </a:r>
            <a:r>
              <a:rPr lang="ko-KR" altLang="en-US" sz="2700" dirty="0">
                <a:latin typeface="맑은 고딕" panose="020B0503020000020004" pitchFamily="50" charset="-127"/>
              </a:rPr>
              <a:t>자유의 실천</a:t>
            </a:r>
            <a:endParaRPr lang="ko-KR" altLang="en-US" sz="2700" dirty="0"/>
          </a:p>
        </p:txBody>
      </p:sp>
    </p:spTree>
    <p:extLst>
      <p:ext uri="{BB962C8B-B14F-4D97-AF65-F5344CB8AC3E}">
        <p14:creationId xmlns:p14="http://schemas.microsoft.com/office/powerpoint/2010/main" val="3691032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dirty="0"/>
              <a:t>책임과 연대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dirty="0">
                <a:sym typeface="Wingdings" panose="05000000000000000000" pitchFamily="2" charset="2"/>
              </a:rPr>
              <a:t>자유에 대한 책임 원리</a:t>
            </a:r>
            <a:r>
              <a:rPr lang="en-US" altLang="ko-KR" dirty="0">
                <a:sym typeface="Wingdings" panose="05000000000000000000" pitchFamily="2" charset="2"/>
              </a:rPr>
              <a:t>: </a:t>
            </a:r>
            <a:r>
              <a:rPr lang="ko-KR" altLang="en-US" dirty="0">
                <a:sym typeface="Wingdings" panose="05000000000000000000" pitchFamily="2" charset="2"/>
              </a:rPr>
              <a:t>모든 사람이 타인의 자유를 극대화하기 위해 행동할 때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  <a:r>
              <a:rPr lang="ko-KR" altLang="en-US" dirty="0">
                <a:sym typeface="Wingdings" panose="05000000000000000000" pitchFamily="2" charset="2"/>
              </a:rPr>
              <a:t>우리는 가장 자유로워진다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sym typeface="Wingdings" panose="05000000000000000000" pitchFamily="2" charset="2"/>
              </a:rPr>
              <a:t>책임 없는 무기로서의 권리의 경쟁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  <a:r>
              <a:rPr lang="ko-KR" altLang="en-US" dirty="0">
                <a:sym typeface="Wingdings" panose="05000000000000000000" pitchFamily="2" charset="2"/>
              </a:rPr>
              <a:t>쌓아놓고 유통 </a:t>
            </a:r>
            <a:r>
              <a:rPr lang="ko-KR" altLang="en-US" dirty="0" err="1">
                <a:sym typeface="Wingdings" panose="05000000000000000000" pitchFamily="2" charset="2"/>
              </a:rPr>
              <a:t>안되는</a:t>
            </a:r>
            <a:r>
              <a:rPr lang="ko-KR" altLang="en-US" dirty="0">
                <a:sym typeface="Wingdings" panose="05000000000000000000" pitchFamily="2" charset="2"/>
              </a:rPr>
              <a:t> 동전 같은 권리</a:t>
            </a:r>
            <a:endParaRPr lang="en-US" altLang="ko-KR" dirty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sym typeface="Wingdings" panose="05000000000000000000" pitchFamily="2" charset="2"/>
              </a:rPr>
              <a:t>연대는 인권을 유통시키는 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16667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dirty="0"/>
              <a:t>공감</a:t>
            </a:r>
            <a:r>
              <a:rPr lang="en-US" altLang="ko-KR" dirty="0"/>
              <a:t>, </a:t>
            </a:r>
            <a:r>
              <a:rPr lang="ko-KR" altLang="en-US" dirty="0"/>
              <a:t>행동</a:t>
            </a:r>
            <a:r>
              <a:rPr lang="en-US" altLang="ko-KR" dirty="0"/>
              <a:t>, </a:t>
            </a:r>
            <a:r>
              <a:rPr lang="ko-KR" altLang="en-US" dirty="0"/>
              <a:t>책임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sz="2800" dirty="0"/>
              <a:t>타인에 대한 응답</a:t>
            </a:r>
            <a:endParaRPr lang="en-US" altLang="ko-KR" sz="2800" dirty="0"/>
          </a:p>
          <a:p>
            <a:pPr>
              <a:lnSpc>
                <a:spcPct val="150000"/>
              </a:lnSpc>
            </a:pPr>
            <a:r>
              <a:rPr lang="en-US" altLang="ko-KR" sz="2800" dirty="0"/>
              <a:t>Response </a:t>
            </a:r>
            <a:r>
              <a:rPr lang="en-US" altLang="ko-KR" sz="2800" dirty="0">
                <a:sym typeface="Wingdings" panose="05000000000000000000" pitchFamily="2" charset="2"/>
              </a:rPr>
              <a:t> responsibility</a:t>
            </a:r>
          </a:p>
          <a:p>
            <a:pPr>
              <a:lnSpc>
                <a:spcPct val="150000"/>
              </a:lnSpc>
            </a:pPr>
            <a:r>
              <a:rPr lang="ko-KR" altLang="en-US" sz="2800" dirty="0">
                <a:sym typeface="Wingdings" panose="05000000000000000000" pitchFamily="2" charset="2"/>
              </a:rPr>
              <a:t>공감</a:t>
            </a:r>
            <a:r>
              <a:rPr lang="en-US" altLang="ko-KR" sz="2800" dirty="0">
                <a:sym typeface="Wingdings" panose="05000000000000000000" pitchFamily="2" charset="2"/>
              </a:rPr>
              <a:t>, </a:t>
            </a:r>
            <a:r>
              <a:rPr lang="ko-KR" altLang="en-US" sz="2800" dirty="0">
                <a:sym typeface="Wingdings" panose="05000000000000000000" pitchFamily="2" charset="2"/>
              </a:rPr>
              <a:t>감정이입을 바탕으로 행동해야 할 책임</a:t>
            </a:r>
            <a:r>
              <a:rPr lang="en-US" altLang="ko-KR" sz="2800" dirty="0">
                <a:sym typeface="Wingdings" panose="05000000000000000000" pitchFamily="2" charset="2"/>
              </a:rPr>
              <a:t>: </a:t>
            </a:r>
            <a:r>
              <a:rPr lang="ko-KR" altLang="en-US" sz="2800" dirty="0">
                <a:sym typeface="Wingdings" panose="05000000000000000000" pitchFamily="2" charset="2"/>
              </a:rPr>
              <a:t>책임감 없는 감정이입</a:t>
            </a:r>
            <a:r>
              <a:rPr lang="en-US" altLang="ko-KR" sz="2800" dirty="0">
                <a:sym typeface="Wingdings" panose="05000000000000000000" pitchFamily="2" charset="2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ko-KR" altLang="en-US" sz="2800" dirty="0">
                <a:sym typeface="Wingdings" panose="05000000000000000000" pitchFamily="2" charset="2"/>
              </a:rPr>
              <a:t>나라면</a:t>
            </a:r>
            <a:r>
              <a:rPr lang="en-US" altLang="ko-KR" sz="2800" dirty="0">
                <a:sym typeface="Wingdings" panose="05000000000000000000" pitchFamily="2" charset="2"/>
              </a:rPr>
              <a:t>? </a:t>
            </a:r>
            <a:r>
              <a:rPr lang="ko-KR" altLang="en-US" sz="2800" dirty="0">
                <a:sym typeface="Wingdings" panose="05000000000000000000" pitchFamily="2" charset="2"/>
              </a:rPr>
              <a:t>또는 내가 그 사람 입장이라면</a:t>
            </a:r>
            <a:r>
              <a:rPr lang="en-US" altLang="ko-KR" sz="2800" dirty="0">
                <a:sym typeface="Wingdings" panose="05000000000000000000" pitchFamily="2" charset="2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ko-KR" altLang="en-US" sz="2800" dirty="0">
                <a:sym typeface="Wingdings" panose="05000000000000000000" pitchFamily="2" charset="2"/>
              </a:rPr>
              <a:t>채권자</a:t>
            </a:r>
            <a:r>
              <a:rPr lang="en-US" altLang="ko-KR" sz="2800" dirty="0">
                <a:sym typeface="Wingdings" panose="05000000000000000000" pitchFamily="2" charset="2"/>
              </a:rPr>
              <a:t>? </a:t>
            </a:r>
            <a:r>
              <a:rPr lang="ko-KR" altLang="en-US" sz="2800" dirty="0">
                <a:sym typeface="Wingdings" panose="05000000000000000000" pitchFamily="2" charset="2"/>
              </a:rPr>
              <a:t>또는 채무자</a:t>
            </a:r>
            <a:r>
              <a:rPr lang="en-US" altLang="ko-KR" sz="2800" dirty="0">
                <a:sym typeface="Wingdings" panose="05000000000000000000" pitchFamily="2" charset="2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487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dirty="0"/>
              <a:t>정치적 가능성으로서의 연대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dirty="0"/>
              <a:t>친밀한 관계들을 통해 숙성된 관심과 감정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공감</a:t>
            </a:r>
            <a:r>
              <a:rPr lang="en-US" altLang="ko-KR" dirty="0"/>
              <a:t>/</a:t>
            </a:r>
            <a:r>
              <a:rPr lang="ko-KR" altLang="en-US" dirty="0"/>
              <a:t>감정이입을 통한 확장</a:t>
            </a:r>
            <a:r>
              <a:rPr lang="en-US" altLang="ko-KR" dirty="0"/>
              <a:t>, </a:t>
            </a:r>
            <a:r>
              <a:rPr lang="ko-KR" altLang="en-US" dirty="0"/>
              <a:t>상상력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낯선 이들과 공유할 가치와 제도로의 발전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친밀함</a:t>
            </a:r>
            <a:r>
              <a:rPr lang="en-US" altLang="ko-KR" dirty="0"/>
              <a:t>, </a:t>
            </a:r>
            <a:r>
              <a:rPr lang="ko-KR" altLang="en-US" dirty="0"/>
              <a:t>사회성</a:t>
            </a:r>
            <a:r>
              <a:rPr lang="en-US" altLang="ko-KR" dirty="0"/>
              <a:t>, </a:t>
            </a:r>
            <a:r>
              <a:rPr lang="ko-KR" altLang="en-US" dirty="0"/>
              <a:t>뭉침</a:t>
            </a:r>
            <a:r>
              <a:rPr lang="en-US" altLang="ko-KR" dirty="0"/>
              <a:t>, </a:t>
            </a:r>
            <a:r>
              <a:rPr lang="ko-KR" altLang="en-US" dirty="0"/>
              <a:t>타인에 대한 헌신의 어우러짐</a:t>
            </a:r>
            <a:r>
              <a:rPr lang="en-US" altLang="ko-KR" dirty="0"/>
              <a:t>: </a:t>
            </a:r>
            <a:r>
              <a:rPr lang="ko-KR" altLang="en-US" dirty="0"/>
              <a:t>이것 또는 저것이 아닌 행함에 대한 것</a:t>
            </a:r>
          </a:p>
        </p:txBody>
      </p:sp>
    </p:spTree>
    <p:extLst>
      <p:ext uri="{BB962C8B-B14F-4D97-AF65-F5344CB8AC3E}">
        <p14:creationId xmlns:p14="http://schemas.microsoft.com/office/powerpoint/2010/main" val="2175944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1176</TotalTime>
  <Words>540</Words>
  <Application>Microsoft Office PowerPoint</Application>
  <PresentationFormat>화면 슬라이드 쇼(4:3)</PresentationFormat>
  <Paragraphs>66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7" baseType="lpstr">
      <vt:lpstr>굴림</vt:lpstr>
      <vt:lpstr>맑은 고딕</vt:lpstr>
      <vt:lpstr>Arial</vt:lpstr>
      <vt:lpstr>Wingdings</vt:lpstr>
      <vt:lpstr>Office 테마</vt:lpstr>
      <vt:lpstr>인권의 동력, 연대</vt:lpstr>
      <vt:lpstr>4.16 인권선언 제안문</vt:lpstr>
      <vt:lpstr>삭제된 질문</vt:lpstr>
      <vt:lpstr>사회에 대한 반응</vt:lpstr>
      <vt:lpstr>나는 어떤 ‘제 3자’가 될 것인가?</vt:lpstr>
      <vt:lpstr>자유, 평등, 연대의 트라이앵글</vt:lpstr>
      <vt:lpstr>연대 개념의 역사</vt:lpstr>
      <vt:lpstr>우애에서 연대로</vt:lpstr>
      <vt:lpstr>연대의 철학</vt:lpstr>
      <vt:lpstr>책임과 연대</vt:lpstr>
      <vt:lpstr>공감, 행동, 책임</vt:lpstr>
      <vt:lpstr>정치적 가능성으로서의 연대</vt:lpstr>
    </vt:vector>
  </TitlesOfParts>
  <Company>kjwkor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인권의 이해</dc:title>
  <dc:creator>kjwkor</dc:creator>
  <cp:lastModifiedBy>김준태</cp:lastModifiedBy>
  <cp:revision>74</cp:revision>
  <cp:lastPrinted>2015-09-03T04:26:20Z</cp:lastPrinted>
  <dcterms:created xsi:type="dcterms:W3CDTF">2011-02-07T09:25:30Z</dcterms:created>
  <dcterms:modified xsi:type="dcterms:W3CDTF">2017-04-28T06:43:10Z</dcterms:modified>
  <cp:contentStatus>최종본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